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318"/>
  </p:notesMasterIdLst>
  <p:sldIdLst>
    <p:sldId id="286" r:id="rId2"/>
    <p:sldId id="270" r:id="rId3"/>
    <p:sldId id="271" r:id="rId4"/>
    <p:sldId id="272" r:id="rId5"/>
    <p:sldId id="273" r:id="rId6"/>
    <p:sldId id="274" r:id="rId7"/>
    <p:sldId id="275" r:id="rId8"/>
    <p:sldId id="276" r:id="rId9"/>
    <p:sldId id="278" r:id="rId10"/>
    <p:sldId id="277" r:id="rId11"/>
    <p:sldId id="279" r:id="rId12"/>
    <p:sldId id="280" r:id="rId13"/>
    <p:sldId id="281" r:id="rId14"/>
    <p:sldId id="282" r:id="rId15"/>
    <p:sldId id="283" r:id="rId16"/>
    <p:sldId id="284" r:id="rId17"/>
    <p:sldId id="287" r:id="rId18"/>
    <p:sldId id="288" r:id="rId19"/>
    <p:sldId id="289" r:id="rId20"/>
    <p:sldId id="290" r:id="rId21"/>
    <p:sldId id="291" r:id="rId22"/>
    <p:sldId id="292" r:id="rId23"/>
    <p:sldId id="294" r:id="rId24"/>
    <p:sldId id="295" r:id="rId25"/>
    <p:sldId id="296" r:id="rId26"/>
    <p:sldId id="297" r:id="rId27"/>
    <p:sldId id="298" r:id="rId28"/>
    <p:sldId id="299" r:id="rId29"/>
    <p:sldId id="300" r:id="rId30"/>
    <p:sldId id="548" r:id="rId31"/>
    <p:sldId id="301" r:id="rId32"/>
    <p:sldId id="302" r:id="rId33"/>
    <p:sldId id="549" r:id="rId34"/>
    <p:sldId id="303" r:id="rId35"/>
    <p:sldId id="304" r:id="rId36"/>
    <p:sldId id="305" r:id="rId37"/>
    <p:sldId id="306" r:id="rId38"/>
    <p:sldId id="307" r:id="rId39"/>
    <p:sldId id="308" r:id="rId40"/>
    <p:sldId id="311" r:id="rId41"/>
    <p:sldId id="313" r:id="rId42"/>
    <p:sldId id="315" r:id="rId43"/>
    <p:sldId id="550" r:id="rId44"/>
    <p:sldId id="317" r:id="rId45"/>
    <p:sldId id="551" r:id="rId46"/>
    <p:sldId id="318" r:id="rId47"/>
    <p:sldId id="552" r:id="rId48"/>
    <p:sldId id="553" r:id="rId49"/>
    <p:sldId id="320" r:id="rId50"/>
    <p:sldId id="321" r:id="rId51"/>
    <p:sldId id="322" r:id="rId52"/>
    <p:sldId id="554"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555" r:id="rId83"/>
    <p:sldId id="556" r:id="rId84"/>
    <p:sldId id="557"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561" r:id="rId122"/>
    <p:sldId id="562" r:id="rId123"/>
    <p:sldId id="389" r:id="rId124"/>
    <p:sldId id="390" r:id="rId125"/>
    <p:sldId id="391" r:id="rId126"/>
    <p:sldId id="392" r:id="rId127"/>
    <p:sldId id="563" r:id="rId128"/>
    <p:sldId id="393" r:id="rId129"/>
    <p:sldId id="394" r:id="rId130"/>
    <p:sldId id="395" r:id="rId131"/>
    <p:sldId id="396" r:id="rId132"/>
    <p:sldId id="397" r:id="rId133"/>
    <p:sldId id="398" r:id="rId134"/>
    <p:sldId id="399" r:id="rId135"/>
    <p:sldId id="400" r:id="rId136"/>
    <p:sldId id="401" r:id="rId137"/>
    <p:sldId id="402" r:id="rId138"/>
    <p:sldId id="403" r:id="rId139"/>
    <p:sldId id="558" r:id="rId140"/>
    <p:sldId id="559" r:id="rId141"/>
    <p:sldId id="560"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2" r:id="rId171"/>
    <p:sldId id="433" r:id="rId172"/>
    <p:sldId id="434" r:id="rId173"/>
    <p:sldId id="435" r:id="rId174"/>
    <p:sldId id="436" r:id="rId175"/>
    <p:sldId id="437" r:id="rId176"/>
    <p:sldId id="438" r:id="rId177"/>
    <p:sldId id="439" r:id="rId178"/>
    <p:sldId id="440" r:id="rId179"/>
    <p:sldId id="441" r:id="rId180"/>
    <p:sldId id="442" r:id="rId181"/>
    <p:sldId id="443" r:id="rId182"/>
    <p:sldId id="444" r:id="rId183"/>
    <p:sldId id="445" r:id="rId184"/>
    <p:sldId id="446" r:id="rId185"/>
    <p:sldId id="447" r:id="rId186"/>
    <p:sldId id="448" r:id="rId187"/>
    <p:sldId id="449" r:id="rId188"/>
    <p:sldId id="450" r:id="rId189"/>
    <p:sldId id="451" r:id="rId190"/>
    <p:sldId id="452" r:id="rId191"/>
    <p:sldId id="453" r:id="rId192"/>
    <p:sldId id="454" r:id="rId193"/>
    <p:sldId id="564" r:id="rId194"/>
    <p:sldId id="455" r:id="rId195"/>
    <p:sldId id="456" r:id="rId196"/>
    <p:sldId id="457" r:id="rId197"/>
    <p:sldId id="458" r:id="rId198"/>
    <p:sldId id="459" r:id="rId199"/>
    <p:sldId id="460" r:id="rId200"/>
    <p:sldId id="461" r:id="rId201"/>
    <p:sldId id="462" r:id="rId202"/>
    <p:sldId id="463" r:id="rId203"/>
    <p:sldId id="464" r:id="rId204"/>
    <p:sldId id="465" r:id="rId205"/>
    <p:sldId id="466" r:id="rId206"/>
    <p:sldId id="467" r:id="rId207"/>
    <p:sldId id="468" r:id="rId208"/>
    <p:sldId id="469" r:id="rId209"/>
    <p:sldId id="470" r:id="rId210"/>
    <p:sldId id="471" r:id="rId211"/>
    <p:sldId id="472" r:id="rId212"/>
    <p:sldId id="473" r:id="rId213"/>
    <p:sldId id="474" r:id="rId214"/>
    <p:sldId id="475" r:id="rId215"/>
    <p:sldId id="476" r:id="rId216"/>
    <p:sldId id="477" r:id="rId217"/>
    <p:sldId id="565" r:id="rId218"/>
    <p:sldId id="478" r:id="rId219"/>
    <p:sldId id="479" r:id="rId220"/>
    <p:sldId id="480" r:id="rId221"/>
    <p:sldId id="481" r:id="rId222"/>
    <p:sldId id="482" r:id="rId223"/>
    <p:sldId id="483" r:id="rId224"/>
    <p:sldId id="484" r:id="rId225"/>
    <p:sldId id="485" r:id="rId226"/>
    <p:sldId id="486" r:id="rId227"/>
    <p:sldId id="487" r:id="rId228"/>
    <p:sldId id="488" r:id="rId229"/>
    <p:sldId id="489" r:id="rId230"/>
    <p:sldId id="490" r:id="rId231"/>
    <p:sldId id="491" r:id="rId232"/>
    <p:sldId id="492" r:id="rId233"/>
    <p:sldId id="493" r:id="rId234"/>
    <p:sldId id="499" r:id="rId235"/>
    <p:sldId id="500" r:id="rId236"/>
    <p:sldId id="501" r:id="rId237"/>
    <p:sldId id="502" r:id="rId238"/>
    <p:sldId id="503" r:id="rId239"/>
    <p:sldId id="504" r:id="rId240"/>
    <p:sldId id="505" r:id="rId241"/>
    <p:sldId id="506" r:id="rId242"/>
    <p:sldId id="507" r:id="rId243"/>
    <p:sldId id="508" r:id="rId244"/>
    <p:sldId id="509" r:id="rId245"/>
    <p:sldId id="510" r:id="rId246"/>
    <p:sldId id="511" r:id="rId247"/>
    <p:sldId id="512" r:id="rId248"/>
    <p:sldId id="513" r:id="rId249"/>
    <p:sldId id="514" r:id="rId250"/>
    <p:sldId id="515" r:id="rId251"/>
    <p:sldId id="516" r:id="rId252"/>
    <p:sldId id="517" r:id="rId253"/>
    <p:sldId id="518" r:id="rId254"/>
    <p:sldId id="519" r:id="rId255"/>
    <p:sldId id="520" r:id="rId256"/>
    <p:sldId id="521" r:id="rId257"/>
    <p:sldId id="522" r:id="rId258"/>
    <p:sldId id="523" r:id="rId259"/>
    <p:sldId id="524" r:id="rId260"/>
    <p:sldId id="525" r:id="rId261"/>
    <p:sldId id="526" r:id="rId262"/>
    <p:sldId id="527" r:id="rId263"/>
    <p:sldId id="528" r:id="rId264"/>
    <p:sldId id="566" r:id="rId265"/>
    <p:sldId id="567" r:id="rId266"/>
    <p:sldId id="529" r:id="rId267"/>
    <p:sldId id="530" r:id="rId268"/>
    <p:sldId id="531" r:id="rId269"/>
    <p:sldId id="532" r:id="rId270"/>
    <p:sldId id="533" r:id="rId271"/>
    <p:sldId id="568" r:id="rId272"/>
    <p:sldId id="534" r:id="rId273"/>
    <p:sldId id="535" r:id="rId274"/>
    <p:sldId id="536" r:id="rId275"/>
    <p:sldId id="538" r:id="rId276"/>
    <p:sldId id="539" r:id="rId277"/>
    <p:sldId id="540" r:id="rId278"/>
    <p:sldId id="541" r:id="rId279"/>
    <p:sldId id="542" r:id="rId280"/>
    <p:sldId id="543" r:id="rId281"/>
    <p:sldId id="544" r:id="rId282"/>
    <p:sldId id="545" r:id="rId283"/>
    <p:sldId id="546" r:id="rId284"/>
    <p:sldId id="547" r:id="rId285"/>
    <p:sldId id="569" r:id="rId286"/>
    <p:sldId id="570" r:id="rId287"/>
    <p:sldId id="571" r:id="rId288"/>
    <p:sldId id="572" r:id="rId289"/>
    <p:sldId id="573" r:id="rId290"/>
    <p:sldId id="574" r:id="rId291"/>
    <p:sldId id="575" r:id="rId292"/>
    <p:sldId id="576" r:id="rId293"/>
    <p:sldId id="577" r:id="rId294"/>
    <p:sldId id="578" r:id="rId295"/>
    <p:sldId id="579" r:id="rId296"/>
    <p:sldId id="580" r:id="rId297"/>
    <p:sldId id="581" r:id="rId298"/>
    <p:sldId id="582" r:id="rId299"/>
    <p:sldId id="583" r:id="rId300"/>
    <p:sldId id="584" r:id="rId301"/>
    <p:sldId id="585" r:id="rId302"/>
    <p:sldId id="586" r:id="rId303"/>
    <p:sldId id="587" r:id="rId304"/>
    <p:sldId id="588" r:id="rId305"/>
    <p:sldId id="589" r:id="rId306"/>
    <p:sldId id="590" r:id="rId307"/>
    <p:sldId id="591" r:id="rId308"/>
    <p:sldId id="592" r:id="rId309"/>
    <p:sldId id="593" r:id="rId310"/>
    <p:sldId id="594" r:id="rId311"/>
    <p:sldId id="595" r:id="rId312"/>
    <p:sldId id="596" r:id="rId313"/>
    <p:sldId id="597" r:id="rId314"/>
    <p:sldId id="598" r:id="rId315"/>
    <p:sldId id="600" r:id="rId316"/>
    <p:sldId id="599" r:id="rId3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Arial"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Arial"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Arial"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6A000"/>
    <a:srgbClr val="FFFF00"/>
    <a:srgbClr val="99FF33"/>
    <a:srgbClr val="00D600"/>
    <a:srgbClr val="C0C0C0"/>
    <a:srgbClr val="CC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320" autoAdjust="0"/>
  </p:normalViewPr>
  <p:slideViewPr>
    <p:cSldViewPr>
      <p:cViewPr varScale="1">
        <p:scale>
          <a:sx n="79" d="100"/>
          <a:sy n="79" d="100"/>
        </p:scale>
        <p:origin x="23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notesMaster" Target="notesMasters/notesMaster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viewProps" Target="viewProp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theme" Target="theme/theme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29027"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97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90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29031"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fld id="{10EA7592-5741-4C4B-96AA-92B27D58B68C}" type="slidenum">
              <a:rPr lang="fa-IR"/>
              <a:pPr>
                <a:defRPr/>
              </a:pPr>
              <a:t>‹#›</a:t>
            </a:fld>
            <a:endParaRPr lang="en-US"/>
          </a:p>
        </p:txBody>
      </p:sp>
    </p:spTree>
    <p:extLst>
      <p:ext uri="{BB962C8B-B14F-4D97-AF65-F5344CB8AC3E}">
        <p14:creationId xmlns:p14="http://schemas.microsoft.com/office/powerpoint/2010/main" val="37587228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79DBC620-3E9D-4F92-9AFF-21FA07B45248}" type="slidenum">
              <a:rPr lang="fa-IR" smtClean="0">
                <a:latin typeface="Times New Roman" pitchFamily="18" charset="0"/>
              </a:rPr>
              <a:pPr/>
              <a:t>49</a:t>
            </a:fld>
            <a:endParaRPr lang="en-US" smtClean="0">
              <a:latin typeface="Times New Roman" pitchFamily="18"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5392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fld id="{9DC38583-E98A-4259-8644-620CF65CC77A}" type="slidenum">
              <a:rPr lang="fa-IR" smtClean="0">
                <a:latin typeface="Times New Roman" pitchFamily="18" charset="0"/>
              </a:rPr>
              <a:pPr/>
              <a:t>162</a:t>
            </a:fld>
            <a:endParaRPr lang="en-US" smtClean="0">
              <a:latin typeface="Times New Roman" pitchFamily="18"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xfrm>
            <a:off x="914400" y="4343400"/>
            <a:ext cx="5029200" cy="4114800"/>
          </a:xfrm>
          <a:noFill/>
        </p:spPr>
        <p:txBody>
          <a:bodyPr lIns="89730" tIns="44865" rIns="89730" bIns="44865"/>
          <a:lstStyle/>
          <a:p>
            <a:pPr eaLnBrk="1" hangingPunct="1"/>
            <a:endParaRPr lang="en-US" smtClean="0"/>
          </a:p>
        </p:txBody>
      </p:sp>
    </p:spTree>
    <p:extLst>
      <p:ext uri="{BB962C8B-B14F-4D97-AF65-F5344CB8AC3E}">
        <p14:creationId xmlns:p14="http://schemas.microsoft.com/office/powerpoint/2010/main" val="144338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1F7FE7-E02B-4FB5-9539-DD9DC28011C6}" type="slidenum">
              <a:rPr lang="fa-IR"/>
              <a:pPr>
                <a:defRPr/>
              </a:pPr>
              <a:t>‹#›</a:t>
            </a:fld>
            <a:endParaRPr lang="en-US"/>
          </a:p>
        </p:txBody>
      </p:sp>
    </p:spTree>
    <p:extLst>
      <p:ext uri="{BB962C8B-B14F-4D97-AF65-F5344CB8AC3E}">
        <p14:creationId xmlns:p14="http://schemas.microsoft.com/office/powerpoint/2010/main" val="33510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825AC9-BD77-4AE0-A609-7B1233565562}" type="slidenum">
              <a:rPr lang="fa-IR"/>
              <a:pPr>
                <a:defRPr/>
              </a:pPr>
              <a:t>‹#›</a:t>
            </a:fld>
            <a:endParaRPr lang="en-US"/>
          </a:p>
        </p:txBody>
      </p:sp>
    </p:spTree>
    <p:extLst>
      <p:ext uri="{BB962C8B-B14F-4D97-AF65-F5344CB8AC3E}">
        <p14:creationId xmlns:p14="http://schemas.microsoft.com/office/powerpoint/2010/main" val="288515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544A3F-FE34-43EA-AFCD-CBEA3E9C4353}" type="slidenum">
              <a:rPr lang="fa-IR"/>
              <a:pPr>
                <a:defRPr/>
              </a:pPr>
              <a:t>‹#›</a:t>
            </a:fld>
            <a:endParaRPr lang="en-US"/>
          </a:p>
        </p:txBody>
      </p:sp>
    </p:spTree>
    <p:extLst>
      <p:ext uri="{BB962C8B-B14F-4D97-AF65-F5344CB8AC3E}">
        <p14:creationId xmlns:p14="http://schemas.microsoft.com/office/powerpoint/2010/main" val="389753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DD2532B-C83E-4B29-8BB2-724B74528370}" type="slidenum">
              <a:rPr lang="fa-IR"/>
              <a:pPr>
                <a:defRPr/>
              </a:pPr>
              <a:t>‹#›</a:t>
            </a:fld>
            <a:endParaRPr lang="en-US"/>
          </a:p>
        </p:txBody>
      </p:sp>
    </p:spTree>
    <p:extLst>
      <p:ext uri="{BB962C8B-B14F-4D97-AF65-F5344CB8AC3E}">
        <p14:creationId xmlns:p14="http://schemas.microsoft.com/office/powerpoint/2010/main" val="1679344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E89384-55A9-4D3B-8F07-978E2303560C}" type="slidenum">
              <a:rPr lang="fa-IR"/>
              <a:pPr>
                <a:defRPr/>
              </a:pPr>
              <a:t>‹#›</a:t>
            </a:fld>
            <a:endParaRPr lang="en-US"/>
          </a:p>
        </p:txBody>
      </p:sp>
    </p:spTree>
    <p:extLst>
      <p:ext uri="{BB962C8B-B14F-4D97-AF65-F5344CB8AC3E}">
        <p14:creationId xmlns:p14="http://schemas.microsoft.com/office/powerpoint/2010/main" val="333458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469898-DDB4-40CC-BDEE-F87ECC0B9846}" type="slidenum">
              <a:rPr lang="fa-IR"/>
              <a:pPr>
                <a:defRPr/>
              </a:pPr>
              <a:t>‹#›</a:t>
            </a:fld>
            <a:endParaRPr lang="en-US"/>
          </a:p>
        </p:txBody>
      </p:sp>
    </p:spTree>
    <p:extLst>
      <p:ext uri="{BB962C8B-B14F-4D97-AF65-F5344CB8AC3E}">
        <p14:creationId xmlns:p14="http://schemas.microsoft.com/office/powerpoint/2010/main" val="249701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C3023A-5878-4EAF-AF4B-E8D6FB46A40D}" type="slidenum">
              <a:rPr lang="fa-IR"/>
              <a:pPr>
                <a:defRPr/>
              </a:pPr>
              <a:t>‹#›</a:t>
            </a:fld>
            <a:endParaRPr lang="en-US"/>
          </a:p>
        </p:txBody>
      </p:sp>
    </p:spTree>
    <p:extLst>
      <p:ext uri="{BB962C8B-B14F-4D97-AF65-F5344CB8AC3E}">
        <p14:creationId xmlns:p14="http://schemas.microsoft.com/office/powerpoint/2010/main" val="334071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4F5B9B-56A8-4868-86C7-A6C9B69D9A20}" type="slidenum">
              <a:rPr lang="fa-IR"/>
              <a:pPr>
                <a:defRPr/>
              </a:pPr>
              <a:t>‹#›</a:t>
            </a:fld>
            <a:endParaRPr lang="en-US"/>
          </a:p>
        </p:txBody>
      </p:sp>
    </p:spTree>
    <p:extLst>
      <p:ext uri="{BB962C8B-B14F-4D97-AF65-F5344CB8AC3E}">
        <p14:creationId xmlns:p14="http://schemas.microsoft.com/office/powerpoint/2010/main" val="170102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2EB777-5A5A-42D9-A1D0-5B4EAACF1DB9}" type="slidenum">
              <a:rPr lang="fa-IR"/>
              <a:pPr>
                <a:defRPr/>
              </a:pPr>
              <a:t>‹#›</a:t>
            </a:fld>
            <a:endParaRPr lang="en-US"/>
          </a:p>
        </p:txBody>
      </p:sp>
    </p:spTree>
    <p:extLst>
      <p:ext uri="{BB962C8B-B14F-4D97-AF65-F5344CB8AC3E}">
        <p14:creationId xmlns:p14="http://schemas.microsoft.com/office/powerpoint/2010/main" val="418359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CD1C0B-6420-4138-96C6-0655828442D4}" type="slidenum">
              <a:rPr lang="fa-IR"/>
              <a:pPr>
                <a:defRPr/>
              </a:pPr>
              <a:t>‹#›</a:t>
            </a:fld>
            <a:endParaRPr lang="en-US"/>
          </a:p>
        </p:txBody>
      </p:sp>
    </p:spTree>
    <p:extLst>
      <p:ext uri="{BB962C8B-B14F-4D97-AF65-F5344CB8AC3E}">
        <p14:creationId xmlns:p14="http://schemas.microsoft.com/office/powerpoint/2010/main" val="325766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17DE5B-B51B-4279-A8BC-A88F47A61F33}" type="slidenum">
              <a:rPr lang="fa-IR"/>
              <a:pPr>
                <a:defRPr/>
              </a:pPr>
              <a:t>‹#›</a:t>
            </a:fld>
            <a:endParaRPr lang="en-US"/>
          </a:p>
        </p:txBody>
      </p:sp>
    </p:spTree>
    <p:extLst>
      <p:ext uri="{BB962C8B-B14F-4D97-AF65-F5344CB8AC3E}">
        <p14:creationId xmlns:p14="http://schemas.microsoft.com/office/powerpoint/2010/main" val="192145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592A76-3CCF-4AD2-8A1C-AF14E0F7FBC9}" type="slidenum">
              <a:rPr lang="fa-IR"/>
              <a:pPr>
                <a:defRPr/>
              </a:pPr>
              <a:t>‹#›</a:t>
            </a:fld>
            <a:endParaRPr lang="en-US"/>
          </a:p>
        </p:txBody>
      </p:sp>
    </p:spTree>
    <p:extLst>
      <p:ext uri="{BB962C8B-B14F-4D97-AF65-F5344CB8AC3E}">
        <p14:creationId xmlns:p14="http://schemas.microsoft.com/office/powerpoint/2010/main" val="281267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761B99-0C72-4E01-8AC4-EDB384F7B5E6}" type="slidenum">
              <a:rPr lang="fa-IR"/>
              <a:pPr>
                <a:defRPr/>
              </a:pPr>
              <a:t>‹#›</a:t>
            </a:fld>
            <a:endParaRPr lang="en-US"/>
          </a:p>
        </p:txBody>
      </p:sp>
    </p:spTree>
    <p:extLst>
      <p:ext uri="{BB962C8B-B14F-4D97-AF65-F5344CB8AC3E}">
        <p14:creationId xmlns:p14="http://schemas.microsoft.com/office/powerpoint/2010/main" val="419587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819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819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5145DE12-F7E8-47BE-8978-556844F3127D}" type="slidenum">
              <a:rPr lang="fa-IR"/>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37.wmf"/><Relationship Id="rId4" Type="http://schemas.openxmlformats.org/officeDocument/2006/relationships/oleObject" Target="../embeddings/oleObject20.bin"/></Relationships>
</file>

<file path=ppt/slides/_rels/slide11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8.jpeg"/><Relationship Id="rId7" Type="http://schemas.openxmlformats.org/officeDocument/2006/relationships/image" Target="../media/image39.w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38.wmf"/><Relationship Id="rId4" Type="http://schemas.openxmlformats.org/officeDocument/2006/relationships/oleObject" Target="../embeddings/oleObject21.bin"/><Relationship Id="rId9" Type="http://schemas.openxmlformats.org/officeDocument/2006/relationships/image" Target="../media/image40.wmf"/></Relationships>
</file>

<file path=ppt/slides/_rels/slide1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41.wmf"/><Relationship Id="rId4" Type="http://schemas.openxmlformats.org/officeDocument/2006/relationships/oleObject" Target="../embeddings/oleObject24.bin"/></Relationships>
</file>

<file path=ppt/slides/_rels/slide1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3.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42.wmf"/><Relationship Id="rId4" Type="http://schemas.openxmlformats.org/officeDocument/2006/relationships/oleObject" Target="../embeddings/oleObject26.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44.wmf"/></Relationships>
</file>

<file path=ppt/slides/_rels/slide1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55.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7.png"/><Relationship Id="rId1" Type="http://schemas.openxmlformats.org/officeDocument/2006/relationships/slideLayout" Target="../slideLayouts/slideLayout13.xml"/><Relationship Id="rId4" Type="http://schemas.openxmlformats.org/officeDocument/2006/relationships/image" Target="../media/image78.png"/></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2.png"/><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image" Target="../media/image95.wmf"/><Relationship Id="rId5" Type="http://schemas.openxmlformats.org/officeDocument/2006/relationships/oleObject" Target="../embeddings/oleObject31.bin"/><Relationship Id="rId4" Type="http://schemas.openxmlformats.org/officeDocument/2006/relationships/image" Target="../media/image94.wmf"/></Relationships>
</file>

<file path=ppt/slides/_rels/slide19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9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0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0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113.png"/><Relationship Id="rId7" Type="http://schemas.openxmlformats.org/officeDocument/2006/relationships/image" Target="../media/image111.w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34.bin"/><Relationship Id="rId5" Type="http://schemas.openxmlformats.org/officeDocument/2006/relationships/image" Target="../media/image110.wmf"/><Relationship Id="rId4" Type="http://schemas.openxmlformats.org/officeDocument/2006/relationships/oleObject" Target="../embeddings/oleObject33.bin"/><Relationship Id="rId9" Type="http://schemas.openxmlformats.org/officeDocument/2006/relationships/image" Target="../media/image112.wmf"/></Relationships>
</file>

<file path=ppt/slides/_rels/slide21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130.wmf"/></Relationships>
</file>

<file path=ppt/slides/_rels/slide23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132.wmf"/><Relationship Id="rId5" Type="http://schemas.openxmlformats.org/officeDocument/2006/relationships/oleObject" Target="../embeddings/oleObject38.bin"/><Relationship Id="rId4" Type="http://schemas.openxmlformats.org/officeDocument/2006/relationships/image" Target="../media/image13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134.wmf"/><Relationship Id="rId5" Type="http://schemas.openxmlformats.org/officeDocument/2006/relationships/oleObject" Target="../embeddings/oleObject40.bin"/><Relationship Id="rId4" Type="http://schemas.openxmlformats.org/officeDocument/2006/relationships/image" Target="../media/image133.wmf"/></Relationships>
</file>

<file path=ppt/slides/_rels/slide2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3.xml"/><Relationship Id="rId1" Type="http://schemas.openxmlformats.org/officeDocument/2006/relationships/vmlDrawing" Target="../drawings/vmlDrawing22.vml"/><Relationship Id="rId4" Type="http://schemas.openxmlformats.org/officeDocument/2006/relationships/image" Target="../media/image135.wmf"/></Relationships>
</file>

<file path=ppt/slides/_rels/slide24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3.xml"/></Relationships>
</file>

<file path=ppt/slides/_rels/slide252.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13.xml"/></Relationships>
</file>

<file path=ppt/slides/_rels/slide253.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3.xml"/></Relationships>
</file>

<file path=ppt/slides/_rels/slide255.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3.xml"/></Relationships>
</file>

<file path=ppt/slides/_rels/slide25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3.xml"/></Relationships>
</file>

<file path=ppt/slides/_rels/slide25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259.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3.xml"/></Relationships>
</file>

<file path=ppt/slides/_rels/slide261.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1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2" Type="http://schemas.openxmlformats.org/officeDocument/2006/relationships/image" Target="../media/image156.jpeg"/><Relationship Id="rId1" Type="http://schemas.openxmlformats.org/officeDocument/2006/relationships/slideLayout" Target="../slideLayouts/slideLayout1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28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8.png"/><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 Id="rId4" Type="http://schemas.openxmlformats.org/officeDocument/2006/relationships/image" Target="../media/image169.png"/></Relationships>
</file>

<file path=ppt/slides/_rels/slide29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3.png"/><Relationship Id="rId7" Type="http://schemas.openxmlformats.org/officeDocument/2006/relationships/image" Target="../media/image177.png"/><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176.png"/><Relationship Id="rId5" Type="http://schemas.openxmlformats.org/officeDocument/2006/relationships/image" Target="../media/image175.png"/><Relationship Id="rId10" Type="http://schemas.openxmlformats.org/officeDocument/2006/relationships/image" Target="../media/image180.png"/><Relationship Id="rId4" Type="http://schemas.openxmlformats.org/officeDocument/2006/relationships/image" Target="../media/image174.png"/><Relationship Id="rId9" Type="http://schemas.openxmlformats.org/officeDocument/2006/relationships/image" Target="../media/image179.png"/></Relationships>
</file>

<file path=ppt/slides/_rels/slide294.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2.xml"/><Relationship Id="rId5" Type="http://schemas.openxmlformats.org/officeDocument/2006/relationships/image" Target="../media/image184.png"/><Relationship Id="rId4" Type="http://schemas.openxmlformats.org/officeDocument/2006/relationships/image" Target="../media/image183.png"/></Relationships>
</file>

<file path=ppt/slides/_rels/slide295.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2.x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s>
</file>

<file path=ppt/slides/_rels/slide304.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305.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2.xml"/><Relationship Id="rId4" Type="http://schemas.openxmlformats.org/officeDocument/2006/relationships/image" Target="../media/image204.png"/></Relationships>
</file>

<file path=ppt/slides/_rels/slide307.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2.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308.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2.xml"/><Relationship Id="rId5" Type="http://schemas.openxmlformats.org/officeDocument/2006/relationships/image" Target="../media/image217.png"/><Relationship Id="rId4" Type="http://schemas.openxmlformats.org/officeDocument/2006/relationships/image" Target="../media/image216.png"/></Relationships>
</file>

<file path=ppt/slides/_rels/slide311.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223.pn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0.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5.bin"/><Relationship Id="rId4" Type="http://schemas.openxmlformats.org/officeDocument/2006/relationships/image" Target="../media/image20.wmf"/></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17.bin"/><Relationship Id="rId4" Type="http://schemas.openxmlformats.org/officeDocument/2006/relationships/image" Target="../media/image25.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19.bin"/><Relationship Id="rId4" Type="http://schemas.openxmlformats.org/officeDocument/2006/relationships/image" Target="../media/image25.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491AD9F-DCDB-4BDC-9A18-8DD9BAF472B7}" type="slidenum">
              <a:rPr lang="fa-IR"/>
              <a:pPr>
                <a:defRPr/>
              </a:pPr>
              <a:t>1</a:t>
            </a:fld>
            <a:endParaRPr lang="en-US"/>
          </a:p>
        </p:txBody>
      </p:sp>
      <p:sp>
        <p:nvSpPr>
          <p:cNvPr id="128002" name="Rectangle 2"/>
          <p:cNvSpPr>
            <a:spLocks noGrp="1" noChangeArrowheads="1"/>
          </p:cNvSpPr>
          <p:nvPr>
            <p:ph type="title"/>
          </p:nvPr>
        </p:nvSpPr>
        <p:spPr/>
        <p:txBody>
          <a:bodyPr/>
          <a:lstStyle/>
          <a:p>
            <a:pPr eaLnBrk="1" hangingPunct="1">
              <a:defRPr/>
            </a:pPr>
            <a:r>
              <a:rPr lang="fa-IR" sz="5400" b="1" smtClean="0">
                <a:solidFill>
                  <a:srgbClr val="FF3300"/>
                </a:solidFill>
                <a:effectLst>
                  <a:outerShdw blurRad="38100" dist="38100" dir="2700000" algn="tl">
                    <a:srgbClr val="C0C0C0"/>
                  </a:outerShdw>
                </a:effectLst>
                <a:cs typeface="B Homa" pitchFamily="2" charset="-78"/>
              </a:rPr>
              <a:t>هوش مصنوعی</a:t>
            </a:r>
            <a:endParaRPr lang="en-US" sz="5400" b="1" smtClean="0">
              <a:solidFill>
                <a:srgbClr val="FF3300"/>
              </a:solidFill>
              <a:effectLst>
                <a:outerShdw blurRad="38100" dist="38100" dir="2700000" algn="tl">
                  <a:srgbClr val="C0C0C0"/>
                </a:outerShdw>
              </a:effectLst>
              <a:cs typeface="B Homa" pitchFamily="2" charset="-78"/>
            </a:endParaRPr>
          </a:p>
        </p:txBody>
      </p:sp>
      <p:sp>
        <p:nvSpPr>
          <p:cNvPr id="128003" name="Rectangle 3"/>
          <p:cNvSpPr>
            <a:spLocks noGrp="1" noChangeArrowheads="1"/>
          </p:cNvSpPr>
          <p:nvPr>
            <p:ph type="body" idx="1"/>
          </p:nvPr>
        </p:nvSpPr>
        <p:spPr>
          <a:xfrm>
            <a:off x="395288" y="2205038"/>
            <a:ext cx="8280400" cy="4114800"/>
          </a:xfrm>
        </p:spPr>
        <p:txBody>
          <a:bodyPr/>
          <a:lstStyle/>
          <a:p>
            <a:pPr algn="r" rtl="1" eaLnBrk="1" hangingPunct="1">
              <a:buFontTx/>
              <a:buNone/>
              <a:defRPr/>
            </a:pPr>
            <a:r>
              <a:rPr lang="fa-IR" sz="2400" smtClean="0"/>
              <a:t>    </a:t>
            </a:r>
            <a:r>
              <a:rPr lang="fa-IR" sz="2400" b="1" smtClean="0">
                <a:cs typeface="B Lotus" pitchFamily="2" charset="-78"/>
              </a:rPr>
              <a:t>نام مرجع : </a:t>
            </a:r>
          </a:p>
          <a:p>
            <a:pPr algn="ctr" rtl="1" eaLnBrk="1" hangingPunct="1">
              <a:buFontTx/>
              <a:buNone/>
              <a:defRPr/>
            </a:pPr>
            <a:r>
              <a:rPr lang="en-US" sz="3400" b="1" smtClean="0">
                <a:solidFill>
                  <a:schemeClr val="accent2"/>
                </a:solidFill>
                <a:effectLst>
                  <a:outerShdw blurRad="38100" dist="38100" dir="2700000" algn="tl">
                    <a:srgbClr val="C0C0C0"/>
                  </a:outerShdw>
                </a:effectLst>
              </a:rPr>
              <a:t>Artificial Intelligence A Modern Approach</a:t>
            </a:r>
            <a:endParaRPr lang="fa-IR" sz="3400" b="1" smtClean="0">
              <a:solidFill>
                <a:schemeClr val="accent2"/>
              </a:solidFill>
              <a:effectLst>
                <a:outerShdw blurRad="38100" dist="38100" dir="2700000" algn="tl">
                  <a:srgbClr val="C0C0C0"/>
                </a:outerShdw>
              </a:effectLst>
            </a:endParaRPr>
          </a:p>
          <a:p>
            <a:pPr algn="r" rtl="1" eaLnBrk="1" hangingPunct="1">
              <a:buFontTx/>
              <a:buNone/>
              <a:defRPr/>
            </a:pPr>
            <a:r>
              <a:rPr lang="fa-IR" b="1" smtClean="0">
                <a:solidFill>
                  <a:schemeClr val="accent2"/>
                </a:solidFill>
                <a:effectLst>
                  <a:outerShdw blurRad="38100" dist="38100" dir="2700000" algn="tl">
                    <a:srgbClr val="C0C0C0"/>
                  </a:outerShdw>
                </a:effectLst>
              </a:rPr>
              <a:t>   </a:t>
            </a:r>
            <a:r>
              <a:rPr lang="fa-IR" sz="2400" b="1" smtClean="0">
                <a:cs typeface="B Lotus" pitchFamily="2" charset="-78"/>
              </a:rPr>
              <a:t>نویسنده :</a:t>
            </a:r>
          </a:p>
          <a:p>
            <a:pPr algn="ctr" rtl="1" eaLnBrk="1" hangingPunct="1">
              <a:buFontTx/>
              <a:buNone/>
              <a:defRPr/>
            </a:pPr>
            <a:r>
              <a:rPr lang="fa-IR" sz="3600" b="1" smtClean="0">
                <a:solidFill>
                  <a:schemeClr val="accent2"/>
                </a:solidFill>
                <a:effectLst>
                  <a:outerShdw blurRad="38100" dist="38100" dir="2700000" algn="tl">
                    <a:srgbClr val="C0C0C0"/>
                  </a:outerShdw>
                </a:effectLst>
                <a:cs typeface="B Homa" pitchFamily="2" charset="-78"/>
              </a:rPr>
              <a:t>استوارت راسل، پیتر نورویگ</a:t>
            </a:r>
            <a:r>
              <a:rPr lang="fa-IR" b="1" smtClean="0">
                <a:solidFill>
                  <a:schemeClr val="accent2"/>
                </a:solidFill>
                <a:effectLst>
                  <a:outerShdw blurRad="38100" dist="38100" dir="2700000" algn="tl">
                    <a:srgbClr val="C0C0C0"/>
                  </a:outerShdw>
                </a:effectLst>
                <a:cs typeface="B Homa" pitchFamily="2" charset="-78"/>
              </a:rPr>
              <a:t> </a:t>
            </a:r>
          </a:p>
          <a:p>
            <a:pPr algn="r" rtl="1" eaLnBrk="1" hangingPunct="1">
              <a:buFontTx/>
              <a:buNone/>
              <a:defRPr/>
            </a:pPr>
            <a:r>
              <a:rPr lang="fa-IR" sz="2400" b="1" smtClean="0">
                <a:solidFill>
                  <a:schemeClr val="accent2"/>
                </a:solidFill>
                <a:cs typeface="B Lotus" pitchFamily="2" charset="-78"/>
              </a:rPr>
              <a:t>   </a:t>
            </a:r>
            <a:r>
              <a:rPr lang="fa-IR" sz="2400" b="1" smtClean="0">
                <a:cs typeface="B Lotus" pitchFamily="2" charset="-78"/>
              </a:rPr>
              <a:t>تهیه کننده :</a:t>
            </a:r>
          </a:p>
          <a:p>
            <a:pPr algn="ctr" rtl="1" eaLnBrk="1" hangingPunct="1">
              <a:buFontTx/>
              <a:buNone/>
              <a:defRPr/>
            </a:pPr>
            <a:r>
              <a:rPr lang="fa-IR" sz="4000" b="1" smtClean="0">
                <a:solidFill>
                  <a:schemeClr val="accent2"/>
                </a:solidFill>
                <a:effectLst>
                  <a:outerShdw blurRad="38100" dist="38100" dir="2700000" algn="tl">
                    <a:srgbClr val="C0C0C0"/>
                  </a:outerShdw>
                </a:effectLst>
                <a:cs typeface="B Homa" pitchFamily="2" charset="-78"/>
              </a:rPr>
              <a:t>مجتبی پورمحقق</a:t>
            </a:r>
            <a:endParaRPr lang="en-US" sz="4000" b="1" smtClean="0">
              <a:solidFill>
                <a:schemeClr val="accent2"/>
              </a:solidFill>
              <a:effectLst>
                <a:outerShdw blurRad="38100" dist="38100" dir="2700000" algn="tl">
                  <a:srgbClr val="C0C0C0"/>
                </a:outerShdw>
              </a:effectLst>
              <a:cs typeface="B Homa"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61221FE6-8838-4D94-BCCF-A880437EA1A7}" type="slidenum">
              <a:rPr lang="fa-IR"/>
              <a:pPr>
                <a:defRPr/>
              </a:pPr>
              <a:t>10</a:t>
            </a:fld>
            <a:endParaRPr lang="en-US"/>
          </a:p>
        </p:txBody>
      </p:sp>
      <p:sp>
        <p:nvSpPr>
          <p:cNvPr id="11267"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a:t>
            </a:r>
            <a:endParaRPr lang="en-US" sz="2400" b="1">
              <a:latin typeface="Times New Roman" pitchFamily="18" charset="0"/>
              <a:cs typeface="Homa" pitchFamily="2" charset="-78"/>
            </a:endParaRPr>
          </a:p>
        </p:txBody>
      </p:sp>
      <p:sp>
        <p:nvSpPr>
          <p:cNvPr id="11268" name="Text Box 5"/>
          <p:cNvSpPr txBox="1">
            <a:spLocks noChangeArrowheads="1"/>
          </p:cNvSpPr>
          <p:nvPr/>
        </p:nvSpPr>
        <p:spPr bwMode="auto">
          <a:xfrm>
            <a:off x="2541588" y="1812925"/>
            <a:ext cx="4681537"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fa-IR" sz="4800" b="1">
                <a:solidFill>
                  <a:srgbClr val="000099"/>
                </a:solidFill>
                <a:cs typeface="Lotus" pitchFamily="2" charset="-78"/>
              </a:rPr>
              <a:t>مبان</a:t>
            </a:r>
            <a:r>
              <a:rPr lang="ar-SA" sz="4800" b="1">
                <a:solidFill>
                  <a:srgbClr val="000099"/>
                </a:solidFill>
                <a:cs typeface="Lotus" pitchFamily="2" charset="-78"/>
              </a:rPr>
              <a:t>ي</a:t>
            </a:r>
            <a:r>
              <a:rPr lang="fa-IR" sz="4800" b="1">
                <a:solidFill>
                  <a:srgbClr val="000099"/>
                </a:solidFill>
                <a:cs typeface="Lotus" pitchFamily="2" charset="-78"/>
              </a:rPr>
              <a:t> هوش مصنوع</a:t>
            </a:r>
            <a:r>
              <a:rPr lang="ar-SA" sz="4800" b="1">
                <a:solidFill>
                  <a:srgbClr val="000099"/>
                </a:solidFill>
                <a:cs typeface="Lotus" pitchFamily="2" charset="-78"/>
              </a:rPr>
              <a:t>ي</a:t>
            </a:r>
            <a:endParaRPr lang="en-US" sz="4800" b="1">
              <a:solidFill>
                <a:srgbClr val="000099"/>
              </a:solidFill>
              <a:cs typeface="Lotus" pitchFamily="2" charset="-78"/>
            </a:endParaRPr>
          </a:p>
        </p:txBody>
      </p:sp>
      <p:sp>
        <p:nvSpPr>
          <p:cNvPr id="11269" name="Text Box 6"/>
          <p:cNvSpPr txBox="1">
            <a:spLocks noChangeArrowheads="1"/>
          </p:cNvSpPr>
          <p:nvPr/>
        </p:nvSpPr>
        <p:spPr bwMode="auto">
          <a:xfrm>
            <a:off x="5133975" y="2779713"/>
            <a:ext cx="3382963"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4400" b="1">
                <a:solidFill>
                  <a:schemeClr val="accent2"/>
                </a:solidFill>
                <a:cs typeface="Lotus" pitchFamily="2" charset="-78"/>
              </a:rPr>
              <a:t>فلسفه:</a:t>
            </a:r>
            <a:r>
              <a:rPr lang="fa-IR" sz="2800" b="1">
                <a:solidFill>
                  <a:srgbClr val="CC3300"/>
                </a:solidFill>
                <a:cs typeface="Lotus" pitchFamily="2" charset="-78"/>
              </a:rPr>
              <a:t> منطق، استدلال، ناش</a:t>
            </a:r>
            <a:r>
              <a:rPr lang="ar-SA" sz="2800" b="1">
                <a:solidFill>
                  <a:srgbClr val="CC3300"/>
                </a:solidFill>
                <a:cs typeface="Lotus" pitchFamily="2" charset="-78"/>
              </a:rPr>
              <a:t>ي</a:t>
            </a:r>
            <a:r>
              <a:rPr lang="fa-IR" sz="2800" b="1">
                <a:solidFill>
                  <a:srgbClr val="CC3300"/>
                </a:solidFill>
                <a:cs typeface="Lotus" pitchFamily="2" charset="-78"/>
              </a:rPr>
              <a:t> شدن تفکر از مغز فيزيک</a:t>
            </a:r>
            <a:r>
              <a:rPr lang="ar-SA" sz="2800" b="1">
                <a:solidFill>
                  <a:srgbClr val="CC3300"/>
                </a:solidFill>
                <a:cs typeface="Lotus" pitchFamily="2" charset="-78"/>
              </a:rPr>
              <a:t>ي</a:t>
            </a:r>
            <a:r>
              <a:rPr lang="fa-IR" sz="2800" b="1">
                <a:solidFill>
                  <a:srgbClr val="CC3300"/>
                </a:solidFill>
                <a:cs typeface="Lotus" pitchFamily="2" charset="-78"/>
              </a:rPr>
              <a:t>، مبان</a:t>
            </a:r>
            <a:r>
              <a:rPr lang="ar-SA" sz="2800" b="1">
                <a:solidFill>
                  <a:srgbClr val="CC3300"/>
                </a:solidFill>
                <a:cs typeface="Lotus" pitchFamily="2" charset="-78"/>
              </a:rPr>
              <a:t>ي</a:t>
            </a:r>
            <a:r>
              <a:rPr lang="fa-IR" sz="2800" b="1">
                <a:solidFill>
                  <a:srgbClr val="CC3300"/>
                </a:solidFill>
                <a:cs typeface="Lotus" pitchFamily="2" charset="-78"/>
              </a:rPr>
              <a:t> يادگير</a:t>
            </a:r>
            <a:r>
              <a:rPr lang="ar-SA" sz="2800" b="1">
                <a:solidFill>
                  <a:srgbClr val="CC3300"/>
                </a:solidFill>
                <a:cs typeface="Lotus" pitchFamily="2" charset="-78"/>
              </a:rPr>
              <a:t>ي</a:t>
            </a:r>
            <a:r>
              <a:rPr lang="fa-IR" sz="2800" b="1">
                <a:solidFill>
                  <a:srgbClr val="CC3300"/>
                </a:solidFill>
                <a:cs typeface="Lotus" pitchFamily="2" charset="-78"/>
              </a:rPr>
              <a:t>، زبان و عقلانيت</a:t>
            </a:r>
            <a:endParaRPr lang="en-US" sz="2800" b="1">
              <a:solidFill>
                <a:srgbClr val="CC3300"/>
              </a:solidFill>
              <a:cs typeface="Lotus" pitchFamily="2" charset="-78"/>
            </a:endParaRPr>
          </a:p>
        </p:txBody>
      </p:sp>
      <p:sp>
        <p:nvSpPr>
          <p:cNvPr id="11270" name="Text Box 7"/>
          <p:cNvSpPr txBox="1">
            <a:spLocks noChangeArrowheads="1"/>
          </p:cNvSpPr>
          <p:nvPr/>
        </p:nvSpPr>
        <p:spPr bwMode="auto">
          <a:xfrm>
            <a:off x="684213" y="4492625"/>
            <a:ext cx="381635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4400" b="1">
                <a:solidFill>
                  <a:schemeClr val="accent2"/>
                </a:solidFill>
                <a:cs typeface="Lotus" pitchFamily="2" charset="-78"/>
              </a:rPr>
              <a:t>رياضيات:</a:t>
            </a:r>
            <a:r>
              <a:rPr lang="fa-IR" sz="2800" b="1">
                <a:solidFill>
                  <a:srgbClr val="CC3300"/>
                </a:solidFill>
                <a:cs typeface="Lotus" pitchFamily="2" charset="-78"/>
              </a:rPr>
              <a:t> نمايش رسم</a:t>
            </a:r>
            <a:r>
              <a:rPr lang="ar-SA" sz="2800" b="1">
                <a:solidFill>
                  <a:srgbClr val="CC3300"/>
                </a:solidFill>
                <a:cs typeface="Lotus" pitchFamily="2" charset="-78"/>
              </a:rPr>
              <a:t>ي</a:t>
            </a:r>
            <a:r>
              <a:rPr lang="fa-IR" sz="2800" b="1">
                <a:solidFill>
                  <a:srgbClr val="CC3300"/>
                </a:solidFill>
                <a:cs typeface="Lotus" pitchFamily="2" charset="-78"/>
              </a:rPr>
              <a:t> الگوريتمها، محاسبات، تصميم پذير</a:t>
            </a:r>
            <a:r>
              <a:rPr lang="ar-SA" sz="2800" b="1">
                <a:solidFill>
                  <a:srgbClr val="CC3300"/>
                </a:solidFill>
                <a:cs typeface="Lotus" pitchFamily="2" charset="-78"/>
              </a:rPr>
              <a:t>ي</a:t>
            </a:r>
            <a:r>
              <a:rPr lang="fa-IR" sz="2800" b="1">
                <a:solidFill>
                  <a:srgbClr val="CC3300"/>
                </a:solidFill>
                <a:cs typeface="Lotus" pitchFamily="2" charset="-78"/>
              </a:rPr>
              <a:t> و تصميم ناپذير</a:t>
            </a:r>
            <a:r>
              <a:rPr lang="ar-SA" sz="2800" b="1">
                <a:solidFill>
                  <a:srgbClr val="CC3300"/>
                </a:solidFill>
                <a:cs typeface="Lotus" pitchFamily="2" charset="-78"/>
              </a:rPr>
              <a:t>ي</a:t>
            </a:r>
            <a:r>
              <a:rPr lang="fa-IR" sz="2800" b="1">
                <a:solidFill>
                  <a:srgbClr val="CC3300"/>
                </a:solidFill>
                <a:cs typeface="Lotus" pitchFamily="2" charset="-78"/>
              </a:rPr>
              <a:t>، احتمال</a:t>
            </a:r>
            <a:endParaRPr lang="en-US" sz="2800" b="1">
              <a:solidFill>
                <a:srgbClr val="CC3300"/>
              </a:solidFill>
              <a:cs typeface="Lotus" pitchFamily="2" charset="-78"/>
            </a:endParaRPr>
          </a:p>
        </p:txBody>
      </p:sp>
      <p:sp>
        <p:nvSpPr>
          <p:cNvPr id="11271" name="Text Box 8"/>
          <p:cNvSpPr txBox="1">
            <a:spLocks noChangeArrowheads="1"/>
          </p:cNvSpPr>
          <p:nvPr/>
        </p:nvSpPr>
        <p:spPr bwMode="auto">
          <a:xfrm>
            <a:off x="684213" y="2836863"/>
            <a:ext cx="38163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4400" b="1">
                <a:solidFill>
                  <a:schemeClr val="accent2"/>
                </a:solidFill>
                <a:cs typeface="Lotus" pitchFamily="2" charset="-78"/>
              </a:rPr>
              <a:t>روان شناس</a:t>
            </a:r>
            <a:r>
              <a:rPr lang="ar-SA" sz="4400" b="1">
                <a:solidFill>
                  <a:schemeClr val="accent2"/>
                </a:solidFill>
                <a:cs typeface="Lotus" pitchFamily="2" charset="-78"/>
              </a:rPr>
              <a:t>ي</a:t>
            </a:r>
            <a:r>
              <a:rPr lang="fa-IR" sz="4400" b="1">
                <a:solidFill>
                  <a:schemeClr val="accent2"/>
                </a:solidFill>
                <a:cs typeface="Lotus" pitchFamily="2" charset="-78"/>
              </a:rPr>
              <a:t>:</a:t>
            </a:r>
            <a:r>
              <a:rPr lang="fa-IR" sz="2800" b="1">
                <a:solidFill>
                  <a:srgbClr val="CC3300"/>
                </a:solidFill>
                <a:cs typeface="Lotus" pitchFamily="2" charset="-78"/>
              </a:rPr>
              <a:t> تطبيق، اثر طبيع</a:t>
            </a:r>
            <a:r>
              <a:rPr lang="ar-SA" sz="2800" b="1">
                <a:solidFill>
                  <a:srgbClr val="CC3300"/>
                </a:solidFill>
                <a:cs typeface="Lotus" pitchFamily="2" charset="-78"/>
              </a:rPr>
              <a:t>ي</a:t>
            </a:r>
            <a:r>
              <a:rPr lang="fa-IR" sz="2800" b="1">
                <a:solidFill>
                  <a:srgbClr val="CC3300"/>
                </a:solidFill>
                <a:cs typeface="Lotus" pitchFamily="2" charset="-78"/>
              </a:rPr>
              <a:t> ادراک و تاثير آن بر محيط</a:t>
            </a:r>
            <a:endParaRPr lang="en-US" sz="2800" b="1">
              <a:solidFill>
                <a:srgbClr val="CC3300"/>
              </a:solidFill>
              <a:cs typeface="Lotus" pitchFamily="2" charset="-78"/>
            </a:endParaRPr>
          </a:p>
        </p:txBody>
      </p:sp>
      <p:sp>
        <p:nvSpPr>
          <p:cNvPr id="11272" name="Text Box 10"/>
          <p:cNvSpPr txBox="1">
            <a:spLocks noChangeArrowheads="1"/>
          </p:cNvSpPr>
          <p:nvPr/>
        </p:nvSpPr>
        <p:spPr bwMode="auto">
          <a:xfrm>
            <a:off x="5795963" y="5113338"/>
            <a:ext cx="2735262"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4400" b="1">
                <a:solidFill>
                  <a:schemeClr val="accent2"/>
                </a:solidFill>
                <a:cs typeface="Lotus" pitchFamily="2" charset="-78"/>
              </a:rPr>
              <a:t>زبان شناس</a:t>
            </a:r>
            <a:r>
              <a:rPr lang="ar-SA" sz="4400" b="1">
                <a:solidFill>
                  <a:schemeClr val="accent2"/>
                </a:solidFill>
                <a:cs typeface="Lotus" pitchFamily="2" charset="-78"/>
              </a:rPr>
              <a:t>ي</a:t>
            </a:r>
            <a:r>
              <a:rPr lang="fa-IR" sz="4400" b="1">
                <a:solidFill>
                  <a:schemeClr val="accent2"/>
                </a:solidFill>
                <a:cs typeface="Lotus" pitchFamily="2" charset="-78"/>
              </a:rPr>
              <a:t>:</a:t>
            </a:r>
            <a:r>
              <a:rPr lang="fa-IR" sz="2800" b="1">
                <a:solidFill>
                  <a:srgbClr val="CC3300"/>
                </a:solidFill>
                <a:cs typeface="Lotus" pitchFamily="2" charset="-78"/>
              </a:rPr>
              <a:t> علم ارائه، گرامر</a:t>
            </a:r>
            <a:endParaRPr lang="en-US" sz="28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pPr>
              <a:defRPr/>
            </a:pPr>
            <a:fld id="{8A6AEF71-29D7-4035-8DA6-C4F50477EC8C}" type="slidenum">
              <a:rPr lang="fa-IR"/>
              <a:pPr>
                <a:defRPr/>
              </a:pPr>
              <a:t>100</a:t>
            </a:fld>
            <a:endParaRPr lang="en-US"/>
          </a:p>
        </p:txBody>
      </p:sp>
      <p:sp>
        <p:nvSpPr>
          <p:cNvPr id="10342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03428" name="Rectangle 3"/>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بهترين جستجوی بازگشتي در نقشه رومانی</a:t>
            </a:r>
            <a:endParaRPr lang="en-US" sz="3600" b="1">
              <a:solidFill>
                <a:schemeClr val="accent2"/>
              </a:solidFill>
              <a:cs typeface="Lotus" pitchFamily="2" charset="-78"/>
            </a:endParaRPr>
          </a:p>
        </p:txBody>
      </p:sp>
      <p:pic>
        <p:nvPicPr>
          <p:cNvPr id="103429"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3825" y="2644775"/>
            <a:ext cx="8713788" cy="3600450"/>
          </a:xfrm>
          <a:noFill/>
        </p:spPr>
      </p:pic>
      <p:sp>
        <p:nvSpPr>
          <p:cNvPr id="214021" name="Oval 5"/>
          <p:cNvSpPr>
            <a:spLocks noChangeArrowheads="1"/>
          </p:cNvSpPr>
          <p:nvPr/>
        </p:nvSpPr>
        <p:spPr bwMode="auto">
          <a:xfrm>
            <a:off x="6156325" y="3967163"/>
            <a:ext cx="419100" cy="250825"/>
          </a:xfrm>
          <a:prstGeom prst="ellipse">
            <a:avLst/>
          </a:prstGeom>
          <a:noFill/>
          <a:ln w="57150" algn="ctr">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4022" name="Oval 6"/>
          <p:cNvSpPr>
            <a:spLocks noChangeArrowheads="1"/>
          </p:cNvSpPr>
          <p:nvPr/>
        </p:nvSpPr>
        <p:spPr bwMode="auto">
          <a:xfrm>
            <a:off x="2281238" y="3462338"/>
            <a:ext cx="419100" cy="250825"/>
          </a:xfrm>
          <a:prstGeom prst="ellipse">
            <a:avLst/>
          </a:prstGeom>
          <a:noFill/>
          <a:ln w="57150" algn="ctr">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3432" name="Freeform 7"/>
          <p:cNvSpPr>
            <a:spLocks/>
          </p:cNvSpPr>
          <p:nvPr/>
        </p:nvSpPr>
        <p:spPr bwMode="auto">
          <a:xfrm>
            <a:off x="-323850" y="5373688"/>
            <a:ext cx="215900" cy="71437"/>
          </a:xfrm>
          <a:custGeom>
            <a:avLst/>
            <a:gdLst>
              <a:gd name="T0" fmla="*/ 2147483647 w 136"/>
              <a:gd name="T1" fmla="*/ 0 h 45"/>
              <a:gd name="T2" fmla="*/ 0 w 136"/>
              <a:gd name="T3" fmla="*/ 2147483647 h 45"/>
              <a:gd name="T4" fmla="*/ 0 60000 65536"/>
              <a:gd name="T5" fmla="*/ 0 60000 65536"/>
            </a:gdLst>
            <a:ahLst/>
            <a:cxnLst>
              <a:cxn ang="T4">
                <a:pos x="T0" y="T1"/>
              </a:cxn>
              <a:cxn ang="T5">
                <a:pos x="T2" y="T3"/>
              </a:cxn>
            </a:cxnLst>
            <a:rect l="0" t="0" r="r" b="b"/>
            <a:pathLst>
              <a:path w="136" h="45">
                <a:moveTo>
                  <a:pt x="136" y="0"/>
                </a:moveTo>
                <a:cubicBezTo>
                  <a:pt x="136" y="0"/>
                  <a:pt x="68" y="22"/>
                  <a:pt x="0" y="45"/>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3433" name="Freeform 8"/>
          <p:cNvSpPr>
            <a:spLocks/>
          </p:cNvSpPr>
          <p:nvPr/>
        </p:nvSpPr>
        <p:spPr bwMode="auto">
          <a:xfrm>
            <a:off x="3779838" y="3213100"/>
            <a:ext cx="2592387" cy="1355725"/>
          </a:xfrm>
          <a:custGeom>
            <a:avLst/>
            <a:gdLst>
              <a:gd name="T0" fmla="*/ 2147483647 w 1633"/>
              <a:gd name="T1" fmla="*/ 2147483647 h 854"/>
              <a:gd name="T2" fmla="*/ 2147483647 w 1633"/>
              <a:gd name="T3" fmla="*/ 2147483647 h 854"/>
              <a:gd name="T4" fmla="*/ 2147483647 w 1633"/>
              <a:gd name="T5" fmla="*/ 2147483647 h 854"/>
              <a:gd name="T6" fmla="*/ 0 w 1633"/>
              <a:gd name="T7" fmla="*/ 0 h 8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3" h="854">
                <a:moveTo>
                  <a:pt x="1633" y="635"/>
                </a:moveTo>
                <a:cubicBezTo>
                  <a:pt x="1478" y="744"/>
                  <a:pt x="1323" y="854"/>
                  <a:pt x="1134" y="816"/>
                </a:cubicBezTo>
                <a:cubicBezTo>
                  <a:pt x="945" y="778"/>
                  <a:pt x="688" y="544"/>
                  <a:pt x="499" y="408"/>
                </a:cubicBezTo>
                <a:cubicBezTo>
                  <a:pt x="310" y="272"/>
                  <a:pt x="155" y="136"/>
                  <a:pt x="0" y="0"/>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4025" name="Freeform 9"/>
          <p:cNvSpPr>
            <a:spLocks/>
          </p:cNvSpPr>
          <p:nvPr/>
        </p:nvSpPr>
        <p:spPr bwMode="auto">
          <a:xfrm>
            <a:off x="2627313" y="3081338"/>
            <a:ext cx="3673475" cy="1379537"/>
          </a:xfrm>
          <a:custGeom>
            <a:avLst/>
            <a:gdLst>
              <a:gd name="T0" fmla="*/ 2147483647 w 2314"/>
              <a:gd name="T1" fmla="*/ 2147483647 h 869"/>
              <a:gd name="T2" fmla="*/ 2147483647 w 2314"/>
              <a:gd name="T3" fmla="*/ 2147483647 h 869"/>
              <a:gd name="T4" fmla="*/ 2147483647 w 2314"/>
              <a:gd name="T5" fmla="*/ 2147483647 h 869"/>
              <a:gd name="T6" fmla="*/ 0 w 2314"/>
              <a:gd name="T7" fmla="*/ 2147483647 h 8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4" h="869">
                <a:moveTo>
                  <a:pt x="2314" y="718"/>
                </a:moveTo>
                <a:cubicBezTo>
                  <a:pt x="2011" y="793"/>
                  <a:pt x="1709" y="869"/>
                  <a:pt x="1452" y="763"/>
                </a:cubicBezTo>
                <a:cubicBezTo>
                  <a:pt x="1195" y="657"/>
                  <a:pt x="1013" y="166"/>
                  <a:pt x="771" y="83"/>
                </a:cubicBezTo>
                <a:cubicBezTo>
                  <a:pt x="529" y="0"/>
                  <a:pt x="128" y="234"/>
                  <a:pt x="0" y="264"/>
                </a:cubicBezTo>
              </a:path>
            </a:pathLst>
          </a:custGeom>
          <a:noFill/>
          <a:ln w="25400" cap="flat" cmpd="sng">
            <a:solidFill>
              <a:srgbClr val="CC3300"/>
            </a:solidFill>
            <a:prstDash val="lgDash"/>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4026" name="Oval 10"/>
          <p:cNvSpPr>
            <a:spLocks noChangeArrowheads="1"/>
          </p:cNvSpPr>
          <p:nvPr/>
        </p:nvSpPr>
        <p:spPr bwMode="auto">
          <a:xfrm>
            <a:off x="3932238" y="4330700"/>
            <a:ext cx="419100" cy="250825"/>
          </a:xfrm>
          <a:prstGeom prst="ellipse">
            <a:avLst/>
          </a:prstGeom>
          <a:noFill/>
          <a:ln w="57150" algn="ctr">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4027" name="Oval 11"/>
          <p:cNvSpPr>
            <a:spLocks noChangeArrowheads="1"/>
          </p:cNvSpPr>
          <p:nvPr/>
        </p:nvSpPr>
        <p:spPr bwMode="auto">
          <a:xfrm>
            <a:off x="2051050" y="4846638"/>
            <a:ext cx="419100" cy="250825"/>
          </a:xfrm>
          <a:prstGeom prst="ellipse">
            <a:avLst/>
          </a:prstGeom>
          <a:noFill/>
          <a:ln w="57150" algn="ctr">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4028" name="Freeform 12"/>
          <p:cNvSpPr>
            <a:spLocks/>
          </p:cNvSpPr>
          <p:nvPr/>
        </p:nvSpPr>
        <p:spPr bwMode="auto">
          <a:xfrm>
            <a:off x="2339975" y="4329113"/>
            <a:ext cx="1655763" cy="984250"/>
          </a:xfrm>
          <a:custGeom>
            <a:avLst/>
            <a:gdLst>
              <a:gd name="T0" fmla="*/ 0 w 1043"/>
              <a:gd name="T1" fmla="*/ 2147483647 h 620"/>
              <a:gd name="T2" fmla="*/ 2147483647 w 1043"/>
              <a:gd name="T3" fmla="*/ 2147483647 h 620"/>
              <a:gd name="T4" fmla="*/ 2147483647 w 1043"/>
              <a:gd name="T5" fmla="*/ 2147483647 h 620"/>
              <a:gd name="T6" fmla="*/ 2147483647 w 1043"/>
              <a:gd name="T7" fmla="*/ 2147483647 h 620"/>
              <a:gd name="T8" fmla="*/ 2147483647 w 1043"/>
              <a:gd name="T9" fmla="*/ 2147483647 h 620"/>
              <a:gd name="T10" fmla="*/ 2147483647 w 1043"/>
              <a:gd name="T11" fmla="*/ 2147483647 h 620"/>
              <a:gd name="T12" fmla="*/ 2147483647 w 1043"/>
              <a:gd name="T13" fmla="*/ 2147483647 h 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3" h="620">
                <a:moveTo>
                  <a:pt x="0" y="476"/>
                </a:moveTo>
                <a:cubicBezTo>
                  <a:pt x="117" y="540"/>
                  <a:pt x="235" y="604"/>
                  <a:pt x="363" y="612"/>
                </a:cubicBezTo>
                <a:cubicBezTo>
                  <a:pt x="491" y="620"/>
                  <a:pt x="696" y="560"/>
                  <a:pt x="771" y="522"/>
                </a:cubicBezTo>
                <a:cubicBezTo>
                  <a:pt x="846" y="484"/>
                  <a:pt x="816" y="446"/>
                  <a:pt x="816" y="386"/>
                </a:cubicBezTo>
                <a:cubicBezTo>
                  <a:pt x="816" y="326"/>
                  <a:pt x="786" y="219"/>
                  <a:pt x="771" y="159"/>
                </a:cubicBezTo>
                <a:cubicBezTo>
                  <a:pt x="756" y="99"/>
                  <a:pt x="681" y="46"/>
                  <a:pt x="726" y="23"/>
                </a:cubicBezTo>
                <a:cubicBezTo>
                  <a:pt x="771" y="0"/>
                  <a:pt x="990" y="23"/>
                  <a:pt x="1043" y="23"/>
                </a:cubicBezTo>
              </a:path>
            </a:pathLst>
          </a:custGeom>
          <a:noFill/>
          <a:ln w="25400" cap="flat" cmpd="sng">
            <a:solidFill>
              <a:srgbClr val="CC3300"/>
            </a:solidFill>
            <a:prstDash val="lgDash"/>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021"/>
                                        </p:tgtEl>
                                        <p:attrNameLst>
                                          <p:attrName>style.visibility</p:attrName>
                                        </p:attrNameLst>
                                      </p:cBhvr>
                                      <p:to>
                                        <p:strVal val="visible"/>
                                      </p:to>
                                    </p:set>
                                    <p:animEffect transition="in" filter="fade">
                                      <p:cBhvr>
                                        <p:cTn id="7" dur="2000"/>
                                        <p:tgtEl>
                                          <p:spTgt spid="2140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022"/>
                                        </p:tgtEl>
                                        <p:attrNameLst>
                                          <p:attrName>style.visibility</p:attrName>
                                        </p:attrNameLst>
                                      </p:cBhvr>
                                      <p:to>
                                        <p:strVal val="visible"/>
                                      </p:to>
                                    </p:set>
                                    <p:animEffect transition="in" filter="fade">
                                      <p:cBhvr>
                                        <p:cTn id="10" dur="1000"/>
                                        <p:tgtEl>
                                          <p:spTgt spid="214022"/>
                                        </p:tgtEl>
                                      </p:cBhvr>
                                    </p:animEffect>
                                  </p:childTnLst>
                                </p:cTn>
                              </p:par>
                            </p:childTnLst>
                          </p:cTn>
                        </p:par>
                        <p:par>
                          <p:cTn id="11" fill="hold" nodeType="afterGroup">
                            <p:stCondLst>
                              <p:cond delay="2000"/>
                            </p:stCondLst>
                            <p:childTnLst>
                              <p:par>
                                <p:cTn id="12" presetID="18" presetClass="entr" presetSubtype="12" fill="hold" grpId="0" nodeType="afterEffect">
                                  <p:stCondLst>
                                    <p:cond delay="0"/>
                                  </p:stCondLst>
                                  <p:childTnLst>
                                    <p:set>
                                      <p:cBhvr>
                                        <p:cTn id="13" dur="1" fill="hold">
                                          <p:stCondLst>
                                            <p:cond delay="0"/>
                                          </p:stCondLst>
                                        </p:cTn>
                                        <p:tgtEl>
                                          <p:spTgt spid="214025"/>
                                        </p:tgtEl>
                                        <p:attrNameLst>
                                          <p:attrName>style.visibility</p:attrName>
                                        </p:attrNameLst>
                                      </p:cBhvr>
                                      <p:to>
                                        <p:strVal val="visible"/>
                                      </p:to>
                                    </p:set>
                                    <p:animEffect transition="in" filter="strips(downLeft)">
                                      <p:cBhvr>
                                        <p:cTn id="14" dur="2000"/>
                                        <p:tgtEl>
                                          <p:spTgt spid="2140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4026"/>
                                        </p:tgtEl>
                                        <p:attrNameLst>
                                          <p:attrName>style.visibility</p:attrName>
                                        </p:attrNameLst>
                                      </p:cBhvr>
                                      <p:to>
                                        <p:strVal val="visible"/>
                                      </p:to>
                                    </p:set>
                                    <p:animEffect transition="in" filter="fade">
                                      <p:cBhvr>
                                        <p:cTn id="19" dur="1000"/>
                                        <p:tgtEl>
                                          <p:spTgt spid="214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4027"/>
                                        </p:tgtEl>
                                        <p:attrNameLst>
                                          <p:attrName>style.visibility</p:attrName>
                                        </p:attrNameLst>
                                      </p:cBhvr>
                                      <p:to>
                                        <p:strVal val="visible"/>
                                      </p:to>
                                    </p:set>
                                    <p:animEffect transition="in" filter="fade">
                                      <p:cBhvr>
                                        <p:cTn id="22" dur="1000"/>
                                        <p:tgtEl>
                                          <p:spTgt spid="214027"/>
                                        </p:tgtEl>
                                      </p:cBhvr>
                                    </p:animEffect>
                                  </p:childTnLst>
                                </p:cTn>
                              </p:par>
                            </p:childTnLst>
                          </p:cTn>
                        </p:par>
                        <p:par>
                          <p:cTn id="23" fill="hold" nodeType="afterGroup">
                            <p:stCondLst>
                              <p:cond delay="1000"/>
                            </p:stCondLst>
                            <p:childTnLst>
                              <p:par>
                                <p:cTn id="24" presetID="18" presetClass="entr" presetSubtype="3" fill="hold" grpId="0" nodeType="afterEffect">
                                  <p:stCondLst>
                                    <p:cond delay="0"/>
                                  </p:stCondLst>
                                  <p:childTnLst>
                                    <p:set>
                                      <p:cBhvr>
                                        <p:cTn id="25" dur="1" fill="hold">
                                          <p:stCondLst>
                                            <p:cond delay="0"/>
                                          </p:stCondLst>
                                        </p:cTn>
                                        <p:tgtEl>
                                          <p:spTgt spid="214028"/>
                                        </p:tgtEl>
                                        <p:attrNameLst>
                                          <p:attrName>style.visibility</p:attrName>
                                        </p:attrNameLst>
                                      </p:cBhvr>
                                      <p:to>
                                        <p:strVal val="visible"/>
                                      </p:to>
                                    </p:set>
                                    <p:animEffect transition="in" filter="strips(upRight)">
                                      <p:cBhvr>
                                        <p:cTn id="26" dur="2000"/>
                                        <p:tgtEl>
                                          <p:spTgt spid="214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P spid="214022" grpId="0" animBg="1"/>
      <p:bldP spid="214025" grpId="0" animBg="1"/>
      <p:bldP spid="214026" grpId="0" animBg="1"/>
      <p:bldP spid="214027" grpId="0" animBg="1"/>
      <p:bldP spid="21402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pPr>
              <a:defRPr/>
            </a:pPr>
            <a:fld id="{C1D2ED3A-0ECC-4A21-8A93-E7BB519CA3C6}" type="slidenum">
              <a:rPr lang="fa-IR"/>
              <a:pPr>
                <a:defRPr/>
              </a:pPr>
              <a:t>101</a:t>
            </a:fld>
            <a:endParaRPr lang="en-US"/>
          </a:p>
        </p:txBody>
      </p:sp>
      <p:sp>
        <p:nvSpPr>
          <p:cNvPr id="10445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04452" name="Rectangle 3"/>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بهترين جستجوی بازگشتي در نقشه رومانی</a:t>
            </a:r>
            <a:endParaRPr lang="en-US" sz="3600" b="1">
              <a:solidFill>
                <a:schemeClr val="accent2"/>
              </a:solidFill>
              <a:cs typeface="Lotus" pitchFamily="2" charset="-78"/>
            </a:endParaRPr>
          </a:p>
        </p:txBody>
      </p:sp>
      <p:pic>
        <p:nvPicPr>
          <p:cNvPr id="104453"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3850" y="2579688"/>
            <a:ext cx="8497888" cy="3802062"/>
          </a:xfrm>
          <a:noFill/>
        </p:spPr>
      </p:pic>
      <p:sp>
        <p:nvSpPr>
          <p:cNvPr id="215045" name="Line 5"/>
          <p:cNvSpPr>
            <a:spLocks noChangeShapeType="1"/>
          </p:cNvSpPr>
          <p:nvPr/>
        </p:nvSpPr>
        <p:spPr bwMode="auto">
          <a:xfrm flipH="1">
            <a:off x="4183063" y="5140325"/>
            <a:ext cx="215900" cy="576263"/>
          </a:xfrm>
          <a:prstGeom prst="line">
            <a:avLst/>
          </a:prstGeom>
          <a:noFill/>
          <a:ln w="38100">
            <a:solidFill>
              <a:srgbClr val="CC330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5046" name="Oval 6"/>
          <p:cNvSpPr>
            <a:spLocks noChangeArrowheads="1"/>
          </p:cNvSpPr>
          <p:nvPr/>
        </p:nvSpPr>
        <p:spPr bwMode="auto">
          <a:xfrm>
            <a:off x="4567238" y="4945063"/>
            <a:ext cx="377825" cy="225425"/>
          </a:xfrm>
          <a:prstGeom prst="ellipse">
            <a:avLst/>
          </a:prstGeom>
          <a:noFill/>
          <a:ln w="57150" algn="ctr">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5047" name="Oval 7"/>
          <p:cNvSpPr>
            <a:spLocks noChangeArrowheads="1"/>
          </p:cNvSpPr>
          <p:nvPr/>
        </p:nvSpPr>
        <p:spPr bwMode="auto">
          <a:xfrm>
            <a:off x="1882775" y="4411663"/>
            <a:ext cx="377825" cy="225425"/>
          </a:xfrm>
          <a:prstGeom prst="ellipse">
            <a:avLst/>
          </a:prstGeom>
          <a:noFill/>
          <a:ln w="57150" algn="ctr">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5048" name="Freeform 8"/>
          <p:cNvSpPr>
            <a:spLocks/>
          </p:cNvSpPr>
          <p:nvPr/>
        </p:nvSpPr>
        <p:spPr bwMode="auto">
          <a:xfrm>
            <a:off x="2268538" y="3981450"/>
            <a:ext cx="2759075" cy="960438"/>
          </a:xfrm>
          <a:custGeom>
            <a:avLst/>
            <a:gdLst>
              <a:gd name="T0" fmla="*/ 2147483647 w 1738"/>
              <a:gd name="T1" fmla="*/ 2147483647 h 605"/>
              <a:gd name="T2" fmla="*/ 2147483647 w 1738"/>
              <a:gd name="T3" fmla="*/ 2147483647 h 605"/>
              <a:gd name="T4" fmla="*/ 2147483647 w 1738"/>
              <a:gd name="T5" fmla="*/ 2147483647 h 605"/>
              <a:gd name="T6" fmla="*/ 0 w 1738"/>
              <a:gd name="T7" fmla="*/ 2147483647 h 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8" h="605">
                <a:moveTo>
                  <a:pt x="1678" y="605"/>
                </a:moveTo>
                <a:cubicBezTo>
                  <a:pt x="1708" y="472"/>
                  <a:pt x="1738" y="340"/>
                  <a:pt x="1678" y="242"/>
                </a:cubicBezTo>
                <a:cubicBezTo>
                  <a:pt x="1618" y="144"/>
                  <a:pt x="1595" y="0"/>
                  <a:pt x="1315" y="15"/>
                </a:cubicBezTo>
                <a:cubicBezTo>
                  <a:pt x="1035" y="30"/>
                  <a:pt x="219" y="279"/>
                  <a:pt x="0" y="332"/>
                </a:cubicBezTo>
              </a:path>
            </a:pathLst>
          </a:custGeom>
          <a:noFill/>
          <a:ln w="28575" cap="flat" cmpd="sng">
            <a:solidFill>
              <a:srgbClr val="CC3300"/>
            </a:solidFill>
            <a:prstDash val="lgDash"/>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215045"/>
                                        </p:tgtEl>
                                        <p:attrNameLst>
                                          <p:attrName>style.visibility</p:attrName>
                                        </p:attrNameLst>
                                      </p:cBhvr>
                                      <p:to>
                                        <p:strVal val="visible"/>
                                      </p:to>
                                    </p:set>
                                    <p:animEffect transition="in" filter="fade">
                                      <p:cBhvr>
                                        <p:cTn id="7" dur="500"/>
                                        <p:tgtEl>
                                          <p:spTgt spid="215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46"/>
                                        </p:tgtEl>
                                        <p:attrNameLst>
                                          <p:attrName>style.visibility</p:attrName>
                                        </p:attrNameLst>
                                      </p:cBhvr>
                                      <p:to>
                                        <p:strVal val="visible"/>
                                      </p:to>
                                    </p:set>
                                    <p:animEffect transition="in" filter="fade">
                                      <p:cBhvr>
                                        <p:cTn id="12" dur="2000"/>
                                        <p:tgtEl>
                                          <p:spTgt spid="2150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fade">
                                      <p:cBhvr>
                                        <p:cTn id="15" dur="2000"/>
                                        <p:tgtEl>
                                          <p:spTgt spid="215047"/>
                                        </p:tgtEl>
                                      </p:cBhvr>
                                    </p:animEffect>
                                  </p:childTnLst>
                                </p:cTn>
                              </p:par>
                            </p:childTnLst>
                          </p:cTn>
                        </p:par>
                        <p:par>
                          <p:cTn id="16" fill="hold" nodeType="afterGroup">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215048"/>
                                        </p:tgtEl>
                                        <p:attrNameLst>
                                          <p:attrName>style.visibility</p:attrName>
                                        </p:attrNameLst>
                                      </p:cBhvr>
                                      <p:to>
                                        <p:strVal val="visible"/>
                                      </p:to>
                                    </p:set>
                                    <p:animEffect transition="in" filter="strips(downLeft)">
                                      <p:cBhvr>
                                        <p:cTn id="19" dur="20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animBg="1"/>
      <p:bldP spid="215046" grpId="0" animBg="1"/>
      <p:bldP spid="215047" grpId="0" animBg="1"/>
      <p:bldP spid="21504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pPr>
              <a:defRPr/>
            </a:pPr>
            <a:fld id="{B5EEF6F5-C84B-4064-81BD-F22F19D192C8}" type="slidenum">
              <a:rPr lang="fa-IR"/>
              <a:pPr>
                <a:defRPr/>
              </a:pPr>
              <a:t>102</a:t>
            </a:fld>
            <a:endParaRPr lang="en-US"/>
          </a:p>
        </p:txBody>
      </p:sp>
      <p:sp>
        <p:nvSpPr>
          <p:cNvPr id="105475" name="Rectangle 2"/>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بهترين جستجوی بازگشتي در نقشه رومانی</a:t>
            </a:r>
            <a:endParaRPr lang="en-US" sz="3600" b="1">
              <a:solidFill>
                <a:schemeClr val="accent2"/>
              </a:solidFill>
              <a:cs typeface="Lotus" pitchFamily="2" charset="-78"/>
            </a:endParaRPr>
          </a:p>
        </p:txBody>
      </p:sp>
      <p:sp>
        <p:nvSpPr>
          <p:cNvPr id="105476"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05477"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9388" y="2686050"/>
            <a:ext cx="8816975" cy="3406775"/>
          </a:xfrm>
          <a:noFill/>
        </p:spPr>
      </p:pic>
      <p:sp>
        <p:nvSpPr>
          <p:cNvPr id="216069" name="Line 5"/>
          <p:cNvSpPr>
            <a:spLocks noChangeShapeType="1"/>
          </p:cNvSpPr>
          <p:nvPr/>
        </p:nvSpPr>
        <p:spPr bwMode="auto">
          <a:xfrm flipV="1">
            <a:off x="1643063" y="4700588"/>
            <a:ext cx="433387" cy="431800"/>
          </a:xfrm>
          <a:prstGeom prst="line">
            <a:avLst/>
          </a:prstGeom>
          <a:noFill/>
          <a:ln w="25400">
            <a:solidFill>
              <a:srgbClr val="CC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6070" name="Oval 6"/>
          <p:cNvSpPr>
            <a:spLocks noChangeArrowheads="1"/>
          </p:cNvSpPr>
          <p:nvPr/>
        </p:nvSpPr>
        <p:spPr bwMode="auto">
          <a:xfrm>
            <a:off x="6294438" y="3738563"/>
            <a:ext cx="377825" cy="225425"/>
          </a:xfrm>
          <a:prstGeom prst="ellipse">
            <a:avLst/>
          </a:prstGeom>
          <a:noFill/>
          <a:ln w="57150" algn="ctr">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71" name="Oval 7"/>
          <p:cNvSpPr>
            <a:spLocks noChangeArrowheads="1"/>
          </p:cNvSpPr>
          <p:nvPr/>
        </p:nvSpPr>
        <p:spPr bwMode="auto">
          <a:xfrm>
            <a:off x="2339975" y="3357563"/>
            <a:ext cx="377825" cy="225425"/>
          </a:xfrm>
          <a:prstGeom prst="ellipse">
            <a:avLst/>
          </a:prstGeom>
          <a:noFill/>
          <a:ln w="57150" algn="ctr">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72" name="Oval 8"/>
          <p:cNvSpPr>
            <a:spLocks noChangeArrowheads="1"/>
          </p:cNvSpPr>
          <p:nvPr/>
        </p:nvSpPr>
        <p:spPr bwMode="auto">
          <a:xfrm>
            <a:off x="3995738" y="4054475"/>
            <a:ext cx="377825" cy="225425"/>
          </a:xfrm>
          <a:prstGeom prst="ellipse">
            <a:avLst/>
          </a:prstGeom>
          <a:noFill/>
          <a:ln w="57150" algn="ctr">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73" name="Oval 9"/>
          <p:cNvSpPr>
            <a:spLocks noChangeArrowheads="1"/>
          </p:cNvSpPr>
          <p:nvPr/>
        </p:nvSpPr>
        <p:spPr bwMode="auto">
          <a:xfrm>
            <a:off x="4854575" y="4775200"/>
            <a:ext cx="377825" cy="225425"/>
          </a:xfrm>
          <a:prstGeom prst="ellipse">
            <a:avLst/>
          </a:prstGeom>
          <a:noFill/>
          <a:ln w="57150" algn="ctr">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074" name="Freeform 10"/>
          <p:cNvSpPr>
            <a:spLocks/>
          </p:cNvSpPr>
          <p:nvPr/>
        </p:nvSpPr>
        <p:spPr bwMode="auto">
          <a:xfrm>
            <a:off x="2700338" y="3032125"/>
            <a:ext cx="3600450" cy="1020763"/>
          </a:xfrm>
          <a:custGeom>
            <a:avLst/>
            <a:gdLst>
              <a:gd name="T0" fmla="*/ 2147483647 w 2268"/>
              <a:gd name="T1" fmla="*/ 2147483647 h 643"/>
              <a:gd name="T2" fmla="*/ 2147483647 w 2268"/>
              <a:gd name="T3" fmla="*/ 2147483647 h 643"/>
              <a:gd name="T4" fmla="*/ 2147483647 w 2268"/>
              <a:gd name="T5" fmla="*/ 2147483647 h 643"/>
              <a:gd name="T6" fmla="*/ 2147483647 w 2268"/>
              <a:gd name="T7" fmla="*/ 2147483647 h 643"/>
              <a:gd name="T8" fmla="*/ 0 w 2268"/>
              <a:gd name="T9" fmla="*/ 2147483647 h 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8" h="643">
                <a:moveTo>
                  <a:pt x="2268" y="522"/>
                </a:moveTo>
                <a:cubicBezTo>
                  <a:pt x="2173" y="582"/>
                  <a:pt x="2078" y="643"/>
                  <a:pt x="1950" y="613"/>
                </a:cubicBezTo>
                <a:cubicBezTo>
                  <a:pt x="1822" y="583"/>
                  <a:pt x="1693" y="439"/>
                  <a:pt x="1497" y="341"/>
                </a:cubicBezTo>
                <a:cubicBezTo>
                  <a:pt x="1301" y="243"/>
                  <a:pt x="1020" y="46"/>
                  <a:pt x="771" y="23"/>
                </a:cubicBezTo>
                <a:cubicBezTo>
                  <a:pt x="522" y="0"/>
                  <a:pt x="129" y="175"/>
                  <a:pt x="0" y="205"/>
                </a:cubicBezTo>
              </a:path>
            </a:pathLst>
          </a:custGeom>
          <a:noFill/>
          <a:ln w="25400" cap="flat" cmpd="sng">
            <a:solidFill>
              <a:srgbClr val="CC3300"/>
            </a:solidFill>
            <a:prstDash val="lgDash"/>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6075" name="Freeform 11"/>
          <p:cNvSpPr>
            <a:spLocks/>
          </p:cNvSpPr>
          <p:nvPr/>
        </p:nvSpPr>
        <p:spPr bwMode="auto">
          <a:xfrm>
            <a:off x="4356100" y="3848100"/>
            <a:ext cx="2016125" cy="314325"/>
          </a:xfrm>
          <a:custGeom>
            <a:avLst/>
            <a:gdLst>
              <a:gd name="T0" fmla="*/ 2147483647 w 1270"/>
              <a:gd name="T1" fmla="*/ 2147483647 h 198"/>
              <a:gd name="T2" fmla="*/ 2147483647 w 1270"/>
              <a:gd name="T3" fmla="*/ 2147483647 h 198"/>
              <a:gd name="T4" fmla="*/ 2147483647 w 1270"/>
              <a:gd name="T5" fmla="*/ 2147483647 h 198"/>
              <a:gd name="T6" fmla="*/ 0 w 1270"/>
              <a:gd name="T7" fmla="*/ 2147483647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0" h="198">
                <a:moveTo>
                  <a:pt x="1270" y="54"/>
                </a:moveTo>
                <a:cubicBezTo>
                  <a:pt x="1149" y="126"/>
                  <a:pt x="1028" y="198"/>
                  <a:pt x="907" y="190"/>
                </a:cubicBezTo>
                <a:cubicBezTo>
                  <a:pt x="786" y="182"/>
                  <a:pt x="695" y="16"/>
                  <a:pt x="544" y="8"/>
                </a:cubicBezTo>
                <a:cubicBezTo>
                  <a:pt x="393" y="0"/>
                  <a:pt x="91" y="121"/>
                  <a:pt x="0" y="144"/>
                </a:cubicBezTo>
              </a:path>
            </a:pathLst>
          </a:custGeom>
          <a:noFill/>
          <a:ln w="25400" cap="flat" cmpd="sng">
            <a:solidFill>
              <a:srgbClr val="CC3300"/>
            </a:solidFill>
            <a:prstDash val="lgDash"/>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6076" name="Freeform 12"/>
          <p:cNvSpPr>
            <a:spLocks/>
          </p:cNvSpPr>
          <p:nvPr/>
        </p:nvSpPr>
        <p:spPr bwMode="auto">
          <a:xfrm>
            <a:off x="5219700" y="3933825"/>
            <a:ext cx="1296988" cy="863600"/>
          </a:xfrm>
          <a:custGeom>
            <a:avLst/>
            <a:gdLst>
              <a:gd name="T0" fmla="*/ 2147483647 w 817"/>
              <a:gd name="T1" fmla="*/ 0 h 544"/>
              <a:gd name="T2" fmla="*/ 2147483647 w 817"/>
              <a:gd name="T3" fmla="*/ 2147483647 h 544"/>
              <a:gd name="T4" fmla="*/ 2147483647 w 817"/>
              <a:gd name="T5" fmla="*/ 2147483647 h 544"/>
              <a:gd name="T6" fmla="*/ 0 w 817"/>
              <a:gd name="T7" fmla="*/ 2147483647 h 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7" h="544">
                <a:moveTo>
                  <a:pt x="817" y="0"/>
                </a:moveTo>
                <a:cubicBezTo>
                  <a:pt x="775" y="83"/>
                  <a:pt x="733" y="166"/>
                  <a:pt x="635" y="226"/>
                </a:cubicBezTo>
                <a:cubicBezTo>
                  <a:pt x="537" y="286"/>
                  <a:pt x="333" y="309"/>
                  <a:pt x="227" y="362"/>
                </a:cubicBezTo>
                <a:cubicBezTo>
                  <a:pt x="121" y="415"/>
                  <a:pt x="38" y="514"/>
                  <a:pt x="0" y="544"/>
                </a:cubicBezTo>
              </a:path>
            </a:pathLst>
          </a:custGeom>
          <a:noFill/>
          <a:ln w="25400" cap="flat" cmpd="sng">
            <a:solidFill>
              <a:srgbClr val="CC3300"/>
            </a:solidFill>
            <a:prstDash val="lgDash"/>
            <a:round/>
            <a:headEnd type="triangl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3000" fill="hold" grpId="0" nodeType="with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fade">
                                      <p:cBhvr>
                                        <p:cTn id="7" dur="1000"/>
                                        <p:tgtEl>
                                          <p:spTgt spid="216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6070"/>
                                        </p:tgtEl>
                                        <p:attrNameLst>
                                          <p:attrName>style.visibility</p:attrName>
                                        </p:attrNameLst>
                                      </p:cBhvr>
                                      <p:to>
                                        <p:strVal val="visible"/>
                                      </p:to>
                                    </p:set>
                                    <p:animEffect transition="in" filter="fade">
                                      <p:cBhvr>
                                        <p:cTn id="12" dur="1000"/>
                                        <p:tgtEl>
                                          <p:spTgt spid="2160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6071"/>
                                        </p:tgtEl>
                                        <p:attrNameLst>
                                          <p:attrName>style.visibility</p:attrName>
                                        </p:attrNameLst>
                                      </p:cBhvr>
                                      <p:to>
                                        <p:strVal val="visible"/>
                                      </p:to>
                                    </p:set>
                                    <p:animEffect transition="in" filter="fade">
                                      <p:cBhvr>
                                        <p:cTn id="17" dur="2000"/>
                                        <p:tgtEl>
                                          <p:spTgt spid="21607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6072"/>
                                        </p:tgtEl>
                                        <p:attrNameLst>
                                          <p:attrName>style.visibility</p:attrName>
                                        </p:attrNameLst>
                                      </p:cBhvr>
                                      <p:to>
                                        <p:strVal val="visible"/>
                                      </p:to>
                                    </p:set>
                                    <p:animEffect transition="in" filter="fade">
                                      <p:cBhvr>
                                        <p:cTn id="20" dur="1000"/>
                                        <p:tgtEl>
                                          <p:spTgt spid="2160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6073"/>
                                        </p:tgtEl>
                                        <p:attrNameLst>
                                          <p:attrName>style.visibility</p:attrName>
                                        </p:attrNameLst>
                                      </p:cBhvr>
                                      <p:to>
                                        <p:strVal val="visible"/>
                                      </p:to>
                                    </p:set>
                                    <p:animEffect transition="in" filter="fade">
                                      <p:cBhvr>
                                        <p:cTn id="23" dur="1000"/>
                                        <p:tgtEl>
                                          <p:spTgt spid="2160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16074"/>
                                        </p:tgtEl>
                                        <p:attrNameLst>
                                          <p:attrName>style.visibility</p:attrName>
                                        </p:attrNameLst>
                                      </p:cBhvr>
                                      <p:to>
                                        <p:strVal val="visible"/>
                                      </p:to>
                                    </p:set>
                                    <p:animEffect transition="in" filter="strips(downLeft)">
                                      <p:cBhvr>
                                        <p:cTn id="28" dur="2000"/>
                                        <p:tgtEl>
                                          <p:spTgt spid="216074"/>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216075"/>
                                        </p:tgtEl>
                                        <p:attrNameLst>
                                          <p:attrName>style.visibility</p:attrName>
                                        </p:attrNameLst>
                                      </p:cBhvr>
                                      <p:to>
                                        <p:strVal val="visible"/>
                                      </p:to>
                                    </p:set>
                                    <p:animEffect transition="in" filter="strips(downLeft)">
                                      <p:cBhvr>
                                        <p:cTn id="31" dur="1000"/>
                                        <p:tgtEl>
                                          <p:spTgt spid="216075"/>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16076"/>
                                        </p:tgtEl>
                                        <p:attrNameLst>
                                          <p:attrName>style.visibility</p:attrName>
                                        </p:attrNameLst>
                                      </p:cBhvr>
                                      <p:to>
                                        <p:strVal val="visible"/>
                                      </p:to>
                                    </p:set>
                                    <p:animEffect transition="in" filter="strips(downLeft)">
                                      <p:cBhvr>
                                        <p:cTn id="34" dur="1000"/>
                                        <p:tgtEl>
                                          <p:spTgt spid="216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P spid="216070" grpId="0" animBg="1"/>
      <p:bldP spid="216071" grpId="0" animBg="1"/>
      <p:bldP spid="216072" grpId="0" animBg="1"/>
      <p:bldP spid="216073" grpId="0" animBg="1"/>
      <p:bldP spid="216074" grpId="0" animBg="1"/>
      <p:bldP spid="216075" grpId="0" animBg="1"/>
      <p:bldP spid="21607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F687E6B-67FC-4C00-8579-885B9C564DA8}" type="slidenum">
              <a:rPr lang="fa-IR"/>
              <a:pPr>
                <a:defRPr/>
              </a:pPr>
              <a:t>103</a:t>
            </a:fld>
            <a:endParaRPr lang="en-US"/>
          </a:p>
        </p:txBody>
      </p:sp>
      <p:sp>
        <p:nvSpPr>
          <p:cNvPr id="10649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06500"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حافظه محدود ساده </a:t>
            </a:r>
            <a:r>
              <a:rPr lang="en-US" sz="3600" b="1">
                <a:solidFill>
                  <a:schemeClr val="accent2"/>
                </a:solidFill>
                <a:cs typeface="Lotus" pitchFamily="2" charset="-78"/>
              </a:rPr>
              <a:t>SMA*</a:t>
            </a:r>
            <a:r>
              <a:rPr lang="fa-IR" sz="3600" b="1">
                <a:solidFill>
                  <a:schemeClr val="accent2"/>
                </a:solidFill>
                <a:cs typeface="Lotus" pitchFamily="2" charset="-78"/>
              </a:rPr>
              <a:t> </a:t>
            </a:r>
          </a:p>
        </p:txBody>
      </p:sp>
      <p:sp>
        <p:nvSpPr>
          <p:cNvPr id="106501" name="Text Box 4"/>
          <p:cNvSpPr txBox="1">
            <a:spLocks noChangeArrowheads="1"/>
          </p:cNvSpPr>
          <p:nvPr/>
        </p:nvSpPr>
        <p:spPr bwMode="auto">
          <a:xfrm>
            <a:off x="539750" y="2636838"/>
            <a:ext cx="80645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100000"/>
              </a:spcBef>
              <a:buClr>
                <a:srgbClr val="00D600"/>
              </a:buClr>
              <a:buFont typeface="Wingdings" pitchFamily="2" charset="2"/>
              <a:buChar char="Ã"/>
            </a:pPr>
            <a:r>
              <a:rPr lang="en-US" sz="2400">
                <a:solidFill>
                  <a:srgbClr val="CC3300"/>
                </a:solidFill>
                <a:cs typeface="Homa" pitchFamily="2" charset="-78"/>
              </a:rPr>
              <a:t>SMA*</a:t>
            </a:r>
            <a:r>
              <a:rPr lang="fa-IR" sz="2400">
                <a:solidFill>
                  <a:srgbClr val="CC3300"/>
                </a:solidFill>
                <a:cs typeface="Homa" pitchFamily="2" charset="-78"/>
              </a:rPr>
              <a:t> بهترين برگ را بسط ميدهد تا حافظه پر شود. در اين نقطه بدون از بين بردن گره های قبلي نميتواند گره جديدی اضافه کند</a:t>
            </a:r>
          </a:p>
          <a:p>
            <a:pPr algn="justLow" rtl="1">
              <a:spcBef>
                <a:spcPct val="100000"/>
              </a:spcBef>
              <a:buClr>
                <a:srgbClr val="00D600"/>
              </a:buClr>
              <a:buFont typeface="Wingdings" pitchFamily="2" charset="2"/>
              <a:buChar char="Ã"/>
            </a:pPr>
            <a:r>
              <a:rPr lang="en-US" sz="2400">
                <a:solidFill>
                  <a:srgbClr val="CC3300"/>
                </a:solidFill>
                <a:cs typeface="Homa" pitchFamily="2" charset="-78"/>
              </a:rPr>
              <a:t>SMA*</a:t>
            </a:r>
            <a:r>
              <a:rPr lang="fa-IR" sz="2400">
                <a:solidFill>
                  <a:srgbClr val="CC3300"/>
                </a:solidFill>
                <a:cs typeface="Homa" pitchFamily="2" charset="-78"/>
              </a:rPr>
              <a:t> هميشه بدترين گره برگ را حذف ميکند و سپس از طريق گره فراموش شده به والد آن بر ميگردد. پس جد زير درخت فراموش شده، کيفيت بهترين مسير را در آن زير درخت ميداند</a:t>
            </a:r>
          </a:p>
          <a:p>
            <a:pPr algn="justLow" rtl="1">
              <a:spcBef>
                <a:spcPct val="100000"/>
              </a:spcBef>
              <a:buClr>
                <a:srgbClr val="00D600"/>
              </a:buClr>
              <a:buFont typeface="Wingdings" pitchFamily="2" charset="2"/>
              <a:buChar char="Ã"/>
            </a:pPr>
            <a:r>
              <a:rPr lang="fa-IR" sz="2400">
                <a:solidFill>
                  <a:srgbClr val="CC3300"/>
                </a:solidFill>
                <a:cs typeface="Homa" pitchFamily="2" charset="-78"/>
              </a:rPr>
              <a:t>اگر عمق سطحی ترين گره هدف کمتر از حافظه باشد, کامل است.</a:t>
            </a:r>
          </a:p>
          <a:p>
            <a:pPr algn="justLow" rtl="1">
              <a:spcBef>
                <a:spcPct val="100000"/>
              </a:spcBef>
              <a:buClr>
                <a:srgbClr val="00D600"/>
              </a:buClr>
              <a:buFont typeface="Wingdings" pitchFamily="2" charset="2"/>
              <a:buChar char="Ã"/>
            </a:pPr>
            <a:r>
              <a:rPr lang="fa-IR" sz="2400">
                <a:solidFill>
                  <a:srgbClr val="CC3300"/>
                </a:solidFill>
                <a:cs typeface="Homa" pitchFamily="2" charset="-78"/>
              </a:rPr>
              <a:t> </a:t>
            </a:r>
            <a:r>
              <a:rPr lang="en-US" sz="2400">
                <a:solidFill>
                  <a:srgbClr val="CC3300"/>
                </a:solidFill>
                <a:cs typeface="Homa" pitchFamily="2" charset="-78"/>
              </a:rPr>
              <a:t>SMA*</a:t>
            </a:r>
            <a:r>
              <a:rPr lang="fa-IR" sz="2400">
                <a:solidFill>
                  <a:srgbClr val="CC3300"/>
                </a:solidFill>
                <a:cs typeface="Homa" pitchFamily="2" charset="-78"/>
              </a:rPr>
              <a:t> بهترين الگوريتم همه منظوره برای يافتن حلهای بهينه ميباشد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5793524-B590-4B27-9061-94BFD23CAC77}" type="slidenum">
              <a:rPr lang="fa-IR"/>
              <a:pPr>
                <a:defRPr/>
              </a:pPr>
              <a:t>104</a:t>
            </a:fld>
            <a:endParaRPr lang="en-US"/>
          </a:p>
        </p:txBody>
      </p:sp>
      <p:sp>
        <p:nvSpPr>
          <p:cNvPr id="10752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07524"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حافظه محدود ساده </a:t>
            </a:r>
            <a:r>
              <a:rPr lang="en-US" sz="3600" b="1">
                <a:solidFill>
                  <a:schemeClr val="accent2"/>
                </a:solidFill>
                <a:cs typeface="Lotus" pitchFamily="2" charset="-78"/>
              </a:rPr>
              <a:t>SMA*</a:t>
            </a:r>
            <a:r>
              <a:rPr lang="fa-IR" sz="3600" b="1">
                <a:solidFill>
                  <a:schemeClr val="accent2"/>
                </a:solidFill>
                <a:cs typeface="Lotus" pitchFamily="2" charset="-78"/>
              </a:rPr>
              <a:t> </a:t>
            </a:r>
          </a:p>
        </p:txBody>
      </p:sp>
      <p:sp>
        <p:nvSpPr>
          <p:cNvPr id="107525" name="Text Box 4"/>
          <p:cNvSpPr txBox="1">
            <a:spLocks noChangeArrowheads="1"/>
          </p:cNvSpPr>
          <p:nvPr/>
        </p:nvSpPr>
        <p:spPr bwMode="auto">
          <a:xfrm>
            <a:off x="539750" y="2636838"/>
            <a:ext cx="80645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100000"/>
              </a:spcBef>
              <a:buClr>
                <a:srgbClr val="00D600"/>
              </a:buClr>
              <a:buFont typeface="Wingdings" pitchFamily="2" charset="2"/>
              <a:buChar char="Ã"/>
            </a:pPr>
            <a:r>
              <a:rPr lang="fa-IR" sz="2400">
                <a:solidFill>
                  <a:srgbClr val="CC3300"/>
                </a:solidFill>
                <a:cs typeface="Homa" pitchFamily="2" charset="-78"/>
              </a:rPr>
              <a:t>اگر مقدار </a:t>
            </a:r>
            <a:r>
              <a:rPr lang="en-US" sz="2400">
                <a:solidFill>
                  <a:srgbClr val="CC3300"/>
                </a:solidFill>
                <a:cs typeface="Homa" pitchFamily="2" charset="-78"/>
              </a:rPr>
              <a:t>f</a:t>
            </a:r>
            <a:r>
              <a:rPr lang="fa-IR" sz="2400">
                <a:solidFill>
                  <a:srgbClr val="CC3300"/>
                </a:solidFill>
                <a:cs typeface="Homa" pitchFamily="2" charset="-78"/>
              </a:rPr>
              <a:t> تمام برگها يکسان باشد و الگوريتم يک گره را هم برای بسط و هم برای حذف انتخاب کند، </a:t>
            </a:r>
            <a:r>
              <a:rPr lang="en-US" sz="2400">
                <a:solidFill>
                  <a:srgbClr val="CC3300"/>
                </a:solidFill>
                <a:cs typeface="Homa" pitchFamily="2" charset="-78"/>
              </a:rPr>
              <a:t>SMA*</a:t>
            </a:r>
            <a:r>
              <a:rPr lang="fa-IR" sz="2400">
                <a:solidFill>
                  <a:srgbClr val="CC3300"/>
                </a:solidFill>
                <a:cs typeface="Homa" pitchFamily="2" charset="-78"/>
              </a:rPr>
              <a:t> اين مسئله را با بسط بهترين برگ جديد و حذف بهترين برگ قديمی حل ميکند</a:t>
            </a:r>
          </a:p>
          <a:p>
            <a:pPr algn="justLow" rtl="1">
              <a:spcBef>
                <a:spcPct val="100000"/>
              </a:spcBef>
              <a:buClr>
                <a:srgbClr val="00D600"/>
              </a:buClr>
              <a:buFont typeface="Wingdings" pitchFamily="2" charset="2"/>
              <a:buChar char="Ã"/>
            </a:pPr>
            <a:r>
              <a:rPr lang="fa-IR" sz="2400">
                <a:solidFill>
                  <a:srgbClr val="CC3300"/>
                </a:solidFill>
                <a:cs typeface="Homa" pitchFamily="2" charset="-78"/>
              </a:rPr>
              <a:t>ممکن است </a:t>
            </a:r>
            <a:r>
              <a:rPr lang="en-US" sz="2400">
                <a:solidFill>
                  <a:srgbClr val="CC3300"/>
                </a:solidFill>
                <a:cs typeface="Homa" pitchFamily="2" charset="-78"/>
              </a:rPr>
              <a:t>SMA*</a:t>
            </a:r>
            <a:r>
              <a:rPr lang="fa-IR" sz="2400">
                <a:solidFill>
                  <a:srgbClr val="CC3300"/>
                </a:solidFill>
                <a:cs typeface="Homa" pitchFamily="2" charset="-78"/>
              </a:rPr>
              <a:t> مجبور شود دائما بين مجموعه ای از مسيرهای حل کانديد تغيير موضع دهد، در حالی که بخش کوچکی از هر کدام در حافظه جا شود</a:t>
            </a:r>
          </a:p>
          <a:p>
            <a:pPr algn="justLow" rtl="1">
              <a:spcBef>
                <a:spcPct val="100000"/>
              </a:spcBef>
              <a:buClr>
                <a:srgbClr val="00D600"/>
              </a:buClr>
              <a:buFont typeface="Wingdings" pitchFamily="2" charset="2"/>
              <a:buChar char="Ã"/>
            </a:pPr>
            <a:r>
              <a:rPr lang="fa-IR" sz="2400">
                <a:solidFill>
                  <a:srgbClr val="CC3300"/>
                </a:solidFill>
                <a:cs typeface="Homa" pitchFamily="2" charset="-78"/>
              </a:rPr>
              <a:t>محدوديتهای حافظه ممکن است مسئله ها را از نظر زمان محاسباتی، غير قابل حل کند.</a:t>
            </a:r>
            <a:r>
              <a:rPr lang="fa-IR" sz="2400" b="1">
                <a:solidFill>
                  <a:srgbClr val="CC3300"/>
                </a:solidFill>
                <a:cs typeface="Homa" pitchFamily="2" charset="-78"/>
              </a:rPr>
              <a:t> </a:t>
            </a:r>
            <a:endParaRPr lang="en-US" sz="2400" b="1">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pPr>
              <a:defRPr/>
            </a:pPr>
            <a:fld id="{73FC0926-6EB9-49BF-AB20-1FA82B89CB03}" type="slidenum">
              <a:rPr lang="fa-IR"/>
              <a:pPr>
                <a:defRPr/>
              </a:pPr>
              <a:t>105</a:t>
            </a:fld>
            <a:endParaRPr lang="en-US"/>
          </a:p>
        </p:txBody>
      </p:sp>
      <p:sp>
        <p:nvSpPr>
          <p:cNvPr id="108547" name="Rectangle 2"/>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گراف با </a:t>
            </a:r>
            <a:r>
              <a:rPr lang="en-US" sz="3600" b="1">
                <a:solidFill>
                  <a:schemeClr val="accent2"/>
                </a:solidFill>
                <a:cs typeface="Lotus" pitchFamily="2" charset="-78"/>
              </a:rPr>
              <a:t>A*</a:t>
            </a:r>
            <a:r>
              <a:rPr lang="fa-IR" sz="3600" b="1">
                <a:solidFill>
                  <a:schemeClr val="accent2"/>
                </a:solidFill>
                <a:cs typeface="Lotus" pitchFamily="2" charset="-78"/>
              </a:rPr>
              <a:t> </a:t>
            </a:r>
          </a:p>
        </p:txBody>
      </p:sp>
      <p:sp>
        <p:nvSpPr>
          <p:cNvPr id="108548"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08549" name="Text Box 4"/>
          <p:cNvSpPr txBox="1">
            <a:spLocks noChangeArrowheads="1"/>
          </p:cNvSpPr>
          <p:nvPr/>
        </p:nvSpPr>
        <p:spPr bwMode="auto">
          <a:xfrm>
            <a:off x="4038600" y="29956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108550" name="Text Box 5"/>
          <p:cNvSpPr txBox="1">
            <a:spLocks noChangeArrowheads="1"/>
          </p:cNvSpPr>
          <p:nvPr/>
        </p:nvSpPr>
        <p:spPr bwMode="auto">
          <a:xfrm>
            <a:off x="3124200" y="37576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108551" name="Text Box 6"/>
          <p:cNvSpPr txBox="1">
            <a:spLocks noChangeArrowheads="1"/>
          </p:cNvSpPr>
          <p:nvPr/>
        </p:nvSpPr>
        <p:spPr bwMode="auto">
          <a:xfrm>
            <a:off x="1981200" y="35290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4</a:t>
            </a:r>
          </a:p>
        </p:txBody>
      </p:sp>
      <p:sp>
        <p:nvSpPr>
          <p:cNvPr id="108552" name="Text Box 7"/>
          <p:cNvSpPr txBox="1">
            <a:spLocks noChangeArrowheads="1"/>
          </p:cNvSpPr>
          <p:nvPr/>
        </p:nvSpPr>
        <p:spPr bwMode="auto">
          <a:xfrm>
            <a:off x="1905000" y="47482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108553" name="Text Box 8"/>
          <p:cNvSpPr txBox="1">
            <a:spLocks noChangeArrowheads="1"/>
          </p:cNvSpPr>
          <p:nvPr/>
        </p:nvSpPr>
        <p:spPr bwMode="auto">
          <a:xfrm>
            <a:off x="6096000" y="37576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108554" name="Text Box 9"/>
          <p:cNvSpPr txBox="1">
            <a:spLocks noChangeArrowheads="1"/>
          </p:cNvSpPr>
          <p:nvPr/>
        </p:nvSpPr>
        <p:spPr bwMode="auto">
          <a:xfrm>
            <a:off x="4114800" y="38338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108555" name="Text Box 10"/>
          <p:cNvSpPr txBox="1">
            <a:spLocks noChangeArrowheads="1"/>
          </p:cNvSpPr>
          <p:nvPr/>
        </p:nvSpPr>
        <p:spPr bwMode="auto">
          <a:xfrm>
            <a:off x="2895600" y="50530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108556" name="Text Box 11"/>
          <p:cNvSpPr txBox="1">
            <a:spLocks noChangeArrowheads="1"/>
          </p:cNvSpPr>
          <p:nvPr/>
        </p:nvSpPr>
        <p:spPr bwMode="auto">
          <a:xfrm>
            <a:off x="5181600" y="51292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2</a:t>
            </a:r>
          </a:p>
        </p:txBody>
      </p:sp>
      <p:sp>
        <p:nvSpPr>
          <p:cNvPr id="108557" name="Text Box 12"/>
          <p:cNvSpPr txBox="1">
            <a:spLocks noChangeArrowheads="1"/>
          </p:cNvSpPr>
          <p:nvPr/>
        </p:nvSpPr>
        <p:spPr bwMode="auto">
          <a:xfrm>
            <a:off x="3505200" y="50530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4</a:t>
            </a:r>
          </a:p>
        </p:txBody>
      </p:sp>
      <p:sp>
        <p:nvSpPr>
          <p:cNvPr id="108558" name="Text Box 13"/>
          <p:cNvSpPr txBox="1">
            <a:spLocks noChangeArrowheads="1"/>
          </p:cNvSpPr>
          <p:nvPr/>
        </p:nvSpPr>
        <p:spPr bwMode="auto">
          <a:xfrm>
            <a:off x="3810000" y="58912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3</a:t>
            </a:r>
          </a:p>
        </p:txBody>
      </p:sp>
      <p:sp>
        <p:nvSpPr>
          <p:cNvPr id="108559" name="Text Box 14"/>
          <p:cNvSpPr txBox="1">
            <a:spLocks noChangeArrowheads="1"/>
          </p:cNvSpPr>
          <p:nvPr/>
        </p:nvSpPr>
        <p:spPr bwMode="auto">
          <a:xfrm>
            <a:off x="5486400" y="45958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1</a:t>
            </a:r>
          </a:p>
        </p:txBody>
      </p:sp>
      <p:sp>
        <p:nvSpPr>
          <p:cNvPr id="108560" name="Oval 15"/>
          <p:cNvSpPr>
            <a:spLocks noChangeArrowheads="1"/>
          </p:cNvSpPr>
          <p:nvPr/>
        </p:nvSpPr>
        <p:spPr bwMode="auto">
          <a:xfrm>
            <a:off x="7315200" y="4443413"/>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H/0</a:t>
            </a:r>
          </a:p>
        </p:txBody>
      </p:sp>
      <p:sp>
        <p:nvSpPr>
          <p:cNvPr id="108561" name="Oval 16"/>
          <p:cNvSpPr>
            <a:spLocks noChangeArrowheads="1"/>
          </p:cNvSpPr>
          <p:nvPr/>
        </p:nvSpPr>
        <p:spPr bwMode="auto">
          <a:xfrm>
            <a:off x="1371600" y="3910013"/>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A/6</a:t>
            </a:r>
          </a:p>
        </p:txBody>
      </p:sp>
      <p:sp>
        <p:nvSpPr>
          <p:cNvPr id="108562" name="Oval 17"/>
          <p:cNvSpPr>
            <a:spLocks noChangeArrowheads="1"/>
          </p:cNvSpPr>
          <p:nvPr/>
        </p:nvSpPr>
        <p:spPr bwMode="auto">
          <a:xfrm>
            <a:off x="2362200" y="5434013"/>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B/5</a:t>
            </a:r>
          </a:p>
        </p:txBody>
      </p:sp>
      <p:sp>
        <p:nvSpPr>
          <p:cNvPr id="108563" name="Oval 18"/>
          <p:cNvSpPr>
            <a:spLocks noChangeArrowheads="1"/>
          </p:cNvSpPr>
          <p:nvPr/>
        </p:nvSpPr>
        <p:spPr bwMode="auto">
          <a:xfrm>
            <a:off x="2743200" y="2843213"/>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C/1</a:t>
            </a:r>
          </a:p>
        </p:txBody>
      </p:sp>
      <p:sp>
        <p:nvSpPr>
          <p:cNvPr id="108564" name="Oval 19"/>
          <p:cNvSpPr>
            <a:spLocks noChangeArrowheads="1"/>
          </p:cNvSpPr>
          <p:nvPr/>
        </p:nvSpPr>
        <p:spPr bwMode="auto">
          <a:xfrm>
            <a:off x="4191000" y="4367213"/>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D/1</a:t>
            </a:r>
          </a:p>
        </p:txBody>
      </p:sp>
      <p:sp>
        <p:nvSpPr>
          <p:cNvPr id="108565" name="Oval 20"/>
          <p:cNvSpPr>
            <a:spLocks noChangeArrowheads="1"/>
          </p:cNvSpPr>
          <p:nvPr/>
        </p:nvSpPr>
        <p:spPr bwMode="auto">
          <a:xfrm>
            <a:off x="3200400" y="4138613"/>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E/2</a:t>
            </a:r>
          </a:p>
        </p:txBody>
      </p:sp>
      <p:sp>
        <p:nvSpPr>
          <p:cNvPr id="108566" name="Oval 21"/>
          <p:cNvSpPr>
            <a:spLocks noChangeArrowheads="1"/>
          </p:cNvSpPr>
          <p:nvPr/>
        </p:nvSpPr>
        <p:spPr bwMode="auto">
          <a:xfrm>
            <a:off x="5105400" y="5510213"/>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F/2</a:t>
            </a:r>
          </a:p>
        </p:txBody>
      </p:sp>
      <p:sp>
        <p:nvSpPr>
          <p:cNvPr id="108567" name="Oval 22"/>
          <p:cNvSpPr>
            <a:spLocks noChangeArrowheads="1"/>
          </p:cNvSpPr>
          <p:nvPr/>
        </p:nvSpPr>
        <p:spPr bwMode="auto">
          <a:xfrm>
            <a:off x="4800600" y="3452813"/>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G/1</a:t>
            </a:r>
          </a:p>
        </p:txBody>
      </p:sp>
      <p:cxnSp>
        <p:nvCxnSpPr>
          <p:cNvPr id="108568" name="AutoShape 23"/>
          <p:cNvCxnSpPr>
            <a:cxnSpLocks noChangeShapeType="1"/>
            <a:stCxn id="108561" idx="5"/>
            <a:endCxn id="108562" idx="1"/>
          </p:cNvCxnSpPr>
          <p:nvPr/>
        </p:nvCxnSpPr>
        <p:spPr bwMode="auto">
          <a:xfrm>
            <a:off x="1827213" y="4365625"/>
            <a:ext cx="612775" cy="1146175"/>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69" name="AutoShape 24"/>
          <p:cNvCxnSpPr>
            <a:cxnSpLocks noChangeShapeType="1"/>
            <a:stCxn id="108561" idx="7"/>
            <a:endCxn id="108563" idx="3"/>
          </p:cNvCxnSpPr>
          <p:nvPr/>
        </p:nvCxnSpPr>
        <p:spPr bwMode="auto">
          <a:xfrm flipV="1">
            <a:off x="1827213" y="3298825"/>
            <a:ext cx="993775" cy="688975"/>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0" name="AutoShape 25"/>
          <p:cNvCxnSpPr>
            <a:cxnSpLocks noChangeShapeType="1"/>
            <a:stCxn id="108562" idx="6"/>
            <a:endCxn id="108564" idx="3"/>
          </p:cNvCxnSpPr>
          <p:nvPr/>
        </p:nvCxnSpPr>
        <p:spPr bwMode="auto">
          <a:xfrm flipV="1">
            <a:off x="2895600" y="4822825"/>
            <a:ext cx="1373188" cy="877888"/>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1" name="AutoShape 26"/>
          <p:cNvCxnSpPr>
            <a:cxnSpLocks noChangeShapeType="1"/>
            <a:stCxn id="108563" idx="4"/>
            <a:endCxn id="108565" idx="0"/>
          </p:cNvCxnSpPr>
          <p:nvPr/>
        </p:nvCxnSpPr>
        <p:spPr bwMode="auto">
          <a:xfrm>
            <a:off x="3009900" y="3376613"/>
            <a:ext cx="457200" cy="762000"/>
          </a:xfrm>
          <a:prstGeom prst="straightConnector1">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2" name="AutoShape 27"/>
          <p:cNvCxnSpPr>
            <a:cxnSpLocks noChangeShapeType="1"/>
            <a:stCxn id="108562" idx="5"/>
            <a:endCxn id="108566" idx="2"/>
          </p:cNvCxnSpPr>
          <p:nvPr/>
        </p:nvCxnSpPr>
        <p:spPr bwMode="auto">
          <a:xfrm flipV="1">
            <a:off x="2817813" y="5776913"/>
            <a:ext cx="2287587" cy="11271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3" name="AutoShape 28"/>
          <p:cNvCxnSpPr>
            <a:cxnSpLocks noChangeShapeType="1"/>
            <a:stCxn id="108563" idx="6"/>
            <a:endCxn id="108567" idx="1"/>
          </p:cNvCxnSpPr>
          <p:nvPr/>
        </p:nvCxnSpPr>
        <p:spPr bwMode="auto">
          <a:xfrm>
            <a:off x="3276600" y="3109913"/>
            <a:ext cx="1601788" cy="420687"/>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4" name="AutoShape 29"/>
          <p:cNvCxnSpPr>
            <a:cxnSpLocks noChangeShapeType="1"/>
            <a:stCxn id="108566" idx="0"/>
            <a:endCxn id="108567" idx="4"/>
          </p:cNvCxnSpPr>
          <p:nvPr/>
        </p:nvCxnSpPr>
        <p:spPr bwMode="auto">
          <a:xfrm flipH="1" flipV="1">
            <a:off x="5067300" y="3986213"/>
            <a:ext cx="304800" cy="1524000"/>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5" name="AutoShape 30"/>
          <p:cNvCxnSpPr>
            <a:cxnSpLocks noChangeShapeType="1"/>
            <a:stCxn id="108562" idx="7"/>
            <a:endCxn id="108565" idx="4"/>
          </p:cNvCxnSpPr>
          <p:nvPr/>
        </p:nvCxnSpPr>
        <p:spPr bwMode="auto">
          <a:xfrm flipV="1">
            <a:off x="2817813" y="4672013"/>
            <a:ext cx="649287" cy="839787"/>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6" name="AutoShape 31"/>
          <p:cNvCxnSpPr>
            <a:cxnSpLocks noChangeShapeType="1"/>
            <a:stCxn id="108564" idx="0"/>
            <a:endCxn id="108563" idx="5"/>
          </p:cNvCxnSpPr>
          <p:nvPr/>
        </p:nvCxnSpPr>
        <p:spPr bwMode="auto">
          <a:xfrm flipH="1" flipV="1">
            <a:off x="3198813" y="3298825"/>
            <a:ext cx="1258887" cy="1068388"/>
          </a:xfrm>
          <a:prstGeom prst="straightConnector1">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577" name="Oval 32"/>
          <p:cNvSpPr>
            <a:spLocks noChangeArrowheads="1"/>
          </p:cNvSpPr>
          <p:nvPr/>
        </p:nvSpPr>
        <p:spPr bwMode="auto">
          <a:xfrm>
            <a:off x="5867400" y="4672013"/>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J/1</a:t>
            </a:r>
          </a:p>
        </p:txBody>
      </p:sp>
      <p:cxnSp>
        <p:nvCxnSpPr>
          <p:cNvPr id="108578" name="AutoShape 33"/>
          <p:cNvCxnSpPr>
            <a:cxnSpLocks noChangeShapeType="1"/>
            <a:stCxn id="108564" idx="6"/>
            <a:endCxn id="108577" idx="2"/>
          </p:cNvCxnSpPr>
          <p:nvPr/>
        </p:nvCxnSpPr>
        <p:spPr bwMode="auto">
          <a:xfrm>
            <a:off x="4724400" y="4633913"/>
            <a:ext cx="1143000" cy="304800"/>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79" name="AutoShape 34"/>
          <p:cNvCxnSpPr>
            <a:cxnSpLocks noChangeShapeType="1"/>
            <a:stCxn id="108577" idx="6"/>
            <a:endCxn id="108560" idx="2"/>
          </p:cNvCxnSpPr>
          <p:nvPr/>
        </p:nvCxnSpPr>
        <p:spPr bwMode="auto">
          <a:xfrm flipV="1">
            <a:off x="6400800" y="4710113"/>
            <a:ext cx="914400" cy="228600"/>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80" name="AutoShape 35"/>
          <p:cNvCxnSpPr>
            <a:cxnSpLocks noChangeShapeType="1"/>
            <a:stCxn id="108567" idx="6"/>
            <a:endCxn id="108560" idx="1"/>
          </p:cNvCxnSpPr>
          <p:nvPr/>
        </p:nvCxnSpPr>
        <p:spPr bwMode="auto">
          <a:xfrm>
            <a:off x="5334000" y="3719513"/>
            <a:ext cx="2058988" cy="801687"/>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581" name="Text Box 36"/>
          <p:cNvSpPr txBox="1">
            <a:spLocks noChangeArrowheads="1"/>
          </p:cNvSpPr>
          <p:nvPr/>
        </p:nvSpPr>
        <p:spPr bwMode="auto">
          <a:xfrm>
            <a:off x="6781800" y="48244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1</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a:defRPr/>
            </a:pPr>
            <a:fld id="{9E212066-5438-4369-8E58-4F273A422180}" type="slidenum">
              <a:rPr lang="fa-IR"/>
              <a:pPr>
                <a:defRPr/>
              </a:pPr>
              <a:t>106</a:t>
            </a:fld>
            <a:endParaRPr lang="en-US"/>
          </a:p>
        </p:txBody>
      </p:sp>
      <p:sp>
        <p:nvSpPr>
          <p:cNvPr id="10957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09572" name="Oval 3"/>
          <p:cNvSpPr>
            <a:spLocks noChangeArrowheads="1"/>
          </p:cNvSpPr>
          <p:nvPr/>
        </p:nvSpPr>
        <p:spPr bwMode="auto">
          <a:xfrm>
            <a:off x="1371600" y="39052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A/6</a:t>
            </a:r>
          </a:p>
        </p:txBody>
      </p:sp>
      <p:sp>
        <p:nvSpPr>
          <p:cNvPr id="220164" name="Oval 4"/>
          <p:cNvSpPr>
            <a:spLocks noChangeArrowheads="1"/>
          </p:cNvSpPr>
          <p:nvPr/>
        </p:nvSpPr>
        <p:spPr bwMode="auto">
          <a:xfrm>
            <a:off x="2362200" y="54292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B/5</a:t>
            </a:r>
          </a:p>
        </p:txBody>
      </p:sp>
      <p:sp>
        <p:nvSpPr>
          <p:cNvPr id="220165" name="Oval 5"/>
          <p:cNvSpPr>
            <a:spLocks noChangeArrowheads="1"/>
          </p:cNvSpPr>
          <p:nvPr/>
        </p:nvSpPr>
        <p:spPr bwMode="auto">
          <a:xfrm>
            <a:off x="2743200" y="28384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C/1</a:t>
            </a:r>
          </a:p>
        </p:txBody>
      </p:sp>
      <p:grpSp>
        <p:nvGrpSpPr>
          <p:cNvPr id="220166" name="Group 6"/>
          <p:cNvGrpSpPr>
            <a:grpSpLocks/>
          </p:cNvGrpSpPr>
          <p:nvPr/>
        </p:nvGrpSpPr>
        <p:grpSpPr bwMode="auto">
          <a:xfrm>
            <a:off x="1827213" y="4360863"/>
            <a:ext cx="612775" cy="1146175"/>
            <a:chOff x="1151" y="2591"/>
            <a:chExt cx="386" cy="722"/>
          </a:xfrm>
        </p:grpSpPr>
        <p:sp>
          <p:nvSpPr>
            <p:cNvPr id="109585" name="Text Box 7"/>
            <p:cNvSpPr txBox="1">
              <a:spLocks noChangeArrowheads="1"/>
            </p:cNvSpPr>
            <p:nvPr/>
          </p:nvSpPr>
          <p:spPr bwMode="auto">
            <a:xfrm>
              <a:off x="1200" y="283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09586" name="AutoShape 8"/>
            <p:cNvCxnSpPr>
              <a:cxnSpLocks noChangeShapeType="1"/>
              <a:stCxn id="109572" idx="5"/>
              <a:endCxn id="220164" idx="1"/>
            </p:cNvCxnSpPr>
            <p:nvPr/>
          </p:nvCxnSpPr>
          <p:spPr bwMode="auto">
            <a:xfrm>
              <a:off x="1151" y="2591"/>
              <a:ext cx="386" cy="72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0169" name="Group 9"/>
          <p:cNvGrpSpPr>
            <a:grpSpLocks/>
          </p:cNvGrpSpPr>
          <p:nvPr/>
        </p:nvGrpSpPr>
        <p:grpSpPr bwMode="auto">
          <a:xfrm>
            <a:off x="1827213" y="3294063"/>
            <a:ext cx="993775" cy="688975"/>
            <a:chOff x="1151" y="1919"/>
            <a:chExt cx="626" cy="434"/>
          </a:xfrm>
        </p:grpSpPr>
        <p:sp>
          <p:nvSpPr>
            <p:cNvPr id="109583" name="Text Box 10"/>
            <p:cNvSpPr txBox="1">
              <a:spLocks noChangeArrowheads="1"/>
            </p:cNvSpPr>
            <p:nvPr/>
          </p:nvSpPr>
          <p:spPr bwMode="auto">
            <a:xfrm>
              <a:off x="1248" y="206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4</a:t>
              </a:r>
            </a:p>
          </p:txBody>
        </p:sp>
        <p:cxnSp>
          <p:nvCxnSpPr>
            <p:cNvPr id="109584" name="AutoShape 11"/>
            <p:cNvCxnSpPr>
              <a:cxnSpLocks noChangeShapeType="1"/>
              <a:stCxn id="109572" idx="7"/>
              <a:endCxn id="220165" idx="3"/>
            </p:cNvCxnSpPr>
            <p:nvPr/>
          </p:nvCxnSpPr>
          <p:spPr bwMode="auto">
            <a:xfrm flipV="1">
              <a:off x="1151" y="1919"/>
              <a:ext cx="626" cy="434"/>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0172" name="Text Box 12"/>
          <p:cNvSpPr txBox="1">
            <a:spLocks noChangeArrowheads="1"/>
          </p:cNvSpPr>
          <p:nvPr/>
        </p:nvSpPr>
        <p:spPr bwMode="auto">
          <a:xfrm>
            <a:off x="2362200" y="59626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220173" name="Text Box 13"/>
          <p:cNvSpPr txBox="1">
            <a:spLocks noChangeArrowheads="1"/>
          </p:cNvSpPr>
          <p:nvPr/>
        </p:nvSpPr>
        <p:spPr bwMode="auto">
          <a:xfrm>
            <a:off x="2667000" y="2686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grpSp>
        <p:nvGrpSpPr>
          <p:cNvPr id="220174" name="Group 14"/>
          <p:cNvGrpSpPr>
            <a:grpSpLocks/>
          </p:cNvGrpSpPr>
          <p:nvPr/>
        </p:nvGrpSpPr>
        <p:grpSpPr bwMode="auto">
          <a:xfrm>
            <a:off x="2895600" y="2381250"/>
            <a:ext cx="533400" cy="622300"/>
            <a:chOff x="720" y="1797"/>
            <a:chExt cx="336" cy="392"/>
          </a:xfrm>
        </p:grpSpPr>
        <p:sp>
          <p:nvSpPr>
            <p:cNvPr id="109581" name="Text Box 15"/>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09582" name="Text Box 16"/>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sp>
        <p:nvSpPr>
          <p:cNvPr id="109580" name="Rectangle 17"/>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گراف با </a:t>
            </a:r>
            <a:r>
              <a:rPr lang="en-US" sz="3600" b="1">
                <a:solidFill>
                  <a:schemeClr val="accent2"/>
                </a:solidFill>
                <a:cs typeface="Lotus" pitchFamily="2" charset="-78"/>
              </a:rPr>
              <a:t>A*</a:t>
            </a:r>
            <a:r>
              <a:rPr lang="fa-IR" sz="3600" b="1">
                <a:solidFill>
                  <a:schemeClr val="accent2"/>
                </a:solidFill>
                <a:cs typeface="Lotus"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0166"/>
                                        </p:tgtEl>
                                        <p:attrNameLst>
                                          <p:attrName>style.visibility</p:attrName>
                                        </p:attrNameLst>
                                      </p:cBhvr>
                                      <p:to>
                                        <p:strVal val="visible"/>
                                      </p:to>
                                    </p:set>
                                    <p:animEffect transition="in" filter="fade">
                                      <p:cBhvr>
                                        <p:cTn id="7" dur="2000"/>
                                        <p:tgtEl>
                                          <p:spTgt spid="2201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0164"/>
                                        </p:tgtEl>
                                        <p:attrNameLst>
                                          <p:attrName>style.visibility</p:attrName>
                                        </p:attrNameLst>
                                      </p:cBhvr>
                                      <p:to>
                                        <p:strVal val="visible"/>
                                      </p:to>
                                    </p:set>
                                    <p:animEffect transition="in" filter="fade">
                                      <p:cBhvr>
                                        <p:cTn id="10" dur="2000"/>
                                        <p:tgtEl>
                                          <p:spTgt spid="220164"/>
                                        </p:tgtEl>
                                      </p:cBhvr>
                                    </p:animEffect>
                                  </p:childTnLst>
                                </p:cTn>
                              </p:par>
                              <p:par>
                                <p:cTn id="11" presetID="10" presetClass="entr" presetSubtype="0" fill="hold" nodeType="withEffect">
                                  <p:stCondLst>
                                    <p:cond delay="0"/>
                                  </p:stCondLst>
                                  <p:childTnLst>
                                    <p:set>
                                      <p:cBhvr>
                                        <p:cTn id="12" dur="1" fill="hold">
                                          <p:stCondLst>
                                            <p:cond delay="0"/>
                                          </p:stCondLst>
                                        </p:cTn>
                                        <p:tgtEl>
                                          <p:spTgt spid="220169"/>
                                        </p:tgtEl>
                                        <p:attrNameLst>
                                          <p:attrName>style.visibility</p:attrName>
                                        </p:attrNameLst>
                                      </p:cBhvr>
                                      <p:to>
                                        <p:strVal val="visible"/>
                                      </p:to>
                                    </p:set>
                                    <p:animEffect transition="in" filter="fade">
                                      <p:cBhvr>
                                        <p:cTn id="13" dur="2000"/>
                                        <p:tgtEl>
                                          <p:spTgt spid="2201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0165"/>
                                        </p:tgtEl>
                                        <p:attrNameLst>
                                          <p:attrName>style.visibility</p:attrName>
                                        </p:attrNameLst>
                                      </p:cBhvr>
                                      <p:to>
                                        <p:strVal val="visible"/>
                                      </p:to>
                                    </p:set>
                                    <p:animEffect transition="in" filter="fade">
                                      <p:cBhvr>
                                        <p:cTn id="16" dur="2000"/>
                                        <p:tgtEl>
                                          <p:spTgt spid="2201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0172"/>
                                        </p:tgtEl>
                                        <p:attrNameLst>
                                          <p:attrName>style.visibility</p:attrName>
                                        </p:attrNameLst>
                                      </p:cBhvr>
                                      <p:to>
                                        <p:strVal val="visible"/>
                                      </p:to>
                                    </p:set>
                                    <p:animEffect transition="in" filter="fade">
                                      <p:cBhvr>
                                        <p:cTn id="21" dur="2000"/>
                                        <p:tgtEl>
                                          <p:spTgt spid="22017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0173"/>
                                        </p:tgtEl>
                                        <p:attrNameLst>
                                          <p:attrName>style.visibility</p:attrName>
                                        </p:attrNameLst>
                                      </p:cBhvr>
                                      <p:to>
                                        <p:strVal val="visible"/>
                                      </p:to>
                                    </p:set>
                                    <p:animEffect transition="in" filter="fade">
                                      <p:cBhvr>
                                        <p:cTn id="24" dur="2000"/>
                                        <p:tgtEl>
                                          <p:spTgt spid="22017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20174"/>
                                        </p:tgtEl>
                                        <p:attrNameLst>
                                          <p:attrName>style.visibility</p:attrName>
                                        </p:attrNameLst>
                                      </p:cBhvr>
                                      <p:to>
                                        <p:strVal val="visible"/>
                                      </p:to>
                                    </p:set>
                                    <p:animEffect transition="in" filter="fade">
                                      <p:cBhvr>
                                        <p:cTn id="29" dur="2000"/>
                                        <p:tgtEl>
                                          <p:spTgt spid="220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nimBg="1"/>
      <p:bldP spid="220165" grpId="0" animBg="1"/>
      <p:bldP spid="220172" grpId="0"/>
      <p:bldP spid="22017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pPr>
              <a:defRPr/>
            </a:pPr>
            <a:fld id="{03711205-8DE2-4796-A5BA-1D039D16F1EE}" type="slidenum">
              <a:rPr lang="fa-IR"/>
              <a:pPr>
                <a:defRPr/>
              </a:pPr>
              <a:t>107</a:t>
            </a:fld>
            <a:endParaRPr lang="en-US"/>
          </a:p>
        </p:txBody>
      </p:sp>
      <p:sp>
        <p:nvSpPr>
          <p:cNvPr id="11059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0596"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گراف با </a:t>
            </a:r>
            <a:r>
              <a:rPr lang="en-US" sz="3600" b="1">
                <a:solidFill>
                  <a:schemeClr val="accent2"/>
                </a:solidFill>
                <a:cs typeface="Lotus" pitchFamily="2" charset="-78"/>
              </a:rPr>
              <a:t>A*</a:t>
            </a:r>
            <a:r>
              <a:rPr lang="fa-IR" sz="3600" b="1">
                <a:solidFill>
                  <a:schemeClr val="accent2"/>
                </a:solidFill>
                <a:cs typeface="Lotus" pitchFamily="2" charset="-78"/>
              </a:rPr>
              <a:t> </a:t>
            </a:r>
          </a:p>
        </p:txBody>
      </p:sp>
      <p:sp>
        <p:nvSpPr>
          <p:cNvPr id="110597" name="Oval 4"/>
          <p:cNvSpPr>
            <a:spLocks noChangeArrowheads="1"/>
          </p:cNvSpPr>
          <p:nvPr/>
        </p:nvSpPr>
        <p:spPr bwMode="auto">
          <a:xfrm>
            <a:off x="1371600" y="39052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A/6</a:t>
            </a:r>
          </a:p>
        </p:txBody>
      </p:sp>
      <p:sp>
        <p:nvSpPr>
          <p:cNvPr id="110598" name="Oval 5"/>
          <p:cNvSpPr>
            <a:spLocks noChangeArrowheads="1"/>
          </p:cNvSpPr>
          <p:nvPr/>
        </p:nvSpPr>
        <p:spPr bwMode="auto">
          <a:xfrm>
            <a:off x="2362200" y="54292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B/5</a:t>
            </a:r>
          </a:p>
        </p:txBody>
      </p:sp>
      <p:sp>
        <p:nvSpPr>
          <p:cNvPr id="110599" name="Oval 6"/>
          <p:cNvSpPr>
            <a:spLocks noChangeArrowheads="1"/>
          </p:cNvSpPr>
          <p:nvPr/>
        </p:nvSpPr>
        <p:spPr bwMode="auto">
          <a:xfrm>
            <a:off x="2743200" y="28384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C/1</a:t>
            </a:r>
          </a:p>
        </p:txBody>
      </p:sp>
      <p:sp>
        <p:nvSpPr>
          <p:cNvPr id="221191" name="Oval 7"/>
          <p:cNvSpPr>
            <a:spLocks noChangeArrowheads="1"/>
          </p:cNvSpPr>
          <p:nvPr/>
        </p:nvSpPr>
        <p:spPr bwMode="auto">
          <a:xfrm>
            <a:off x="4191000" y="43624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D/1</a:t>
            </a:r>
          </a:p>
        </p:txBody>
      </p:sp>
      <p:sp>
        <p:nvSpPr>
          <p:cNvPr id="221192" name="Oval 8"/>
          <p:cNvSpPr>
            <a:spLocks noChangeArrowheads="1"/>
          </p:cNvSpPr>
          <p:nvPr/>
        </p:nvSpPr>
        <p:spPr bwMode="auto">
          <a:xfrm>
            <a:off x="4800600" y="34480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G/1</a:t>
            </a:r>
          </a:p>
        </p:txBody>
      </p:sp>
      <p:grpSp>
        <p:nvGrpSpPr>
          <p:cNvPr id="110602" name="Group 9"/>
          <p:cNvGrpSpPr>
            <a:grpSpLocks/>
          </p:cNvGrpSpPr>
          <p:nvPr/>
        </p:nvGrpSpPr>
        <p:grpSpPr bwMode="auto">
          <a:xfrm>
            <a:off x="1827213" y="4360863"/>
            <a:ext cx="612775" cy="1146175"/>
            <a:chOff x="1151" y="2591"/>
            <a:chExt cx="386" cy="722"/>
          </a:xfrm>
        </p:grpSpPr>
        <p:sp>
          <p:nvSpPr>
            <p:cNvPr id="110622" name="Text Box 10"/>
            <p:cNvSpPr txBox="1">
              <a:spLocks noChangeArrowheads="1"/>
            </p:cNvSpPr>
            <p:nvPr/>
          </p:nvSpPr>
          <p:spPr bwMode="auto">
            <a:xfrm>
              <a:off x="1200" y="283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0623" name="AutoShape 11"/>
            <p:cNvCxnSpPr>
              <a:cxnSpLocks noChangeShapeType="1"/>
              <a:stCxn id="110597" idx="5"/>
              <a:endCxn id="110598" idx="1"/>
            </p:cNvCxnSpPr>
            <p:nvPr/>
          </p:nvCxnSpPr>
          <p:spPr bwMode="auto">
            <a:xfrm>
              <a:off x="1151" y="2591"/>
              <a:ext cx="386" cy="72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0603" name="Group 12"/>
          <p:cNvGrpSpPr>
            <a:grpSpLocks/>
          </p:cNvGrpSpPr>
          <p:nvPr/>
        </p:nvGrpSpPr>
        <p:grpSpPr bwMode="auto">
          <a:xfrm>
            <a:off x="1827213" y="3294063"/>
            <a:ext cx="993775" cy="688975"/>
            <a:chOff x="1151" y="1919"/>
            <a:chExt cx="626" cy="434"/>
          </a:xfrm>
        </p:grpSpPr>
        <p:sp>
          <p:nvSpPr>
            <p:cNvPr id="110620" name="Text Box 13"/>
            <p:cNvSpPr txBox="1">
              <a:spLocks noChangeArrowheads="1"/>
            </p:cNvSpPr>
            <p:nvPr/>
          </p:nvSpPr>
          <p:spPr bwMode="auto">
            <a:xfrm>
              <a:off x="1248" y="206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4</a:t>
              </a:r>
            </a:p>
          </p:txBody>
        </p:sp>
        <p:cxnSp>
          <p:nvCxnSpPr>
            <p:cNvPr id="110621" name="AutoShape 14"/>
            <p:cNvCxnSpPr>
              <a:cxnSpLocks noChangeShapeType="1"/>
              <a:stCxn id="110597" idx="7"/>
              <a:endCxn id="110599" idx="3"/>
            </p:cNvCxnSpPr>
            <p:nvPr/>
          </p:nvCxnSpPr>
          <p:spPr bwMode="auto">
            <a:xfrm flipV="1">
              <a:off x="1151" y="1919"/>
              <a:ext cx="626" cy="434"/>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1199" name="Group 15"/>
          <p:cNvGrpSpPr>
            <a:grpSpLocks/>
          </p:cNvGrpSpPr>
          <p:nvPr/>
        </p:nvGrpSpPr>
        <p:grpSpPr bwMode="auto">
          <a:xfrm>
            <a:off x="3276600" y="2990850"/>
            <a:ext cx="1601788" cy="534988"/>
            <a:chOff x="2064" y="1728"/>
            <a:chExt cx="1009" cy="337"/>
          </a:xfrm>
        </p:grpSpPr>
        <p:sp>
          <p:nvSpPr>
            <p:cNvPr id="110618" name="Text Box 16"/>
            <p:cNvSpPr txBox="1">
              <a:spLocks noChangeArrowheads="1"/>
            </p:cNvSpPr>
            <p:nvPr/>
          </p:nvSpPr>
          <p:spPr bwMode="auto">
            <a:xfrm>
              <a:off x="2544" y="172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cxnSp>
          <p:nvCxnSpPr>
            <p:cNvPr id="110619" name="AutoShape 17"/>
            <p:cNvCxnSpPr>
              <a:cxnSpLocks noChangeShapeType="1"/>
              <a:stCxn id="110599" idx="6"/>
              <a:endCxn id="221192" idx="1"/>
            </p:cNvCxnSpPr>
            <p:nvPr/>
          </p:nvCxnSpPr>
          <p:spPr bwMode="auto">
            <a:xfrm>
              <a:off x="2064" y="1800"/>
              <a:ext cx="1009" cy="265"/>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1202" name="Group 18"/>
          <p:cNvGrpSpPr>
            <a:grpSpLocks/>
          </p:cNvGrpSpPr>
          <p:nvPr/>
        </p:nvGrpSpPr>
        <p:grpSpPr bwMode="auto">
          <a:xfrm>
            <a:off x="3198813" y="3294063"/>
            <a:ext cx="1258887" cy="1068387"/>
            <a:chOff x="2015" y="1919"/>
            <a:chExt cx="793" cy="673"/>
          </a:xfrm>
        </p:grpSpPr>
        <p:sp>
          <p:nvSpPr>
            <p:cNvPr id="110616" name="Text Box 19"/>
            <p:cNvSpPr txBox="1">
              <a:spLocks noChangeArrowheads="1"/>
            </p:cNvSpPr>
            <p:nvPr/>
          </p:nvSpPr>
          <p:spPr bwMode="auto">
            <a:xfrm>
              <a:off x="2592" y="225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0617" name="AutoShape 20"/>
            <p:cNvCxnSpPr>
              <a:cxnSpLocks noChangeShapeType="1"/>
              <a:stCxn id="221191" idx="0"/>
              <a:endCxn id="110599" idx="5"/>
            </p:cNvCxnSpPr>
            <p:nvPr/>
          </p:nvCxnSpPr>
          <p:spPr bwMode="auto">
            <a:xfrm flipH="1" flipV="1">
              <a:off x="2015" y="1919"/>
              <a:ext cx="793" cy="673"/>
            </a:xfrm>
            <a:prstGeom prst="straightConnector1">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0606" name="Text Box 21"/>
          <p:cNvSpPr txBox="1">
            <a:spLocks noChangeArrowheads="1"/>
          </p:cNvSpPr>
          <p:nvPr/>
        </p:nvSpPr>
        <p:spPr bwMode="auto">
          <a:xfrm>
            <a:off x="2362200" y="59626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0607" name="Text Box 22"/>
          <p:cNvSpPr txBox="1">
            <a:spLocks noChangeArrowheads="1"/>
          </p:cNvSpPr>
          <p:nvPr/>
        </p:nvSpPr>
        <p:spPr bwMode="auto">
          <a:xfrm>
            <a:off x="2667000" y="2686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221207" name="Text Box 23"/>
          <p:cNvSpPr txBox="1">
            <a:spLocks noChangeArrowheads="1"/>
          </p:cNvSpPr>
          <p:nvPr/>
        </p:nvSpPr>
        <p:spPr bwMode="auto">
          <a:xfrm>
            <a:off x="4343400" y="4895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221208" name="Text Box 24"/>
          <p:cNvSpPr txBox="1">
            <a:spLocks noChangeArrowheads="1"/>
          </p:cNvSpPr>
          <p:nvPr/>
        </p:nvSpPr>
        <p:spPr bwMode="auto">
          <a:xfrm>
            <a:off x="4876800" y="3219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7</a:t>
            </a:r>
          </a:p>
        </p:txBody>
      </p:sp>
      <p:grpSp>
        <p:nvGrpSpPr>
          <p:cNvPr id="110610" name="Group 25"/>
          <p:cNvGrpSpPr>
            <a:grpSpLocks/>
          </p:cNvGrpSpPr>
          <p:nvPr/>
        </p:nvGrpSpPr>
        <p:grpSpPr bwMode="auto">
          <a:xfrm>
            <a:off x="2743200" y="2381250"/>
            <a:ext cx="533400" cy="622300"/>
            <a:chOff x="720" y="1797"/>
            <a:chExt cx="336" cy="392"/>
          </a:xfrm>
        </p:grpSpPr>
        <p:sp>
          <p:nvSpPr>
            <p:cNvPr id="110614" name="Text Box 26"/>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0615" name="Text Box 27"/>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221212" name="Group 28"/>
          <p:cNvGrpSpPr>
            <a:grpSpLocks/>
          </p:cNvGrpSpPr>
          <p:nvPr/>
        </p:nvGrpSpPr>
        <p:grpSpPr bwMode="auto">
          <a:xfrm>
            <a:off x="4419600" y="4743450"/>
            <a:ext cx="533400" cy="622300"/>
            <a:chOff x="720" y="1797"/>
            <a:chExt cx="336" cy="392"/>
          </a:xfrm>
        </p:grpSpPr>
        <p:sp>
          <p:nvSpPr>
            <p:cNvPr id="110612" name="Text Box 29"/>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0613" name="Text Box 30"/>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1191"/>
                                        </p:tgtEl>
                                        <p:attrNameLst>
                                          <p:attrName>style.visibility</p:attrName>
                                        </p:attrNameLst>
                                      </p:cBhvr>
                                      <p:to>
                                        <p:strVal val="visible"/>
                                      </p:to>
                                    </p:set>
                                    <p:animEffect transition="in" filter="fade">
                                      <p:cBhvr>
                                        <p:cTn id="7" dur="2000"/>
                                        <p:tgtEl>
                                          <p:spTgt spid="2211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1192"/>
                                        </p:tgtEl>
                                        <p:attrNameLst>
                                          <p:attrName>style.visibility</p:attrName>
                                        </p:attrNameLst>
                                      </p:cBhvr>
                                      <p:to>
                                        <p:strVal val="visible"/>
                                      </p:to>
                                    </p:set>
                                    <p:animEffect transition="in" filter="fade">
                                      <p:cBhvr>
                                        <p:cTn id="10" dur="2000"/>
                                        <p:tgtEl>
                                          <p:spTgt spid="221192"/>
                                        </p:tgtEl>
                                      </p:cBhvr>
                                    </p:animEffect>
                                  </p:childTnLst>
                                </p:cTn>
                              </p:par>
                              <p:par>
                                <p:cTn id="11" presetID="10" presetClass="entr" presetSubtype="0" fill="hold" nodeType="withEffect">
                                  <p:stCondLst>
                                    <p:cond delay="0"/>
                                  </p:stCondLst>
                                  <p:childTnLst>
                                    <p:set>
                                      <p:cBhvr>
                                        <p:cTn id="12" dur="1" fill="hold">
                                          <p:stCondLst>
                                            <p:cond delay="0"/>
                                          </p:stCondLst>
                                        </p:cTn>
                                        <p:tgtEl>
                                          <p:spTgt spid="221199"/>
                                        </p:tgtEl>
                                        <p:attrNameLst>
                                          <p:attrName>style.visibility</p:attrName>
                                        </p:attrNameLst>
                                      </p:cBhvr>
                                      <p:to>
                                        <p:strVal val="visible"/>
                                      </p:to>
                                    </p:set>
                                    <p:animEffect transition="in" filter="fade">
                                      <p:cBhvr>
                                        <p:cTn id="13" dur="2000"/>
                                        <p:tgtEl>
                                          <p:spTgt spid="221199"/>
                                        </p:tgtEl>
                                      </p:cBhvr>
                                    </p:animEffect>
                                  </p:childTnLst>
                                </p:cTn>
                              </p:par>
                              <p:par>
                                <p:cTn id="14" presetID="10" presetClass="entr" presetSubtype="0" fill="hold" nodeType="withEffect">
                                  <p:stCondLst>
                                    <p:cond delay="0"/>
                                  </p:stCondLst>
                                  <p:childTnLst>
                                    <p:set>
                                      <p:cBhvr>
                                        <p:cTn id="15" dur="1" fill="hold">
                                          <p:stCondLst>
                                            <p:cond delay="0"/>
                                          </p:stCondLst>
                                        </p:cTn>
                                        <p:tgtEl>
                                          <p:spTgt spid="221202"/>
                                        </p:tgtEl>
                                        <p:attrNameLst>
                                          <p:attrName>style.visibility</p:attrName>
                                        </p:attrNameLst>
                                      </p:cBhvr>
                                      <p:to>
                                        <p:strVal val="visible"/>
                                      </p:to>
                                    </p:set>
                                    <p:animEffect transition="in" filter="fade">
                                      <p:cBhvr>
                                        <p:cTn id="16" dur="2000"/>
                                        <p:tgtEl>
                                          <p:spTgt spid="2212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1207"/>
                                        </p:tgtEl>
                                        <p:attrNameLst>
                                          <p:attrName>style.visibility</p:attrName>
                                        </p:attrNameLst>
                                      </p:cBhvr>
                                      <p:to>
                                        <p:strVal val="visible"/>
                                      </p:to>
                                    </p:set>
                                    <p:animEffect transition="in" filter="fade">
                                      <p:cBhvr>
                                        <p:cTn id="19" dur="2000"/>
                                        <p:tgtEl>
                                          <p:spTgt spid="22120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1208"/>
                                        </p:tgtEl>
                                        <p:attrNameLst>
                                          <p:attrName>style.visibility</p:attrName>
                                        </p:attrNameLst>
                                      </p:cBhvr>
                                      <p:to>
                                        <p:strVal val="visible"/>
                                      </p:to>
                                    </p:set>
                                    <p:animEffect transition="in" filter="fade">
                                      <p:cBhvr>
                                        <p:cTn id="22" dur="2000"/>
                                        <p:tgtEl>
                                          <p:spTgt spid="2212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1212"/>
                                        </p:tgtEl>
                                        <p:attrNameLst>
                                          <p:attrName>style.visibility</p:attrName>
                                        </p:attrNameLst>
                                      </p:cBhvr>
                                      <p:to>
                                        <p:strVal val="visible"/>
                                      </p:to>
                                    </p:set>
                                    <p:animEffect transition="in" filter="fade">
                                      <p:cBhvr>
                                        <p:cTn id="27" dur="2000"/>
                                        <p:tgtEl>
                                          <p:spTgt spid="22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1" grpId="0" animBg="1"/>
      <p:bldP spid="221192" grpId="0" animBg="1"/>
      <p:bldP spid="221207" grpId="0"/>
      <p:bldP spid="22120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a:spLocks noGrp="1"/>
          </p:cNvSpPr>
          <p:nvPr>
            <p:ph type="sldNum" sz="quarter" idx="12"/>
          </p:nvPr>
        </p:nvSpPr>
        <p:spPr/>
        <p:txBody>
          <a:bodyPr/>
          <a:lstStyle/>
          <a:p>
            <a:pPr>
              <a:defRPr/>
            </a:pPr>
            <a:fld id="{426F4F0F-2D8B-4DBB-B214-66EA6ED3AF4C}" type="slidenum">
              <a:rPr lang="fa-IR"/>
              <a:pPr>
                <a:defRPr/>
              </a:pPr>
              <a:t>108</a:t>
            </a:fld>
            <a:endParaRPr lang="en-US"/>
          </a:p>
        </p:txBody>
      </p:sp>
      <p:sp>
        <p:nvSpPr>
          <p:cNvPr id="11161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1620"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گراف با </a:t>
            </a:r>
            <a:r>
              <a:rPr lang="en-US" sz="3600" b="1">
                <a:solidFill>
                  <a:schemeClr val="accent2"/>
                </a:solidFill>
                <a:cs typeface="Lotus" pitchFamily="2" charset="-78"/>
              </a:rPr>
              <a:t>A*</a:t>
            </a:r>
            <a:r>
              <a:rPr lang="fa-IR" sz="3600" b="1">
                <a:solidFill>
                  <a:schemeClr val="accent2"/>
                </a:solidFill>
                <a:cs typeface="Lotus" pitchFamily="2" charset="-78"/>
              </a:rPr>
              <a:t> </a:t>
            </a:r>
          </a:p>
        </p:txBody>
      </p:sp>
      <p:sp>
        <p:nvSpPr>
          <p:cNvPr id="111621" name="Oval 4"/>
          <p:cNvSpPr>
            <a:spLocks noChangeArrowheads="1"/>
          </p:cNvSpPr>
          <p:nvPr/>
        </p:nvSpPr>
        <p:spPr bwMode="auto">
          <a:xfrm>
            <a:off x="1371600" y="39211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A/6</a:t>
            </a:r>
          </a:p>
        </p:txBody>
      </p:sp>
      <p:sp>
        <p:nvSpPr>
          <p:cNvPr id="111622" name="Oval 5"/>
          <p:cNvSpPr>
            <a:spLocks noChangeArrowheads="1"/>
          </p:cNvSpPr>
          <p:nvPr/>
        </p:nvSpPr>
        <p:spPr bwMode="auto">
          <a:xfrm>
            <a:off x="2362200" y="54451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B/5</a:t>
            </a:r>
          </a:p>
        </p:txBody>
      </p:sp>
      <p:sp>
        <p:nvSpPr>
          <p:cNvPr id="111623" name="Oval 6"/>
          <p:cNvSpPr>
            <a:spLocks noChangeArrowheads="1"/>
          </p:cNvSpPr>
          <p:nvPr/>
        </p:nvSpPr>
        <p:spPr bwMode="auto">
          <a:xfrm>
            <a:off x="2743200" y="28543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C/1</a:t>
            </a:r>
          </a:p>
        </p:txBody>
      </p:sp>
      <p:sp>
        <p:nvSpPr>
          <p:cNvPr id="111624" name="Oval 7"/>
          <p:cNvSpPr>
            <a:spLocks noChangeArrowheads="1"/>
          </p:cNvSpPr>
          <p:nvPr/>
        </p:nvSpPr>
        <p:spPr bwMode="auto">
          <a:xfrm>
            <a:off x="4191000" y="43783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D/1</a:t>
            </a:r>
          </a:p>
        </p:txBody>
      </p:sp>
      <p:sp>
        <p:nvSpPr>
          <p:cNvPr id="111625" name="Oval 8"/>
          <p:cNvSpPr>
            <a:spLocks noChangeArrowheads="1"/>
          </p:cNvSpPr>
          <p:nvPr/>
        </p:nvSpPr>
        <p:spPr bwMode="auto">
          <a:xfrm>
            <a:off x="4800600" y="34639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G/1</a:t>
            </a:r>
          </a:p>
        </p:txBody>
      </p:sp>
      <p:grpSp>
        <p:nvGrpSpPr>
          <p:cNvPr id="111626" name="Group 9"/>
          <p:cNvGrpSpPr>
            <a:grpSpLocks/>
          </p:cNvGrpSpPr>
          <p:nvPr/>
        </p:nvGrpSpPr>
        <p:grpSpPr bwMode="auto">
          <a:xfrm>
            <a:off x="1827213" y="4376738"/>
            <a:ext cx="612775" cy="1146175"/>
            <a:chOff x="1151" y="2591"/>
            <a:chExt cx="386" cy="722"/>
          </a:xfrm>
        </p:grpSpPr>
        <p:sp>
          <p:nvSpPr>
            <p:cNvPr id="111654" name="Text Box 10"/>
            <p:cNvSpPr txBox="1">
              <a:spLocks noChangeArrowheads="1"/>
            </p:cNvSpPr>
            <p:nvPr/>
          </p:nvSpPr>
          <p:spPr bwMode="auto">
            <a:xfrm>
              <a:off x="1200" y="283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1655" name="AutoShape 11"/>
            <p:cNvCxnSpPr>
              <a:cxnSpLocks noChangeShapeType="1"/>
              <a:stCxn id="111621" idx="5"/>
              <a:endCxn id="111622" idx="1"/>
            </p:cNvCxnSpPr>
            <p:nvPr/>
          </p:nvCxnSpPr>
          <p:spPr bwMode="auto">
            <a:xfrm>
              <a:off x="1151" y="2591"/>
              <a:ext cx="386" cy="72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1627" name="Group 12"/>
          <p:cNvGrpSpPr>
            <a:grpSpLocks/>
          </p:cNvGrpSpPr>
          <p:nvPr/>
        </p:nvGrpSpPr>
        <p:grpSpPr bwMode="auto">
          <a:xfrm>
            <a:off x="1827213" y="3309938"/>
            <a:ext cx="993775" cy="688975"/>
            <a:chOff x="1151" y="1919"/>
            <a:chExt cx="626" cy="434"/>
          </a:xfrm>
        </p:grpSpPr>
        <p:sp>
          <p:nvSpPr>
            <p:cNvPr id="111652" name="Text Box 13"/>
            <p:cNvSpPr txBox="1">
              <a:spLocks noChangeArrowheads="1"/>
            </p:cNvSpPr>
            <p:nvPr/>
          </p:nvSpPr>
          <p:spPr bwMode="auto">
            <a:xfrm>
              <a:off x="1248" y="206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4</a:t>
              </a:r>
            </a:p>
          </p:txBody>
        </p:sp>
        <p:cxnSp>
          <p:nvCxnSpPr>
            <p:cNvPr id="111653" name="AutoShape 14"/>
            <p:cNvCxnSpPr>
              <a:cxnSpLocks noChangeShapeType="1"/>
              <a:stCxn id="111621" idx="7"/>
              <a:endCxn id="111623" idx="3"/>
            </p:cNvCxnSpPr>
            <p:nvPr/>
          </p:nvCxnSpPr>
          <p:spPr bwMode="auto">
            <a:xfrm flipV="1">
              <a:off x="1151" y="1919"/>
              <a:ext cx="626" cy="434"/>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1628" name="Group 15"/>
          <p:cNvGrpSpPr>
            <a:grpSpLocks/>
          </p:cNvGrpSpPr>
          <p:nvPr/>
        </p:nvGrpSpPr>
        <p:grpSpPr bwMode="auto">
          <a:xfrm>
            <a:off x="3276600" y="3006725"/>
            <a:ext cx="1601788" cy="534988"/>
            <a:chOff x="2064" y="1728"/>
            <a:chExt cx="1009" cy="337"/>
          </a:xfrm>
        </p:grpSpPr>
        <p:sp>
          <p:nvSpPr>
            <p:cNvPr id="111650" name="Text Box 16"/>
            <p:cNvSpPr txBox="1">
              <a:spLocks noChangeArrowheads="1"/>
            </p:cNvSpPr>
            <p:nvPr/>
          </p:nvSpPr>
          <p:spPr bwMode="auto">
            <a:xfrm>
              <a:off x="2544" y="172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cxnSp>
          <p:nvCxnSpPr>
            <p:cNvPr id="111651" name="AutoShape 17"/>
            <p:cNvCxnSpPr>
              <a:cxnSpLocks noChangeShapeType="1"/>
              <a:stCxn id="111623" idx="6"/>
              <a:endCxn id="111625" idx="1"/>
            </p:cNvCxnSpPr>
            <p:nvPr/>
          </p:nvCxnSpPr>
          <p:spPr bwMode="auto">
            <a:xfrm>
              <a:off x="2064" y="1800"/>
              <a:ext cx="1009" cy="265"/>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1629" name="Group 18"/>
          <p:cNvGrpSpPr>
            <a:grpSpLocks/>
          </p:cNvGrpSpPr>
          <p:nvPr/>
        </p:nvGrpSpPr>
        <p:grpSpPr bwMode="auto">
          <a:xfrm>
            <a:off x="3198813" y="3309938"/>
            <a:ext cx="1258887" cy="1068387"/>
            <a:chOff x="2015" y="1919"/>
            <a:chExt cx="793" cy="673"/>
          </a:xfrm>
        </p:grpSpPr>
        <p:sp>
          <p:nvSpPr>
            <p:cNvPr id="111648" name="Text Box 19"/>
            <p:cNvSpPr txBox="1">
              <a:spLocks noChangeArrowheads="1"/>
            </p:cNvSpPr>
            <p:nvPr/>
          </p:nvSpPr>
          <p:spPr bwMode="auto">
            <a:xfrm>
              <a:off x="2592" y="225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1649" name="AutoShape 20"/>
            <p:cNvCxnSpPr>
              <a:cxnSpLocks noChangeShapeType="1"/>
              <a:stCxn id="111624" idx="0"/>
              <a:endCxn id="111623" idx="5"/>
            </p:cNvCxnSpPr>
            <p:nvPr/>
          </p:nvCxnSpPr>
          <p:spPr bwMode="auto">
            <a:xfrm flipH="1" flipV="1">
              <a:off x="2015" y="1919"/>
              <a:ext cx="793" cy="673"/>
            </a:xfrm>
            <a:prstGeom prst="straightConnector1">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2229" name="Oval 21"/>
          <p:cNvSpPr>
            <a:spLocks noChangeArrowheads="1"/>
          </p:cNvSpPr>
          <p:nvPr/>
        </p:nvSpPr>
        <p:spPr bwMode="auto">
          <a:xfrm>
            <a:off x="5867400" y="46831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J/1</a:t>
            </a:r>
          </a:p>
        </p:txBody>
      </p:sp>
      <p:grpSp>
        <p:nvGrpSpPr>
          <p:cNvPr id="222230" name="Group 22"/>
          <p:cNvGrpSpPr>
            <a:grpSpLocks/>
          </p:cNvGrpSpPr>
          <p:nvPr/>
        </p:nvGrpSpPr>
        <p:grpSpPr bwMode="auto">
          <a:xfrm>
            <a:off x="4724400" y="4606925"/>
            <a:ext cx="1143000" cy="342900"/>
            <a:chOff x="2976" y="2736"/>
            <a:chExt cx="720" cy="216"/>
          </a:xfrm>
        </p:grpSpPr>
        <p:sp>
          <p:nvSpPr>
            <p:cNvPr id="111646" name="Text Box 23"/>
            <p:cNvSpPr txBox="1">
              <a:spLocks noChangeArrowheads="1"/>
            </p:cNvSpPr>
            <p:nvPr/>
          </p:nvSpPr>
          <p:spPr bwMode="auto">
            <a:xfrm>
              <a:off x="3456" y="273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1</a:t>
              </a:r>
            </a:p>
          </p:txBody>
        </p:sp>
        <p:cxnSp>
          <p:nvCxnSpPr>
            <p:cNvPr id="111647" name="AutoShape 24"/>
            <p:cNvCxnSpPr>
              <a:cxnSpLocks noChangeShapeType="1"/>
              <a:stCxn id="111624" idx="6"/>
              <a:endCxn id="222229" idx="2"/>
            </p:cNvCxnSpPr>
            <p:nvPr/>
          </p:nvCxnSpPr>
          <p:spPr bwMode="auto">
            <a:xfrm>
              <a:off x="2976" y="2760"/>
              <a:ext cx="720" cy="19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1632" name="Text Box 25"/>
          <p:cNvSpPr txBox="1">
            <a:spLocks noChangeArrowheads="1"/>
          </p:cNvSpPr>
          <p:nvPr/>
        </p:nvSpPr>
        <p:spPr bwMode="auto">
          <a:xfrm>
            <a:off x="2362200" y="59785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1633" name="Text Box 26"/>
          <p:cNvSpPr txBox="1">
            <a:spLocks noChangeArrowheads="1"/>
          </p:cNvSpPr>
          <p:nvPr/>
        </p:nvSpPr>
        <p:spPr bwMode="auto">
          <a:xfrm>
            <a:off x="2667000" y="27019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111634" name="Text Box 27"/>
          <p:cNvSpPr txBox="1">
            <a:spLocks noChangeArrowheads="1"/>
          </p:cNvSpPr>
          <p:nvPr/>
        </p:nvSpPr>
        <p:spPr bwMode="auto">
          <a:xfrm>
            <a:off x="4343400" y="49117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1635" name="Text Box 28"/>
          <p:cNvSpPr txBox="1">
            <a:spLocks noChangeArrowheads="1"/>
          </p:cNvSpPr>
          <p:nvPr/>
        </p:nvSpPr>
        <p:spPr bwMode="auto">
          <a:xfrm>
            <a:off x="4876800" y="32353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7</a:t>
            </a:r>
          </a:p>
        </p:txBody>
      </p:sp>
      <p:grpSp>
        <p:nvGrpSpPr>
          <p:cNvPr id="222237" name="Group 29"/>
          <p:cNvGrpSpPr>
            <a:grpSpLocks/>
          </p:cNvGrpSpPr>
          <p:nvPr/>
        </p:nvGrpSpPr>
        <p:grpSpPr bwMode="auto">
          <a:xfrm>
            <a:off x="2438400" y="5902325"/>
            <a:ext cx="533400" cy="622300"/>
            <a:chOff x="720" y="1797"/>
            <a:chExt cx="336" cy="392"/>
          </a:xfrm>
        </p:grpSpPr>
        <p:sp>
          <p:nvSpPr>
            <p:cNvPr id="111644" name="Text Box 30"/>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1645" name="Text Box 31"/>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grpSp>
        <p:nvGrpSpPr>
          <p:cNvPr id="111637" name="Group 32"/>
          <p:cNvGrpSpPr>
            <a:grpSpLocks/>
          </p:cNvGrpSpPr>
          <p:nvPr/>
        </p:nvGrpSpPr>
        <p:grpSpPr bwMode="auto">
          <a:xfrm>
            <a:off x="2819400" y="2397125"/>
            <a:ext cx="533400" cy="622300"/>
            <a:chOff x="720" y="1797"/>
            <a:chExt cx="336" cy="392"/>
          </a:xfrm>
        </p:grpSpPr>
        <p:sp>
          <p:nvSpPr>
            <p:cNvPr id="111642" name="Text Box 33"/>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1643" name="Text Box 34"/>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111638" name="Group 35"/>
          <p:cNvGrpSpPr>
            <a:grpSpLocks/>
          </p:cNvGrpSpPr>
          <p:nvPr/>
        </p:nvGrpSpPr>
        <p:grpSpPr bwMode="auto">
          <a:xfrm>
            <a:off x="4419600" y="4759325"/>
            <a:ext cx="533400" cy="622300"/>
            <a:chOff x="720" y="1797"/>
            <a:chExt cx="336" cy="392"/>
          </a:xfrm>
        </p:grpSpPr>
        <p:sp>
          <p:nvSpPr>
            <p:cNvPr id="111640" name="Text Box 36"/>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1641" name="Text Box 37"/>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sp>
        <p:nvSpPr>
          <p:cNvPr id="222246" name="Text Box 38"/>
          <p:cNvSpPr txBox="1">
            <a:spLocks noChangeArrowheads="1"/>
          </p:cNvSpPr>
          <p:nvPr/>
        </p:nvSpPr>
        <p:spPr bwMode="auto">
          <a:xfrm>
            <a:off x="6019800" y="43783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229"/>
                                        </p:tgtEl>
                                        <p:attrNameLst>
                                          <p:attrName>style.visibility</p:attrName>
                                        </p:attrNameLst>
                                      </p:cBhvr>
                                      <p:to>
                                        <p:strVal val="visible"/>
                                      </p:to>
                                    </p:set>
                                    <p:animEffect transition="in" filter="fade">
                                      <p:cBhvr>
                                        <p:cTn id="7" dur="2000"/>
                                        <p:tgtEl>
                                          <p:spTgt spid="2222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2246"/>
                                        </p:tgtEl>
                                        <p:attrNameLst>
                                          <p:attrName>style.visibility</p:attrName>
                                        </p:attrNameLst>
                                      </p:cBhvr>
                                      <p:to>
                                        <p:strVal val="visible"/>
                                      </p:to>
                                    </p:set>
                                    <p:animEffect transition="in" filter="fade">
                                      <p:cBhvr>
                                        <p:cTn id="10" dur="2000"/>
                                        <p:tgtEl>
                                          <p:spTgt spid="222246"/>
                                        </p:tgtEl>
                                      </p:cBhvr>
                                    </p:animEffect>
                                  </p:childTnLst>
                                </p:cTn>
                              </p:par>
                              <p:par>
                                <p:cTn id="11" presetID="10" presetClass="entr" presetSubtype="0" fill="hold" nodeType="withEffect">
                                  <p:stCondLst>
                                    <p:cond delay="0"/>
                                  </p:stCondLst>
                                  <p:childTnLst>
                                    <p:set>
                                      <p:cBhvr>
                                        <p:cTn id="12" dur="1" fill="hold">
                                          <p:stCondLst>
                                            <p:cond delay="0"/>
                                          </p:stCondLst>
                                        </p:cTn>
                                        <p:tgtEl>
                                          <p:spTgt spid="222230"/>
                                        </p:tgtEl>
                                        <p:attrNameLst>
                                          <p:attrName>style.visibility</p:attrName>
                                        </p:attrNameLst>
                                      </p:cBhvr>
                                      <p:to>
                                        <p:strVal val="visible"/>
                                      </p:to>
                                    </p:set>
                                    <p:animEffect transition="in" filter="fade">
                                      <p:cBhvr>
                                        <p:cTn id="13" dur="2000"/>
                                        <p:tgtEl>
                                          <p:spTgt spid="2222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22237"/>
                                        </p:tgtEl>
                                        <p:attrNameLst>
                                          <p:attrName>style.visibility</p:attrName>
                                        </p:attrNameLst>
                                      </p:cBhvr>
                                      <p:to>
                                        <p:strVal val="visible"/>
                                      </p:to>
                                    </p:set>
                                    <p:animEffect transition="in" filter="fade">
                                      <p:cBhvr>
                                        <p:cTn id="18" dur="2000"/>
                                        <p:tgtEl>
                                          <p:spTgt spid="222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29" grpId="0" animBg="1"/>
      <p:bldP spid="22224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5"/>
          <p:cNvSpPr>
            <a:spLocks noGrp="1"/>
          </p:cNvSpPr>
          <p:nvPr>
            <p:ph type="sldNum" sz="quarter" idx="12"/>
          </p:nvPr>
        </p:nvSpPr>
        <p:spPr/>
        <p:txBody>
          <a:bodyPr/>
          <a:lstStyle/>
          <a:p>
            <a:pPr>
              <a:defRPr/>
            </a:pPr>
            <a:fld id="{206EE322-5C9D-4A3E-B09D-CA6E69E86411}" type="slidenum">
              <a:rPr lang="fa-IR"/>
              <a:pPr>
                <a:defRPr/>
              </a:pPr>
              <a:t>109</a:t>
            </a:fld>
            <a:endParaRPr lang="en-US"/>
          </a:p>
        </p:txBody>
      </p:sp>
      <p:sp>
        <p:nvSpPr>
          <p:cNvPr id="11264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2644"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گراف با </a:t>
            </a:r>
            <a:r>
              <a:rPr lang="en-US" sz="3600" b="1">
                <a:solidFill>
                  <a:schemeClr val="accent2"/>
                </a:solidFill>
                <a:cs typeface="Lotus" pitchFamily="2" charset="-78"/>
              </a:rPr>
              <a:t>A*</a:t>
            </a:r>
            <a:r>
              <a:rPr lang="fa-IR" sz="3600" b="1">
                <a:solidFill>
                  <a:schemeClr val="accent2"/>
                </a:solidFill>
                <a:cs typeface="Lotus" pitchFamily="2" charset="-78"/>
              </a:rPr>
              <a:t> </a:t>
            </a:r>
          </a:p>
        </p:txBody>
      </p:sp>
      <p:sp>
        <p:nvSpPr>
          <p:cNvPr id="112645" name="Oval 4"/>
          <p:cNvSpPr>
            <a:spLocks noChangeArrowheads="1"/>
          </p:cNvSpPr>
          <p:nvPr/>
        </p:nvSpPr>
        <p:spPr bwMode="auto">
          <a:xfrm>
            <a:off x="1371600" y="39211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A/6</a:t>
            </a:r>
          </a:p>
        </p:txBody>
      </p:sp>
      <p:sp>
        <p:nvSpPr>
          <p:cNvPr id="112646" name="Oval 5"/>
          <p:cNvSpPr>
            <a:spLocks noChangeArrowheads="1"/>
          </p:cNvSpPr>
          <p:nvPr/>
        </p:nvSpPr>
        <p:spPr bwMode="auto">
          <a:xfrm>
            <a:off x="2362200" y="54451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B/5</a:t>
            </a:r>
          </a:p>
        </p:txBody>
      </p:sp>
      <p:sp>
        <p:nvSpPr>
          <p:cNvPr id="112647" name="Oval 6"/>
          <p:cNvSpPr>
            <a:spLocks noChangeArrowheads="1"/>
          </p:cNvSpPr>
          <p:nvPr/>
        </p:nvSpPr>
        <p:spPr bwMode="auto">
          <a:xfrm>
            <a:off x="2743200" y="28543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C/1</a:t>
            </a:r>
          </a:p>
        </p:txBody>
      </p:sp>
      <p:sp>
        <p:nvSpPr>
          <p:cNvPr id="112648" name="Oval 7"/>
          <p:cNvSpPr>
            <a:spLocks noChangeArrowheads="1"/>
          </p:cNvSpPr>
          <p:nvPr/>
        </p:nvSpPr>
        <p:spPr bwMode="auto">
          <a:xfrm>
            <a:off x="4191000" y="43783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D/1</a:t>
            </a:r>
          </a:p>
        </p:txBody>
      </p:sp>
      <p:sp>
        <p:nvSpPr>
          <p:cNvPr id="223240" name="Oval 8"/>
          <p:cNvSpPr>
            <a:spLocks noChangeArrowheads="1"/>
          </p:cNvSpPr>
          <p:nvPr/>
        </p:nvSpPr>
        <p:spPr bwMode="auto">
          <a:xfrm>
            <a:off x="3200400" y="41497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E/2</a:t>
            </a:r>
          </a:p>
        </p:txBody>
      </p:sp>
      <p:sp>
        <p:nvSpPr>
          <p:cNvPr id="223241" name="Oval 9"/>
          <p:cNvSpPr>
            <a:spLocks noChangeArrowheads="1"/>
          </p:cNvSpPr>
          <p:nvPr/>
        </p:nvSpPr>
        <p:spPr bwMode="auto">
          <a:xfrm>
            <a:off x="5105400" y="55213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F/2</a:t>
            </a:r>
          </a:p>
        </p:txBody>
      </p:sp>
      <p:sp>
        <p:nvSpPr>
          <p:cNvPr id="112651" name="Oval 10"/>
          <p:cNvSpPr>
            <a:spLocks noChangeArrowheads="1"/>
          </p:cNvSpPr>
          <p:nvPr/>
        </p:nvSpPr>
        <p:spPr bwMode="auto">
          <a:xfrm>
            <a:off x="4800600" y="34639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G/1</a:t>
            </a:r>
          </a:p>
        </p:txBody>
      </p:sp>
      <p:grpSp>
        <p:nvGrpSpPr>
          <p:cNvPr id="112652" name="Group 11"/>
          <p:cNvGrpSpPr>
            <a:grpSpLocks/>
          </p:cNvGrpSpPr>
          <p:nvPr/>
        </p:nvGrpSpPr>
        <p:grpSpPr bwMode="auto">
          <a:xfrm>
            <a:off x="1827213" y="4376738"/>
            <a:ext cx="612775" cy="1146175"/>
            <a:chOff x="1151" y="2591"/>
            <a:chExt cx="386" cy="722"/>
          </a:xfrm>
        </p:grpSpPr>
        <p:sp>
          <p:nvSpPr>
            <p:cNvPr id="112697" name="Text Box 12"/>
            <p:cNvSpPr txBox="1">
              <a:spLocks noChangeArrowheads="1"/>
            </p:cNvSpPr>
            <p:nvPr/>
          </p:nvSpPr>
          <p:spPr bwMode="auto">
            <a:xfrm>
              <a:off x="1200" y="283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2698" name="AutoShape 13"/>
            <p:cNvCxnSpPr>
              <a:cxnSpLocks noChangeShapeType="1"/>
              <a:stCxn id="112645" idx="5"/>
              <a:endCxn id="112646" idx="1"/>
            </p:cNvCxnSpPr>
            <p:nvPr/>
          </p:nvCxnSpPr>
          <p:spPr bwMode="auto">
            <a:xfrm>
              <a:off x="1151" y="2591"/>
              <a:ext cx="386" cy="72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2653" name="Group 14"/>
          <p:cNvGrpSpPr>
            <a:grpSpLocks/>
          </p:cNvGrpSpPr>
          <p:nvPr/>
        </p:nvGrpSpPr>
        <p:grpSpPr bwMode="auto">
          <a:xfrm>
            <a:off x="1827213" y="3309938"/>
            <a:ext cx="993775" cy="688975"/>
            <a:chOff x="1151" y="1919"/>
            <a:chExt cx="626" cy="434"/>
          </a:xfrm>
        </p:grpSpPr>
        <p:sp>
          <p:nvSpPr>
            <p:cNvPr id="112695" name="Text Box 15"/>
            <p:cNvSpPr txBox="1">
              <a:spLocks noChangeArrowheads="1"/>
            </p:cNvSpPr>
            <p:nvPr/>
          </p:nvSpPr>
          <p:spPr bwMode="auto">
            <a:xfrm>
              <a:off x="1248" y="206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4</a:t>
              </a:r>
            </a:p>
          </p:txBody>
        </p:sp>
        <p:cxnSp>
          <p:nvCxnSpPr>
            <p:cNvPr id="112696" name="AutoShape 16"/>
            <p:cNvCxnSpPr>
              <a:cxnSpLocks noChangeShapeType="1"/>
              <a:stCxn id="112645" idx="7"/>
              <a:endCxn id="112647" idx="3"/>
            </p:cNvCxnSpPr>
            <p:nvPr/>
          </p:nvCxnSpPr>
          <p:spPr bwMode="auto">
            <a:xfrm flipV="1">
              <a:off x="1151" y="1919"/>
              <a:ext cx="626" cy="434"/>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3249" name="Group 17"/>
          <p:cNvGrpSpPr>
            <a:grpSpLocks/>
          </p:cNvGrpSpPr>
          <p:nvPr/>
        </p:nvGrpSpPr>
        <p:grpSpPr bwMode="auto">
          <a:xfrm>
            <a:off x="2895600" y="4833938"/>
            <a:ext cx="1373188" cy="877887"/>
            <a:chOff x="1824" y="2879"/>
            <a:chExt cx="865" cy="553"/>
          </a:xfrm>
        </p:grpSpPr>
        <p:sp>
          <p:nvSpPr>
            <p:cNvPr id="112693" name="Text Box 18"/>
            <p:cNvSpPr txBox="1">
              <a:spLocks noChangeArrowheads="1"/>
            </p:cNvSpPr>
            <p:nvPr/>
          </p:nvSpPr>
          <p:spPr bwMode="auto">
            <a:xfrm>
              <a:off x="2208" y="302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4</a:t>
              </a:r>
            </a:p>
          </p:txBody>
        </p:sp>
        <p:cxnSp>
          <p:nvCxnSpPr>
            <p:cNvPr id="112694" name="AutoShape 19"/>
            <p:cNvCxnSpPr>
              <a:cxnSpLocks noChangeShapeType="1"/>
              <a:stCxn id="112646" idx="6"/>
              <a:endCxn id="112648" idx="3"/>
            </p:cNvCxnSpPr>
            <p:nvPr/>
          </p:nvCxnSpPr>
          <p:spPr bwMode="auto">
            <a:xfrm flipV="1">
              <a:off x="1824" y="2879"/>
              <a:ext cx="865" cy="553"/>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3252" name="Group 20"/>
          <p:cNvGrpSpPr>
            <a:grpSpLocks/>
          </p:cNvGrpSpPr>
          <p:nvPr/>
        </p:nvGrpSpPr>
        <p:grpSpPr bwMode="auto">
          <a:xfrm>
            <a:off x="2817813" y="5788025"/>
            <a:ext cx="2287587" cy="388938"/>
            <a:chOff x="1775" y="3480"/>
            <a:chExt cx="1441" cy="245"/>
          </a:xfrm>
        </p:grpSpPr>
        <p:sp>
          <p:nvSpPr>
            <p:cNvPr id="112691" name="Text Box 21"/>
            <p:cNvSpPr txBox="1">
              <a:spLocks noChangeArrowheads="1"/>
            </p:cNvSpPr>
            <p:nvPr/>
          </p:nvSpPr>
          <p:spPr bwMode="auto">
            <a:xfrm>
              <a:off x="2400" y="355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3</a:t>
              </a:r>
            </a:p>
          </p:txBody>
        </p:sp>
        <p:cxnSp>
          <p:nvCxnSpPr>
            <p:cNvPr id="112692" name="AutoShape 22"/>
            <p:cNvCxnSpPr>
              <a:cxnSpLocks noChangeShapeType="1"/>
              <a:stCxn id="112646" idx="5"/>
              <a:endCxn id="223241" idx="2"/>
            </p:cNvCxnSpPr>
            <p:nvPr/>
          </p:nvCxnSpPr>
          <p:spPr bwMode="auto">
            <a:xfrm flipV="1">
              <a:off x="1775" y="3480"/>
              <a:ext cx="1441" cy="71"/>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2656" name="Group 23"/>
          <p:cNvGrpSpPr>
            <a:grpSpLocks/>
          </p:cNvGrpSpPr>
          <p:nvPr/>
        </p:nvGrpSpPr>
        <p:grpSpPr bwMode="auto">
          <a:xfrm>
            <a:off x="3276600" y="3006725"/>
            <a:ext cx="1601788" cy="534988"/>
            <a:chOff x="2064" y="1728"/>
            <a:chExt cx="1009" cy="337"/>
          </a:xfrm>
        </p:grpSpPr>
        <p:sp>
          <p:nvSpPr>
            <p:cNvPr id="112689" name="Text Box 24"/>
            <p:cNvSpPr txBox="1">
              <a:spLocks noChangeArrowheads="1"/>
            </p:cNvSpPr>
            <p:nvPr/>
          </p:nvSpPr>
          <p:spPr bwMode="auto">
            <a:xfrm>
              <a:off x="2544" y="172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cxnSp>
          <p:nvCxnSpPr>
            <p:cNvPr id="112690" name="AutoShape 25"/>
            <p:cNvCxnSpPr>
              <a:cxnSpLocks noChangeShapeType="1"/>
              <a:stCxn id="112647" idx="6"/>
              <a:endCxn id="112651" idx="1"/>
            </p:cNvCxnSpPr>
            <p:nvPr/>
          </p:nvCxnSpPr>
          <p:spPr bwMode="auto">
            <a:xfrm>
              <a:off x="2064" y="1800"/>
              <a:ext cx="1009" cy="265"/>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3258" name="Group 26"/>
          <p:cNvGrpSpPr>
            <a:grpSpLocks/>
          </p:cNvGrpSpPr>
          <p:nvPr/>
        </p:nvGrpSpPr>
        <p:grpSpPr bwMode="auto">
          <a:xfrm>
            <a:off x="2817813" y="4683125"/>
            <a:ext cx="649287" cy="839788"/>
            <a:chOff x="1775" y="2784"/>
            <a:chExt cx="409" cy="529"/>
          </a:xfrm>
        </p:grpSpPr>
        <p:sp>
          <p:nvSpPr>
            <p:cNvPr id="112687" name="Text Box 27"/>
            <p:cNvSpPr txBox="1">
              <a:spLocks noChangeArrowheads="1"/>
            </p:cNvSpPr>
            <p:nvPr/>
          </p:nvSpPr>
          <p:spPr bwMode="auto">
            <a:xfrm>
              <a:off x="1824" y="302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2688" name="AutoShape 28"/>
            <p:cNvCxnSpPr>
              <a:cxnSpLocks noChangeShapeType="1"/>
              <a:stCxn id="112646" idx="7"/>
              <a:endCxn id="223240" idx="4"/>
            </p:cNvCxnSpPr>
            <p:nvPr/>
          </p:nvCxnSpPr>
          <p:spPr bwMode="auto">
            <a:xfrm flipV="1">
              <a:off x="1775" y="2784"/>
              <a:ext cx="409" cy="529"/>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2658" name="Group 29"/>
          <p:cNvGrpSpPr>
            <a:grpSpLocks/>
          </p:cNvGrpSpPr>
          <p:nvPr/>
        </p:nvGrpSpPr>
        <p:grpSpPr bwMode="auto">
          <a:xfrm>
            <a:off x="3198813" y="3309938"/>
            <a:ext cx="1258887" cy="1068387"/>
            <a:chOff x="2015" y="1919"/>
            <a:chExt cx="793" cy="673"/>
          </a:xfrm>
        </p:grpSpPr>
        <p:sp>
          <p:nvSpPr>
            <p:cNvPr id="112685" name="Text Box 30"/>
            <p:cNvSpPr txBox="1">
              <a:spLocks noChangeArrowheads="1"/>
            </p:cNvSpPr>
            <p:nvPr/>
          </p:nvSpPr>
          <p:spPr bwMode="auto">
            <a:xfrm>
              <a:off x="2592" y="225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2686" name="AutoShape 31"/>
            <p:cNvCxnSpPr>
              <a:cxnSpLocks noChangeShapeType="1"/>
              <a:stCxn id="112648" idx="0"/>
              <a:endCxn id="112647" idx="5"/>
            </p:cNvCxnSpPr>
            <p:nvPr/>
          </p:nvCxnSpPr>
          <p:spPr bwMode="auto">
            <a:xfrm flipH="1" flipV="1">
              <a:off x="2015" y="1919"/>
              <a:ext cx="793" cy="673"/>
            </a:xfrm>
            <a:prstGeom prst="straightConnector1">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2659" name="Oval 32"/>
          <p:cNvSpPr>
            <a:spLocks noChangeArrowheads="1"/>
          </p:cNvSpPr>
          <p:nvPr/>
        </p:nvSpPr>
        <p:spPr bwMode="auto">
          <a:xfrm>
            <a:off x="5867400" y="4683125"/>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J/1</a:t>
            </a:r>
          </a:p>
        </p:txBody>
      </p:sp>
      <p:grpSp>
        <p:nvGrpSpPr>
          <p:cNvPr id="112660" name="Group 33"/>
          <p:cNvGrpSpPr>
            <a:grpSpLocks/>
          </p:cNvGrpSpPr>
          <p:nvPr/>
        </p:nvGrpSpPr>
        <p:grpSpPr bwMode="auto">
          <a:xfrm>
            <a:off x="4724400" y="4606925"/>
            <a:ext cx="1143000" cy="342900"/>
            <a:chOff x="2976" y="2736"/>
            <a:chExt cx="720" cy="216"/>
          </a:xfrm>
        </p:grpSpPr>
        <p:sp>
          <p:nvSpPr>
            <p:cNvPr id="112683" name="Text Box 34"/>
            <p:cNvSpPr txBox="1">
              <a:spLocks noChangeArrowheads="1"/>
            </p:cNvSpPr>
            <p:nvPr/>
          </p:nvSpPr>
          <p:spPr bwMode="auto">
            <a:xfrm>
              <a:off x="3456" y="273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1</a:t>
              </a:r>
            </a:p>
          </p:txBody>
        </p:sp>
        <p:cxnSp>
          <p:nvCxnSpPr>
            <p:cNvPr id="112684" name="AutoShape 35"/>
            <p:cNvCxnSpPr>
              <a:cxnSpLocks noChangeShapeType="1"/>
              <a:stCxn id="112648" idx="6"/>
              <a:endCxn id="112659" idx="2"/>
            </p:cNvCxnSpPr>
            <p:nvPr/>
          </p:nvCxnSpPr>
          <p:spPr bwMode="auto">
            <a:xfrm>
              <a:off x="2976" y="2760"/>
              <a:ext cx="720" cy="19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2661" name="Text Box 36"/>
          <p:cNvSpPr txBox="1">
            <a:spLocks noChangeArrowheads="1"/>
          </p:cNvSpPr>
          <p:nvPr/>
        </p:nvSpPr>
        <p:spPr bwMode="auto">
          <a:xfrm>
            <a:off x="2362200" y="59785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2662" name="Text Box 37"/>
          <p:cNvSpPr txBox="1">
            <a:spLocks noChangeArrowheads="1"/>
          </p:cNvSpPr>
          <p:nvPr/>
        </p:nvSpPr>
        <p:spPr bwMode="auto">
          <a:xfrm>
            <a:off x="2667000" y="27019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112663" name="Text Box 38"/>
          <p:cNvSpPr txBox="1">
            <a:spLocks noChangeArrowheads="1"/>
          </p:cNvSpPr>
          <p:nvPr/>
        </p:nvSpPr>
        <p:spPr bwMode="auto">
          <a:xfrm>
            <a:off x="3124200" y="26257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sp>
        <p:nvSpPr>
          <p:cNvPr id="223271" name="Text Box 39"/>
          <p:cNvSpPr txBox="1">
            <a:spLocks noChangeArrowheads="1"/>
          </p:cNvSpPr>
          <p:nvPr/>
        </p:nvSpPr>
        <p:spPr bwMode="auto">
          <a:xfrm>
            <a:off x="3048000" y="42259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sp>
        <p:nvSpPr>
          <p:cNvPr id="112665" name="Text Box 40"/>
          <p:cNvSpPr txBox="1">
            <a:spLocks noChangeArrowheads="1"/>
          </p:cNvSpPr>
          <p:nvPr/>
        </p:nvSpPr>
        <p:spPr bwMode="auto">
          <a:xfrm>
            <a:off x="4343400" y="49117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223273" name="Text Box 41"/>
          <p:cNvSpPr txBox="1">
            <a:spLocks noChangeArrowheads="1"/>
          </p:cNvSpPr>
          <p:nvPr/>
        </p:nvSpPr>
        <p:spPr bwMode="auto">
          <a:xfrm>
            <a:off x="5486400" y="59785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112667" name="Text Box 42"/>
          <p:cNvSpPr txBox="1">
            <a:spLocks noChangeArrowheads="1"/>
          </p:cNvSpPr>
          <p:nvPr/>
        </p:nvSpPr>
        <p:spPr bwMode="auto">
          <a:xfrm>
            <a:off x="5181600" y="33115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2668" name="Text Box 43"/>
          <p:cNvSpPr txBox="1">
            <a:spLocks noChangeArrowheads="1"/>
          </p:cNvSpPr>
          <p:nvPr/>
        </p:nvSpPr>
        <p:spPr bwMode="auto">
          <a:xfrm>
            <a:off x="4876800" y="32353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7</a:t>
            </a:r>
          </a:p>
        </p:txBody>
      </p:sp>
      <p:sp>
        <p:nvSpPr>
          <p:cNvPr id="112669" name="Text Box 44"/>
          <p:cNvSpPr txBox="1">
            <a:spLocks noChangeArrowheads="1"/>
          </p:cNvSpPr>
          <p:nvPr/>
        </p:nvSpPr>
        <p:spPr bwMode="auto">
          <a:xfrm>
            <a:off x="4495800" y="41497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grpSp>
        <p:nvGrpSpPr>
          <p:cNvPr id="112670" name="Group 45"/>
          <p:cNvGrpSpPr>
            <a:grpSpLocks/>
          </p:cNvGrpSpPr>
          <p:nvPr/>
        </p:nvGrpSpPr>
        <p:grpSpPr bwMode="auto">
          <a:xfrm>
            <a:off x="2438400" y="5902325"/>
            <a:ext cx="533400" cy="622300"/>
            <a:chOff x="720" y="1797"/>
            <a:chExt cx="336" cy="392"/>
          </a:xfrm>
        </p:grpSpPr>
        <p:sp>
          <p:nvSpPr>
            <p:cNvPr id="112681" name="Text Box 46"/>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2682" name="Text Box 47"/>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grpSp>
        <p:nvGrpSpPr>
          <p:cNvPr id="112671" name="Group 48"/>
          <p:cNvGrpSpPr>
            <a:grpSpLocks/>
          </p:cNvGrpSpPr>
          <p:nvPr/>
        </p:nvGrpSpPr>
        <p:grpSpPr bwMode="auto">
          <a:xfrm>
            <a:off x="2667000" y="2397125"/>
            <a:ext cx="533400" cy="622300"/>
            <a:chOff x="720" y="1797"/>
            <a:chExt cx="336" cy="392"/>
          </a:xfrm>
        </p:grpSpPr>
        <p:sp>
          <p:nvSpPr>
            <p:cNvPr id="112679" name="Text Box 49"/>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2680" name="Text Box 50"/>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112672" name="Group 51"/>
          <p:cNvGrpSpPr>
            <a:grpSpLocks/>
          </p:cNvGrpSpPr>
          <p:nvPr/>
        </p:nvGrpSpPr>
        <p:grpSpPr bwMode="auto">
          <a:xfrm>
            <a:off x="4419600" y="4759325"/>
            <a:ext cx="533400" cy="622300"/>
            <a:chOff x="720" y="1797"/>
            <a:chExt cx="336" cy="392"/>
          </a:xfrm>
        </p:grpSpPr>
        <p:sp>
          <p:nvSpPr>
            <p:cNvPr id="112677" name="Text Box 52"/>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2678" name="Text Box 53"/>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sp>
        <p:nvSpPr>
          <p:cNvPr id="112673" name="Text Box 54"/>
          <p:cNvSpPr txBox="1">
            <a:spLocks noChangeArrowheads="1"/>
          </p:cNvSpPr>
          <p:nvPr/>
        </p:nvSpPr>
        <p:spPr bwMode="auto">
          <a:xfrm>
            <a:off x="6019800" y="43783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7</a:t>
            </a:r>
          </a:p>
        </p:txBody>
      </p:sp>
      <p:grpSp>
        <p:nvGrpSpPr>
          <p:cNvPr id="223287" name="Group 55"/>
          <p:cNvGrpSpPr>
            <a:grpSpLocks/>
          </p:cNvGrpSpPr>
          <p:nvPr/>
        </p:nvGrpSpPr>
        <p:grpSpPr bwMode="auto">
          <a:xfrm>
            <a:off x="2819400" y="4454525"/>
            <a:ext cx="533400" cy="622300"/>
            <a:chOff x="720" y="1797"/>
            <a:chExt cx="336" cy="392"/>
          </a:xfrm>
        </p:grpSpPr>
        <p:sp>
          <p:nvSpPr>
            <p:cNvPr id="112675" name="Text Box 56"/>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2676" name="Text Box 57"/>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3271"/>
                                        </p:tgtEl>
                                        <p:attrNameLst>
                                          <p:attrName>style.visibility</p:attrName>
                                        </p:attrNameLst>
                                      </p:cBhvr>
                                      <p:to>
                                        <p:strVal val="visible"/>
                                      </p:to>
                                    </p:set>
                                    <p:animEffect transition="in" filter="fade">
                                      <p:cBhvr>
                                        <p:cTn id="7" dur="2000"/>
                                        <p:tgtEl>
                                          <p:spTgt spid="2232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3240"/>
                                        </p:tgtEl>
                                        <p:attrNameLst>
                                          <p:attrName>style.visibility</p:attrName>
                                        </p:attrNameLst>
                                      </p:cBhvr>
                                      <p:to>
                                        <p:strVal val="visible"/>
                                      </p:to>
                                    </p:set>
                                    <p:animEffect transition="in" filter="fade">
                                      <p:cBhvr>
                                        <p:cTn id="10" dur="2000"/>
                                        <p:tgtEl>
                                          <p:spTgt spid="223240"/>
                                        </p:tgtEl>
                                      </p:cBhvr>
                                    </p:animEffect>
                                  </p:childTnLst>
                                </p:cTn>
                              </p:par>
                              <p:par>
                                <p:cTn id="11" presetID="10" presetClass="entr" presetSubtype="0" fill="hold" nodeType="withEffect">
                                  <p:stCondLst>
                                    <p:cond delay="0"/>
                                  </p:stCondLst>
                                  <p:childTnLst>
                                    <p:set>
                                      <p:cBhvr>
                                        <p:cTn id="12" dur="1" fill="hold">
                                          <p:stCondLst>
                                            <p:cond delay="0"/>
                                          </p:stCondLst>
                                        </p:cTn>
                                        <p:tgtEl>
                                          <p:spTgt spid="223258"/>
                                        </p:tgtEl>
                                        <p:attrNameLst>
                                          <p:attrName>style.visibility</p:attrName>
                                        </p:attrNameLst>
                                      </p:cBhvr>
                                      <p:to>
                                        <p:strVal val="visible"/>
                                      </p:to>
                                    </p:set>
                                    <p:animEffect transition="in" filter="fade">
                                      <p:cBhvr>
                                        <p:cTn id="13" dur="2000"/>
                                        <p:tgtEl>
                                          <p:spTgt spid="223258"/>
                                        </p:tgtEl>
                                      </p:cBhvr>
                                    </p:animEffect>
                                  </p:childTnLst>
                                </p:cTn>
                              </p:par>
                              <p:par>
                                <p:cTn id="14" presetID="10" presetClass="entr" presetSubtype="0" fill="hold" nodeType="withEffect">
                                  <p:stCondLst>
                                    <p:cond delay="0"/>
                                  </p:stCondLst>
                                  <p:childTnLst>
                                    <p:set>
                                      <p:cBhvr>
                                        <p:cTn id="15" dur="1" fill="hold">
                                          <p:stCondLst>
                                            <p:cond delay="0"/>
                                          </p:stCondLst>
                                        </p:cTn>
                                        <p:tgtEl>
                                          <p:spTgt spid="223249"/>
                                        </p:tgtEl>
                                        <p:attrNameLst>
                                          <p:attrName>style.visibility</p:attrName>
                                        </p:attrNameLst>
                                      </p:cBhvr>
                                      <p:to>
                                        <p:strVal val="visible"/>
                                      </p:to>
                                    </p:set>
                                    <p:animEffect transition="in" filter="fade">
                                      <p:cBhvr>
                                        <p:cTn id="16" dur="2000"/>
                                        <p:tgtEl>
                                          <p:spTgt spid="223249"/>
                                        </p:tgtEl>
                                      </p:cBhvr>
                                    </p:animEffect>
                                  </p:childTnLst>
                                </p:cTn>
                              </p:par>
                              <p:par>
                                <p:cTn id="17" presetID="10" presetClass="entr" presetSubtype="0" fill="hold" nodeType="withEffect">
                                  <p:stCondLst>
                                    <p:cond delay="0"/>
                                  </p:stCondLst>
                                  <p:childTnLst>
                                    <p:set>
                                      <p:cBhvr>
                                        <p:cTn id="18" dur="1" fill="hold">
                                          <p:stCondLst>
                                            <p:cond delay="0"/>
                                          </p:stCondLst>
                                        </p:cTn>
                                        <p:tgtEl>
                                          <p:spTgt spid="223252"/>
                                        </p:tgtEl>
                                        <p:attrNameLst>
                                          <p:attrName>style.visibility</p:attrName>
                                        </p:attrNameLst>
                                      </p:cBhvr>
                                      <p:to>
                                        <p:strVal val="visible"/>
                                      </p:to>
                                    </p:set>
                                    <p:animEffect transition="in" filter="fade">
                                      <p:cBhvr>
                                        <p:cTn id="19" dur="2000"/>
                                        <p:tgtEl>
                                          <p:spTgt spid="2232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3273"/>
                                        </p:tgtEl>
                                        <p:attrNameLst>
                                          <p:attrName>style.visibility</p:attrName>
                                        </p:attrNameLst>
                                      </p:cBhvr>
                                      <p:to>
                                        <p:strVal val="visible"/>
                                      </p:to>
                                    </p:set>
                                    <p:animEffect transition="in" filter="fade">
                                      <p:cBhvr>
                                        <p:cTn id="22" dur="2000"/>
                                        <p:tgtEl>
                                          <p:spTgt spid="2232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3241"/>
                                        </p:tgtEl>
                                        <p:attrNameLst>
                                          <p:attrName>style.visibility</p:attrName>
                                        </p:attrNameLst>
                                      </p:cBhvr>
                                      <p:to>
                                        <p:strVal val="visible"/>
                                      </p:to>
                                    </p:set>
                                    <p:animEffect transition="in" filter="fade">
                                      <p:cBhvr>
                                        <p:cTn id="25" dur="2000"/>
                                        <p:tgtEl>
                                          <p:spTgt spid="22324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23287"/>
                                        </p:tgtEl>
                                        <p:attrNameLst>
                                          <p:attrName>style.visibility</p:attrName>
                                        </p:attrNameLst>
                                      </p:cBhvr>
                                      <p:to>
                                        <p:strVal val="visible"/>
                                      </p:to>
                                    </p:set>
                                    <p:animEffect transition="in" filter="fade">
                                      <p:cBhvr>
                                        <p:cTn id="30" dur="2000"/>
                                        <p:tgtEl>
                                          <p:spTgt spid="223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0" grpId="0" animBg="1"/>
      <p:bldP spid="223241" grpId="0" animBg="1"/>
      <p:bldP spid="223271" grpId="0"/>
      <p:bldP spid="2232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18A735FD-AA49-404A-877B-49AE10987DD7}" type="slidenum">
              <a:rPr lang="fa-IR"/>
              <a:pPr>
                <a:defRPr/>
              </a:pPr>
              <a:t>11</a:t>
            </a:fld>
            <a:endParaRPr lang="en-US"/>
          </a:p>
        </p:txBody>
      </p:sp>
      <p:sp>
        <p:nvSpPr>
          <p:cNvPr id="12291"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a:t>
            </a:r>
            <a:endParaRPr lang="en-US" sz="2400" b="1">
              <a:latin typeface="Times New Roman" pitchFamily="18" charset="0"/>
              <a:cs typeface="Homa" pitchFamily="2" charset="-78"/>
            </a:endParaRPr>
          </a:p>
        </p:txBody>
      </p:sp>
      <p:sp>
        <p:nvSpPr>
          <p:cNvPr id="12292" name="Text Box 5"/>
          <p:cNvSpPr txBox="1">
            <a:spLocks noChangeArrowheads="1"/>
          </p:cNvSpPr>
          <p:nvPr/>
        </p:nvSpPr>
        <p:spPr bwMode="auto">
          <a:xfrm>
            <a:off x="5365750" y="5026025"/>
            <a:ext cx="33099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4000" b="1">
                <a:solidFill>
                  <a:schemeClr val="accent2"/>
                </a:solidFill>
                <a:cs typeface="Lotus" pitchFamily="2" charset="-78"/>
              </a:rPr>
              <a:t>اقتصاد:</a:t>
            </a:r>
            <a:r>
              <a:rPr lang="fa-IR" sz="2400" b="1">
                <a:solidFill>
                  <a:srgbClr val="CC3300"/>
                </a:solidFill>
                <a:cs typeface="Lotus" pitchFamily="2" charset="-78"/>
              </a:rPr>
              <a:t> نظريه تصميمها</a:t>
            </a:r>
            <a:r>
              <a:rPr lang="ar-SA" sz="2400" b="1">
                <a:solidFill>
                  <a:srgbClr val="CC3300"/>
                </a:solidFill>
                <a:cs typeface="Lotus" pitchFamily="2" charset="-78"/>
              </a:rPr>
              <a:t>ي</a:t>
            </a:r>
            <a:r>
              <a:rPr lang="fa-IR" sz="2400" b="1">
                <a:solidFill>
                  <a:srgbClr val="CC3300"/>
                </a:solidFill>
                <a:cs typeface="Lotus" pitchFamily="2" charset="-78"/>
              </a:rPr>
              <a:t> عقلاي</a:t>
            </a:r>
            <a:r>
              <a:rPr lang="ar-SA" sz="2400" b="1">
                <a:solidFill>
                  <a:srgbClr val="CC3300"/>
                </a:solidFill>
                <a:cs typeface="Lotus" pitchFamily="2" charset="-78"/>
              </a:rPr>
              <a:t>ي</a:t>
            </a:r>
            <a:r>
              <a:rPr lang="fa-IR" sz="2400" b="1">
                <a:solidFill>
                  <a:srgbClr val="CC3300"/>
                </a:solidFill>
                <a:cs typeface="Lotus" pitchFamily="2" charset="-78"/>
              </a:rPr>
              <a:t>، نظريه باز</a:t>
            </a:r>
            <a:r>
              <a:rPr lang="ar-SA" sz="2400" b="1">
                <a:solidFill>
                  <a:srgbClr val="CC3300"/>
                </a:solidFill>
                <a:cs typeface="Lotus" pitchFamily="2" charset="-78"/>
              </a:rPr>
              <a:t>ي</a:t>
            </a:r>
            <a:endParaRPr lang="en-US" sz="2400" b="1">
              <a:solidFill>
                <a:srgbClr val="CC3300"/>
              </a:solidFill>
              <a:cs typeface="Lotus" pitchFamily="2" charset="-78"/>
            </a:endParaRPr>
          </a:p>
        </p:txBody>
      </p:sp>
      <p:sp>
        <p:nvSpPr>
          <p:cNvPr id="12293" name="Text Box 6"/>
          <p:cNvSpPr txBox="1">
            <a:spLocks noChangeArrowheads="1"/>
          </p:cNvSpPr>
          <p:nvPr/>
        </p:nvSpPr>
        <p:spPr bwMode="auto">
          <a:xfrm>
            <a:off x="611188" y="2924175"/>
            <a:ext cx="3024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4000" b="1">
                <a:solidFill>
                  <a:schemeClr val="accent2"/>
                </a:solidFill>
                <a:cs typeface="Lotus" pitchFamily="2" charset="-78"/>
              </a:rPr>
              <a:t>علوم عصب</a:t>
            </a:r>
            <a:r>
              <a:rPr lang="ar-SA" sz="4000" b="1">
                <a:solidFill>
                  <a:schemeClr val="accent2"/>
                </a:solidFill>
                <a:cs typeface="Lotus" pitchFamily="2" charset="-78"/>
              </a:rPr>
              <a:t>ي</a:t>
            </a:r>
            <a:r>
              <a:rPr lang="fa-IR" sz="4000" b="1">
                <a:solidFill>
                  <a:schemeClr val="accent2"/>
                </a:solidFill>
                <a:cs typeface="Lotus" pitchFamily="2" charset="-78"/>
              </a:rPr>
              <a:t>:</a:t>
            </a:r>
            <a:r>
              <a:rPr lang="fa-IR" sz="2400" b="1">
                <a:solidFill>
                  <a:srgbClr val="CC3300"/>
                </a:solidFill>
                <a:cs typeface="Lotus" pitchFamily="2" charset="-78"/>
              </a:rPr>
              <a:t> نحوه پردازش اطلاعات توسط مغز</a:t>
            </a:r>
            <a:endParaRPr lang="en-US" sz="2400" b="1">
              <a:solidFill>
                <a:srgbClr val="CC3300"/>
              </a:solidFill>
              <a:cs typeface="Lotus" pitchFamily="2" charset="-78"/>
            </a:endParaRPr>
          </a:p>
        </p:txBody>
      </p:sp>
      <p:sp>
        <p:nvSpPr>
          <p:cNvPr id="12294" name="Text Box 7"/>
          <p:cNvSpPr txBox="1">
            <a:spLocks noChangeArrowheads="1"/>
          </p:cNvSpPr>
          <p:nvPr/>
        </p:nvSpPr>
        <p:spPr bwMode="auto">
          <a:xfrm>
            <a:off x="4354513" y="2927350"/>
            <a:ext cx="424973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4000" b="1">
                <a:solidFill>
                  <a:schemeClr val="accent2"/>
                </a:solidFill>
                <a:cs typeface="Lotus" pitchFamily="2" charset="-78"/>
              </a:rPr>
              <a:t>نظريه کنترل و سيبرنتيک:</a:t>
            </a:r>
            <a:r>
              <a:rPr lang="fa-IR" sz="2400" b="1">
                <a:solidFill>
                  <a:srgbClr val="CC3300"/>
                </a:solidFill>
                <a:cs typeface="Lotus" pitchFamily="2" charset="-78"/>
              </a:rPr>
              <a:t> تحت کنترل در آوردن محصولات مصنوع</a:t>
            </a:r>
            <a:r>
              <a:rPr lang="ar-SA" sz="2400" b="1">
                <a:solidFill>
                  <a:srgbClr val="CC3300"/>
                </a:solidFill>
                <a:cs typeface="Lotus" pitchFamily="2" charset="-78"/>
              </a:rPr>
              <a:t>ي</a:t>
            </a:r>
            <a:r>
              <a:rPr lang="fa-IR" sz="2400" b="1">
                <a:solidFill>
                  <a:srgbClr val="CC3300"/>
                </a:solidFill>
                <a:cs typeface="Lotus" pitchFamily="2" charset="-78"/>
              </a:rPr>
              <a:t>، ثبات و پايدار</a:t>
            </a:r>
            <a:r>
              <a:rPr lang="ar-SA" sz="2400" b="1">
                <a:solidFill>
                  <a:srgbClr val="CC3300"/>
                </a:solidFill>
                <a:cs typeface="Lotus" pitchFamily="2" charset="-78"/>
              </a:rPr>
              <a:t>ي</a:t>
            </a:r>
            <a:r>
              <a:rPr lang="fa-IR" sz="2400" b="1">
                <a:solidFill>
                  <a:srgbClr val="CC3300"/>
                </a:solidFill>
                <a:cs typeface="Lotus" pitchFamily="2" charset="-78"/>
              </a:rPr>
              <a:t>، طراح</a:t>
            </a:r>
            <a:r>
              <a:rPr lang="ar-SA" sz="2400" b="1">
                <a:solidFill>
                  <a:srgbClr val="CC3300"/>
                </a:solidFill>
                <a:cs typeface="Lotus" pitchFamily="2" charset="-78"/>
              </a:rPr>
              <a:t>ي</a:t>
            </a:r>
            <a:r>
              <a:rPr lang="fa-IR" sz="2400" b="1">
                <a:solidFill>
                  <a:srgbClr val="CC3300"/>
                </a:solidFill>
                <a:cs typeface="Lotus" pitchFamily="2" charset="-78"/>
              </a:rPr>
              <a:t> عامل بهينه</a:t>
            </a:r>
            <a:endParaRPr lang="en-US" sz="2400" b="1">
              <a:solidFill>
                <a:srgbClr val="CC3300"/>
              </a:solidFill>
              <a:cs typeface="Lotus" pitchFamily="2" charset="-78"/>
            </a:endParaRPr>
          </a:p>
        </p:txBody>
      </p:sp>
      <p:sp>
        <p:nvSpPr>
          <p:cNvPr id="12295" name="Text Box 8"/>
          <p:cNvSpPr txBox="1">
            <a:spLocks noChangeArrowheads="1"/>
          </p:cNvSpPr>
          <p:nvPr/>
        </p:nvSpPr>
        <p:spPr bwMode="auto">
          <a:xfrm>
            <a:off x="468313" y="5026025"/>
            <a:ext cx="3384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4000" b="1">
                <a:solidFill>
                  <a:schemeClr val="accent2"/>
                </a:solidFill>
                <a:cs typeface="Lotus" pitchFamily="2" charset="-78"/>
              </a:rPr>
              <a:t>مهندس</a:t>
            </a:r>
            <a:r>
              <a:rPr lang="ar-SA" sz="4000" b="1">
                <a:solidFill>
                  <a:schemeClr val="accent2"/>
                </a:solidFill>
                <a:cs typeface="Lotus" pitchFamily="2" charset="-78"/>
              </a:rPr>
              <a:t>ي</a:t>
            </a:r>
            <a:r>
              <a:rPr lang="fa-IR" sz="4000" b="1">
                <a:solidFill>
                  <a:schemeClr val="accent2"/>
                </a:solidFill>
                <a:cs typeface="Lotus" pitchFamily="2" charset="-78"/>
              </a:rPr>
              <a:t> کامپيوتر:</a:t>
            </a:r>
            <a:r>
              <a:rPr lang="fa-IR" sz="2400" b="1">
                <a:solidFill>
                  <a:srgbClr val="CC3300"/>
                </a:solidFill>
                <a:cs typeface="Lotus" pitchFamily="2" charset="-78"/>
              </a:rPr>
              <a:t> ساخت کامپيوترها</a:t>
            </a:r>
            <a:r>
              <a:rPr lang="ar-SA" sz="2400" b="1">
                <a:solidFill>
                  <a:srgbClr val="CC3300"/>
                </a:solidFill>
                <a:cs typeface="Lotus" pitchFamily="2" charset="-78"/>
              </a:rPr>
              <a:t>ي</a:t>
            </a:r>
            <a:r>
              <a:rPr lang="fa-IR" sz="2400" b="1">
                <a:solidFill>
                  <a:srgbClr val="CC3300"/>
                </a:solidFill>
                <a:cs typeface="Lotus" pitchFamily="2" charset="-78"/>
              </a:rPr>
              <a:t> سريع</a:t>
            </a:r>
            <a:endParaRPr lang="en-US" sz="2400" b="1">
              <a:solidFill>
                <a:srgbClr val="CC3300"/>
              </a:solidFill>
              <a:cs typeface="Lotus" pitchFamily="2" charset="-78"/>
            </a:endParaRPr>
          </a:p>
        </p:txBody>
      </p:sp>
      <p:sp>
        <p:nvSpPr>
          <p:cNvPr id="12296" name="Text Box 9"/>
          <p:cNvSpPr txBox="1">
            <a:spLocks noChangeArrowheads="1"/>
          </p:cNvSpPr>
          <p:nvPr/>
        </p:nvSpPr>
        <p:spPr bwMode="auto">
          <a:xfrm>
            <a:off x="2541588" y="1812925"/>
            <a:ext cx="4681537"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fa-IR" sz="4800" b="1">
                <a:solidFill>
                  <a:srgbClr val="000099"/>
                </a:solidFill>
                <a:cs typeface="Lotus" pitchFamily="2" charset="-78"/>
              </a:rPr>
              <a:t>مبان</a:t>
            </a:r>
            <a:r>
              <a:rPr lang="ar-SA" sz="4800" b="1">
                <a:solidFill>
                  <a:srgbClr val="000099"/>
                </a:solidFill>
                <a:cs typeface="Lotus" pitchFamily="2" charset="-78"/>
              </a:rPr>
              <a:t>ي</a:t>
            </a:r>
            <a:r>
              <a:rPr lang="fa-IR" sz="4800" b="1">
                <a:solidFill>
                  <a:srgbClr val="000099"/>
                </a:solidFill>
                <a:cs typeface="Lotus" pitchFamily="2" charset="-78"/>
              </a:rPr>
              <a:t> هوش مصنوع</a:t>
            </a:r>
            <a:r>
              <a:rPr lang="ar-SA" sz="4800" b="1">
                <a:solidFill>
                  <a:srgbClr val="000099"/>
                </a:solidFill>
                <a:cs typeface="Lotus" pitchFamily="2" charset="-78"/>
              </a:rPr>
              <a:t>ي</a:t>
            </a:r>
            <a:endParaRPr lang="en-US" sz="4800" b="1">
              <a:solidFill>
                <a:srgbClr val="000099"/>
              </a:solidFill>
              <a:cs typeface="Lotus" pitchFamily="2" charset="-7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5"/>
          <p:cNvSpPr>
            <a:spLocks noGrp="1"/>
          </p:cNvSpPr>
          <p:nvPr>
            <p:ph type="sldNum" sz="quarter" idx="12"/>
          </p:nvPr>
        </p:nvSpPr>
        <p:spPr/>
        <p:txBody>
          <a:bodyPr/>
          <a:lstStyle/>
          <a:p>
            <a:pPr>
              <a:defRPr/>
            </a:pPr>
            <a:fld id="{5C54639C-A7DA-4D34-BA22-0B9370674CC8}" type="slidenum">
              <a:rPr lang="fa-IR"/>
              <a:pPr>
                <a:defRPr/>
              </a:pPr>
              <a:t>110</a:t>
            </a:fld>
            <a:endParaRPr lang="en-US"/>
          </a:p>
        </p:txBody>
      </p:sp>
      <p:sp>
        <p:nvSpPr>
          <p:cNvPr id="11366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3668"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گراف با </a:t>
            </a:r>
            <a:r>
              <a:rPr lang="en-US" sz="3600" b="1">
                <a:solidFill>
                  <a:schemeClr val="accent2"/>
                </a:solidFill>
                <a:cs typeface="Lotus" pitchFamily="2" charset="-78"/>
              </a:rPr>
              <a:t>A*</a:t>
            </a:r>
            <a:r>
              <a:rPr lang="fa-IR" sz="3600" b="1">
                <a:solidFill>
                  <a:schemeClr val="accent2"/>
                </a:solidFill>
                <a:cs typeface="Lotus" pitchFamily="2" charset="-78"/>
              </a:rPr>
              <a:t> </a:t>
            </a:r>
          </a:p>
        </p:txBody>
      </p:sp>
      <p:sp>
        <p:nvSpPr>
          <p:cNvPr id="113669" name="Oval 4"/>
          <p:cNvSpPr>
            <a:spLocks noChangeArrowheads="1"/>
          </p:cNvSpPr>
          <p:nvPr/>
        </p:nvSpPr>
        <p:spPr bwMode="auto">
          <a:xfrm>
            <a:off x="1371600" y="39306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A/6</a:t>
            </a:r>
          </a:p>
        </p:txBody>
      </p:sp>
      <p:sp>
        <p:nvSpPr>
          <p:cNvPr id="113670" name="Oval 5"/>
          <p:cNvSpPr>
            <a:spLocks noChangeArrowheads="1"/>
          </p:cNvSpPr>
          <p:nvPr/>
        </p:nvSpPr>
        <p:spPr bwMode="auto">
          <a:xfrm>
            <a:off x="2362200" y="54546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B/5</a:t>
            </a:r>
          </a:p>
        </p:txBody>
      </p:sp>
      <p:sp>
        <p:nvSpPr>
          <p:cNvPr id="113671" name="Oval 6"/>
          <p:cNvSpPr>
            <a:spLocks noChangeArrowheads="1"/>
          </p:cNvSpPr>
          <p:nvPr/>
        </p:nvSpPr>
        <p:spPr bwMode="auto">
          <a:xfrm>
            <a:off x="2743200" y="28638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C/1</a:t>
            </a:r>
          </a:p>
        </p:txBody>
      </p:sp>
      <p:sp>
        <p:nvSpPr>
          <p:cNvPr id="113672" name="Oval 7"/>
          <p:cNvSpPr>
            <a:spLocks noChangeArrowheads="1"/>
          </p:cNvSpPr>
          <p:nvPr/>
        </p:nvSpPr>
        <p:spPr bwMode="auto">
          <a:xfrm>
            <a:off x="4191000" y="43878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D/1</a:t>
            </a:r>
          </a:p>
        </p:txBody>
      </p:sp>
      <p:sp>
        <p:nvSpPr>
          <p:cNvPr id="113673" name="Oval 8"/>
          <p:cNvSpPr>
            <a:spLocks noChangeArrowheads="1"/>
          </p:cNvSpPr>
          <p:nvPr/>
        </p:nvSpPr>
        <p:spPr bwMode="auto">
          <a:xfrm>
            <a:off x="3200400" y="41592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E/2</a:t>
            </a:r>
          </a:p>
        </p:txBody>
      </p:sp>
      <p:sp>
        <p:nvSpPr>
          <p:cNvPr id="113674" name="Oval 9"/>
          <p:cNvSpPr>
            <a:spLocks noChangeArrowheads="1"/>
          </p:cNvSpPr>
          <p:nvPr/>
        </p:nvSpPr>
        <p:spPr bwMode="auto">
          <a:xfrm>
            <a:off x="5105400" y="55308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F/2</a:t>
            </a:r>
          </a:p>
        </p:txBody>
      </p:sp>
      <p:sp>
        <p:nvSpPr>
          <p:cNvPr id="113675" name="Oval 10"/>
          <p:cNvSpPr>
            <a:spLocks noChangeArrowheads="1"/>
          </p:cNvSpPr>
          <p:nvPr/>
        </p:nvSpPr>
        <p:spPr bwMode="auto">
          <a:xfrm>
            <a:off x="4800600" y="34734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G/1</a:t>
            </a:r>
          </a:p>
        </p:txBody>
      </p:sp>
      <p:grpSp>
        <p:nvGrpSpPr>
          <p:cNvPr id="113676" name="Group 11"/>
          <p:cNvGrpSpPr>
            <a:grpSpLocks/>
          </p:cNvGrpSpPr>
          <p:nvPr/>
        </p:nvGrpSpPr>
        <p:grpSpPr bwMode="auto">
          <a:xfrm>
            <a:off x="1827213" y="4386263"/>
            <a:ext cx="612775" cy="1146175"/>
            <a:chOff x="1151" y="2591"/>
            <a:chExt cx="386" cy="722"/>
          </a:xfrm>
        </p:grpSpPr>
        <p:sp>
          <p:nvSpPr>
            <p:cNvPr id="113728" name="Text Box 12"/>
            <p:cNvSpPr txBox="1">
              <a:spLocks noChangeArrowheads="1"/>
            </p:cNvSpPr>
            <p:nvPr/>
          </p:nvSpPr>
          <p:spPr bwMode="auto">
            <a:xfrm>
              <a:off x="1200" y="283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3729" name="AutoShape 13"/>
            <p:cNvCxnSpPr>
              <a:cxnSpLocks noChangeShapeType="1"/>
              <a:stCxn id="113669" idx="5"/>
              <a:endCxn id="113670" idx="1"/>
            </p:cNvCxnSpPr>
            <p:nvPr/>
          </p:nvCxnSpPr>
          <p:spPr bwMode="auto">
            <a:xfrm>
              <a:off x="1151" y="2591"/>
              <a:ext cx="386" cy="72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4270" name="Group 14"/>
          <p:cNvGrpSpPr>
            <a:grpSpLocks/>
          </p:cNvGrpSpPr>
          <p:nvPr/>
        </p:nvGrpSpPr>
        <p:grpSpPr bwMode="auto">
          <a:xfrm>
            <a:off x="1827213" y="3319463"/>
            <a:ext cx="993775" cy="688975"/>
            <a:chOff x="1151" y="1919"/>
            <a:chExt cx="626" cy="434"/>
          </a:xfrm>
        </p:grpSpPr>
        <p:sp>
          <p:nvSpPr>
            <p:cNvPr id="113726" name="Text Box 15"/>
            <p:cNvSpPr txBox="1">
              <a:spLocks noChangeArrowheads="1"/>
            </p:cNvSpPr>
            <p:nvPr/>
          </p:nvSpPr>
          <p:spPr bwMode="auto">
            <a:xfrm>
              <a:off x="1248" y="206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4</a:t>
              </a:r>
            </a:p>
          </p:txBody>
        </p:sp>
        <p:cxnSp>
          <p:nvCxnSpPr>
            <p:cNvPr id="113727" name="AutoShape 16"/>
            <p:cNvCxnSpPr>
              <a:cxnSpLocks noChangeShapeType="1"/>
              <a:stCxn id="113669" idx="7"/>
              <a:endCxn id="113671" idx="3"/>
            </p:cNvCxnSpPr>
            <p:nvPr/>
          </p:nvCxnSpPr>
          <p:spPr bwMode="auto">
            <a:xfrm flipV="1">
              <a:off x="1151" y="1919"/>
              <a:ext cx="626" cy="434"/>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4273" name="Group 17"/>
          <p:cNvGrpSpPr>
            <a:grpSpLocks/>
          </p:cNvGrpSpPr>
          <p:nvPr/>
        </p:nvGrpSpPr>
        <p:grpSpPr bwMode="auto">
          <a:xfrm>
            <a:off x="2895600" y="4843463"/>
            <a:ext cx="1373188" cy="877887"/>
            <a:chOff x="1824" y="2879"/>
            <a:chExt cx="865" cy="553"/>
          </a:xfrm>
        </p:grpSpPr>
        <p:sp>
          <p:nvSpPr>
            <p:cNvPr id="113724" name="Text Box 18"/>
            <p:cNvSpPr txBox="1">
              <a:spLocks noChangeArrowheads="1"/>
            </p:cNvSpPr>
            <p:nvPr/>
          </p:nvSpPr>
          <p:spPr bwMode="auto">
            <a:xfrm>
              <a:off x="2208" y="302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4</a:t>
              </a:r>
            </a:p>
          </p:txBody>
        </p:sp>
        <p:cxnSp>
          <p:nvCxnSpPr>
            <p:cNvPr id="113725" name="AutoShape 19"/>
            <p:cNvCxnSpPr>
              <a:cxnSpLocks noChangeShapeType="1"/>
              <a:stCxn id="113670" idx="6"/>
              <a:endCxn id="113672" idx="3"/>
            </p:cNvCxnSpPr>
            <p:nvPr/>
          </p:nvCxnSpPr>
          <p:spPr bwMode="auto">
            <a:xfrm flipV="1">
              <a:off x="1824" y="2879"/>
              <a:ext cx="865" cy="553"/>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4276" name="Group 20"/>
          <p:cNvGrpSpPr>
            <a:grpSpLocks/>
          </p:cNvGrpSpPr>
          <p:nvPr/>
        </p:nvGrpSpPr>
        <p:grpSpPr bwMode="auto">
          <a:xfrm>
            <a:off x="3009900" y="3397250"/>
            <a:ext cx="457200" cy="762000"/>
            <a:chOff x="1896" y="1968"/>
            <a:chExt cx="288" cy="480"/>
          </a:xfrm>
        </p:grpSpPr>
        <p:sp>
          <p:nvSpPr>
            <p:cNvPr id="113722" name="Text Box 21"/>
            <p:cNvSpPr txBox="1">
              <a:spLocks noChangeArrowheads="1"/>
            </p:cNvSpPr>
            <p:nvPr/>
          </p:nvSpPr>
          <p:spPr bwMode="auto">
            <a:xfrm>
              <a:off x="1968" y="220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3723" name="AutoShape 22"/>
            <p:cNvCxnSpPr>
              <a:cxnSpLocks noChangeShapeType="1"/>
              <a:stCxn id="113671" idx="4"/>
              <a:endCxn id="113673" idx="0"/>
            </p:cNvCxnSpPr>
            <p:nvPr/>
          </p:nvCxnSpPr>
          <p:spPr bwMode="auto">
            <a:xfrm>
              <a:off x="1896" y="1968"/>
              <a:ext cx="288" cy="480"/>
            </a:xfrm>
            <a:prstGeom prst="straightConnector1">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3680" name="Group 23"/>
          <p:cNvGrpSpPr>
            <a:grpSpLocks/>
          </p:cNvGrpSpPr>
          <p:nvPr/>
        </p:nvGrpSpPr>
        <p:grpSpPr bwMode="auto">
          <a:xfrm>
            <a:off x="2817813" y="5797550"/>
            <a:ext cx="2287587" cy="388938"/>
            <a:chOff x="1775" y="3480"/>
            <a:chExt cx="1441" cy="245"/>
          </a:xfrm>
        </p:grpSpPr>
        <p:sp>
          <p:nvSpPr>
            <p:cNvPr id="113720" name="Text Box 24"/>
            <p:cNvSpPr txBox="1">
              <a:spLocks noChangeArrowheads="1"/>
            </p:cNvSpPr>
            <p:nvPr/>
          </p:nvSpPr>
          <p:spPr bwMode="auto">
            <a:xfrm>
              <a:off x="2400" y="355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3</a:t>
              </a:r>
            </a:p>
          </p:txBody>
        </p:sp>
        <p:cxnSp>
          <p:nvCxnSpPr>
            <p:cNvPr id="113721" name="AutoShape 25"/>
            <p:cNvCxnSpPr>
              <a:cxnSpLocks noChangeShapeType="1"/>
              <a:stCxn id="113670" idx="5"/>
              <a:endCxn id="113674" idx="2"/>
            </p:cNvCxnSpPr>
            <p:nvPr/>
          </p:nvCxnSpPr>
          <p:spPr bwMode="auto">
            <a:xfrm flipV="1">
              <a:off x="1775" y="3480"/>
              <a:ext cx="1441" cy="71"/>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3681" name="Group 26"/>
          <p:cNvGrpSpPr>
            <a:grpSpLocks/>
          </p:cNvGrpSpPr>
          <p:nvPr/>
        </p:nvGrpSpPr>
        <p:grpSpPr bwMode="auto">
          <a:xfrm>
            <a:off x="3276600" y="3016250"/>
            <a:ext cx="1601788" cy="534988"/>
            <a:chOff x="2064" y="1728"/>
            <a:chExt cx="1009" cy="337"/>
          </a:xfrm>
        </p:grpSpPr>
        <p:sp>
          <p:nvSpPr>
            <p:cNvPr id="113718" name="Text Box 27"/>
            <p:cNvSpPr txBox="1">
              <a:spLocks noChangeArrowheads="1"/>
            </p:cNvSpPr>
            <p:nvPr/>
          </p:nvSpPr>
          <p:spPr bwMode="auto">
            <a:xfrm>
              <a:off x="2544" y="172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cxnSp>
          <p:nvCxnSpPr>
            <p:cNvPr id="113719" name="AutoShape 28"/>
            <p:cNvCxnSpPr>
              <a:cxnSpLocks noChangeShapeType="1"/>
              <a:stCxn id="113671" idx="6"/>
              <a:endCxn id="113675" idx="1"/>
            </p:cNvCxnSpPr>
            <p:nvPr/>
          </p:nvCxnSpPr>
          <p:spPr bwMode="auto">
            <a:xfrm>
              <a:off x="2064" y="1800"/>
              <a:ext cx="1009" cy="265"/>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3682" name="Group 29"/>
          <p:cNvGrpSpPr>
            <a:grpSpLocks/>
          </p:cNvGrpSpPr>
          <p:nvPr/>
        </p:nvGrpSpPr>
        <p:grpSpPr bwMode="auto">
          <a:xfrm>
            <a:off x="2817813" y="4692650"/>
            <a:ext cx="649287" cy="839788"/>
            <a:chOff x="1775" y="2784"/>
            <a:chExt cx="409" cy="529"/>
          </a:xfrm>
        </p:grpSpPr>
        <p:sp>
          <p:nvSpPr>
            <p:cNvPr id="113716" name="Text Box 30"/>
            <p:cNvSpPr txBox="1">
              <a:spLocks noChangeArrowheads="1"/>
            </p:cNvSpPr>
            <p:nvPr/>
          </p:nvSpPr>
          <p:spPr bwMode="auto">
            <a:xfrm>
              <a:off x="1824" y="302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3717" name="AutoShape 31"/>
            <p:cNvCxnSpPr>
              <a:cxnSpLocks noChangeShapeType="1"/>
              <a:stCxn id="113670" idx="7"/>
              <a:endCxn id="113673" idx="4"/>
            </p:cNvCxnSpPr>
            <p:nvPr/>
          </p:nvCxnSpPr>
          <p:spPr bwMode="auto">
            <a:xfrm flipV="1">
              <a:off x="1775" y="2784"/>
              <a:ext cx="409" cy="529"/>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3683" name="Group 32"/>
          <p:cNvGrpSpPr>
            <a:grpSpLocks/>
          </p:cNvGrpSpPr>
          <p:nvPr/>
        </p:nvGrpSpPr>
        <p:grpSpPr bwMode="auto">
          <a:xfrm>
            <a:off x="3198813" y="3319463"/>
            <a:ext cx="1258887" cy="1068387"/>
            <a:chOff x="2015" y="1919"/>
            <a:chExt cx="793" cy="673"/>
          </a:xfrm>
        </p:grpSpPr>
        <p:sp>
          <p:nvSpPr>
            <p:cNvPr id="113714" name="Text Box 33"/>
            <p:cNvSpPr txBox="1">
              <a:spLocks noChangeArrowheads="1"/>
            </p:cNvSpPr>
            <p:nvPr/>
          </p:nvSpPr>
          <p:spPr bwMode="auto">
            <a:xfrm>
              <a:off x="2592" y="225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3715" name="AutoShape 34"/>
            <p:cNvCxnSpPr>
              <a:cxnSpLocks noChangeShapeType="1"/>
              <a:stCxn id="113672" idx="0"/>
              <a:endCxn id="113671" idx="5"/>
            </p:cNvCxnSpPr>
            <p:nvPr/>
          </p:nvCxnSpPr>
          <p:spPr bwMode="auto">
            <a:xfrm flipH="1" flipV="1">
              <a:off x="2015" y="1919"/>
              <a:ext cx="793" cy="673"/>
            </a:xfrm>
            <a:prstGeom prst="straightConnector1">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3684" name="Oval 35"/>
          <p:cNvSpPr>
            <a:spLocks noChangeArrowheads="1"/>
          </p:cNvSpPr>
          <p:nvPr/>
        </p:nvSpPr>
        <p:spPr bwMode="auto">
          <a:xfrm>
            <a:off x="5867400" y="46926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J/1</a:t>
            </a:r>
          </a:p>
        </p:txBody>
      </p:sp>
      <p:grpSp>
        <p:nvGrpSpPr>
          <p:cNvPr id="113685" name="Group 36"/>
          <p:cNvGrpSpPr>
            <a:grpSpLocks/>
          </p:cNvGrpSpPr>
          <p:nvPr/>
        </p:nvGrpSpPr>
        <p:grpSpPr bwMode="auto">
          <a:xfrm>
            <a:off x="4724400" y="4616450"/>
            <a:ext cx="1143000" cy="342900"/>
            <a:chOff x="2976" y="2736"/>
            <a:chExt cx="720" cy="216"/>
          </a:xfrm>
        </p:grpSpPr>
        <p:sp>
          <p:nvSpPr>
            <p:cNvPr id="113712" name="Text Box 37"/>
            <p:cNvSpPr txBox="1">
              <a:spLocks noChangeArrowheads="1"/>
            </p:cNvSpPr>
            <p:nvPr/>
          </p:nvSpPr>
          <p:spPr bwMode="auto">
            <a:xfrm>
              <a:off x="3456" y="273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1</a:t>
              </a:r>
            </a:p>
          </p:txBody>
        </p:sp>
        <p:cxnSp>
          <p:nvCxnSpPr>
            <p:cNvPr id="113713" name="AutoShape 38"/>
            <p:cNvCxnSpPr>
              <a:cxnSpLocks noChangeShapeType="1"/>
              <a:stCxn id="113672" idx="6"/>
              <a:endCxn id="113684" idx="2"/>
            </p:cNvCxnSpPr>
            <p:nvPr/>
          </p:nvCxnSpPr>
          <p:spPr bwMode="auto">
            <a:xfrm>
              <a:off x="2976" y="2760"/>
              <a:ext cx="720" cy="19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3686" name="Text Box 39"/>
          <p:cNvSpPr txBox="1">
            <a:spLocks noChangeArrowheads="1"/>
          </p:cNvSpPr>
          <p:nvPr/>
        </p:nvSpPr>
        <p:spPr bwMode="auto">
          <a:xfrm>
            <a:off x="2362200" y="5988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224296" name="Text Box 40"/>
          <p:cNvSpPr txBox="1">
            <a:spLocks noChangeArrowheads="1"/>
          </p:cNvSpPr>
          <p:nvPr/>
        </p:nvSpPr>
        <p:spPr bwMode="auto">
          <a:xfrm>
            <a:off x="2667000" y="2711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224297" name="Text Box 41"/>
          <p:cNvSpPr txBox="1">
            <a:spLocks noChangeArrowheads="1"/>
          </p:cNvSpPr>
          <p:nvPr/>
        </p:nvSpPr>
        <p:spPr bwMode="auto">
          <a:xfrm>
            <a:off x="3124200" y="2635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660066"/>
                </a:solidFill>
                <a:cs typeface="Arial" charset="0"/>
              </a:rPr>
              <a:t>4</a:t>
            </a:r>
          </a:p>
        </p:txBody>
      </p:sp>
      <p:sp>
        <p:nvSpPr>
          <p:cNvPr id="113689" name="Text Box 42"/>
          <p:cNvSpPr txBox="1">
            <a:spLocks noChangeArrowheads="1"/>
          </p:cNvSpPr>
          <p:nvPr/>
        </p:nvSpPr>
        <p:spPr bwMode="auto">
          <a:xfrm>
            <a:off x="3048000" y="4235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sp>
        <p:nvSpPr>
          <p:cNvPr id="224299" name="Text Box 43"/>
          <p:cNvSpPr txBox="1">
            <a:spLocks noChangeArrowheads="1"/>
          </p:cNvSpPr>
          <p:nvPr/>
        </p:nvSpPr>
        <p:spPr bwMode="auto">
          <a:xfrm>
            <a:off x="4343400" y="4921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3691" name="Text Box 44"/>
          <p:cNvSpPr txBox="1">
            <a:spLocks noChangeArrowheads="1"/>
          </p:cNvSpPr>
          <p:nvPr/>
        </p:nvSpPr>
        <p:spPr bwMode="auto">
          <a:xfrm>
            <a:off x="5486400" y="5988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224301" name="Text Box 45"/>
          <p:cNvSpPr txBox="1">
            <a:spLocks noChangeArrowheads="1"/>
          </p:cNvSpPr>
          <p:nvPr/>
        </p:nvSpPr>
        <p:spPr bwMode="auto">
          <a:xfrm>
            <a:off x="5181600" y="3321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660066"/>
                </a:solidFill>
                <a:cs typeface="Arial" charset="0"/>
              </a:rPr>
              <a:t>6</a:t>
            </a:r>
          </a:p>
        </p:txBody>
      </p:sp>
      <p:sp>
        <p:nvSpPr>
          <p:cNvPr id="224302" name="Text Box 46"/>
          <p:cNvSpPr txBox="1">
            <a:spLocks noChangeArrowheads="1"/>
          </p:cNvSpPr>
          <p:nvPr/>
        </p:nvSpPr>
        <p:spPr bwMode="auto">
          <a:xfrm>
            <a:off x="4876800" y="3244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7</a:t>
            </a:r>
          </a:p>
        </p:txBody>
      </p:sp>
      <p:sp>
        <p:nvSpPr>
          <p:cNvPr id="224303" name="Text Box 47"/>
          <p:cNvSpPr txBox="1">
            <a:spLocks noChangeArrowheads="1"/>
          </p:cNvSpPr>
          <p:nvPr/>
        </p:nvSpPr>
        <p:spPr bwMode="auto">
          <a:xfrm>
            <a:off x="6248400" y="5149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660066"/>
                </a:solidFill>
                <a:cs typeface="Arial" charset="0"/>
              </a:rPr>
              <a:t>6</a:t>
            </a:r>
          </a:p>
        </p:txBody>
      </p:sp>
      <p:sp>
        <p:nvSpPr>
          <p:cNvPr id="224304" name="Text Box 48"/>
          <p:cNvSpPr txBox="1">
            <a:spLocks noChangeArrowheads="1"/>
          </p:cNvSpPr>
          <p:nvPr/>
        </p:nvSpPr>
        <p:spPr bwMode="auto">
          <a:xfrm>
            <a:off x="4495800" y="4159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660066"/>
                </a:solidFill>
                <a:cs typeface="Arial" charset="0"/>
              </a:rPr>
              <a:t>5</a:t>
            </a:r>
          </a:p>
        </p:txBody>
      </p:sp>
      <p:grpSp>
        <p:nvGrpSpPr>
          <p:cNvPr id="113696" name="Group 49"/>
          <p:cNvGrpSpPr>
            <a:grpSpLocks/>
          </p:cNvGrpSpPr>
          <p:nvPr/>
        </p:nvGrpSpPr>
        <p:grpSpPr bwMode="auto">
          <a:xfrm>
            <a:off x="2438400" y="5911850"/>
            <a:ext cx="533400" cy="622300"/>
            <a:chOff x="720" y="1797"/>
            <a:chExt cx="336" cy="392"/>
          </a:xfrm>
        </p:grpSpPr>
        <p:sp>
          <p:nvSpPr>
            <p:cNvPr id="113710" name="Text Box 50"/>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3711" name="Text Box 51"/>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grpSp>
        <p:nvGrpSpPr>
          <p:cNvPr id="113697" name="Group 52"/>
          <p:cNvGrpSpPr>
            <a:grpSpLocks/>
          </p:cNvGrpSpPr>
          <p:nvPr/>
        </p:nvGrpSpPr>
        <p:grpSpPr bwMode="auto">
          <a:xfrm>
            <a:off x="2743200" y="2406650"/>
            <a:ext cx="533400" cy="622300"/>
            <a:chOff x="720" y="1797"/>
            <a:chExt cx="336" cy="392"/>
          </a:xfrm>
        </p:grpSpPr>
        <p:sp>
          <p:nvSpPr>
            <p:cNvPr id="113708" name="Text Box 53"/>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3709" name="Text Box 54"/>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113698" name="Group 55"/>
          <p:cNvGrpSpPr>
            <a:grpSpLocks/>
          </p:cNvGrpSpPr>
          <p:nvPr/>
        </p:nvGrpSpPr>
        <p:grpSpPr bwMode="auto">
          <a:xfrm>
            <a:off x="4419600" y="4768850"/>
            <a:ext cx="533400" cy="622300"/>
            <a:chOff x="720" y="1797"/>
            <a:chExt cx="336" cy="392"/>
          </a:xfrm>
        </p:grpSpPr>
        <p:sp>
          <p:nvSpPr>
            <p:cNvPr id="113706" name="Text Box 56"/>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3707" name="Text Box 57"/>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sp>
        <p:nvSpPr>
          <p:cNvPr id="224314" name="Text Box 58"/>
          <p:cNvSpPr txBox="1">
            <a:spLocks noChangeArrowheads="1"/>
          </p:cNvSpPr>
          <p:nvPr/>
        </p:nvSpPr>
        <p:spPr bwMode="auto">
          <a:xfrm>
            <a:off x="6019800" y="4387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7</a:t>
            </a:r>
          </a:p>
        </p:txBody>
      </p:sp>
      <p:grpSp>
        <p:nvGrpSpPr>
          <p:cNvPr id="113700" name="Group 59"/>
          <p:cNvGrpSpPr>
            <a:grpSpLocks/>
          </p:cNvGrpSpPr>
          <p:nvPr/>
        </p:nvGrpSpPr>
        <p:grpSpPr bwMode="auto">
          <a:xfrm>
            <a:off x="2819400" y="4464050"/>
            <a:ext cx="533400" cy="622300"/>
            <a:chOff x="720" y="1797"/>
            <a:chExt cx="336" cy="392"/>
          </a:xfrm>
        </p:grpSpPr>
        <p:sp>
          <p:nvSpPr>
            <p:cNvPr id="113704" name="Text Box 60"/>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3705" name="Text Box 61"/>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4</a:t>
              </a:r>
            </a:p>
          </p:txBody>
        </p:sp>
      </p:grpSp>
      <p:grpSp>
        <p:nvGrpSpPr>
          <p:cNvPr id="224318" name="Group 62"/>
          <p:cNvGrpSpPr>
            <a:grpSpLocks/>
          </p:cNvGrpSpPr>
          <p:nvPr/>
        </p:nvGrpSpPr>
        <p:grpSpPr bwMode="auto">
          <a:xfrm>
            <a:off x="4953000" y="5975350"/>
            <a:ext cx="533400" cy="622300"/>
            <a:chOff x="720" y="1797"/>
            <a:chExt cx="336" cy="392"/>
          </a:xfrm>
        </p:grpSpPr>
        <p:sp>
          <p:nvSpPr>
            <p:cNvPr id="113702" name="Text Box 63"/>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3703" name="Text Box 64"/>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5</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4276"/>
                                        </p:tgtEl>
                                        <p:attrNameLst>
                                          <p:attrName>style.visibility</p:attrName>
                                        </p:attrNameLst>
                                      </p:cBhvr>
                                      <p:to>
                                        <p:strVal val="visible"/>
                                      </p:to>
                                    </p:set>
                                    <p:animEffect transition="in" filter="fade">
                                      <p:cBhvr>
                                        <p:cTn id="7" dur="2000"/>
                                        <p:tgtEl>
                                          <p:spTgt spid="22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4297"/>
                                        </p:tgtEl>
                                        <p:attrNameLst>
                                          <p:attrName>style.visibility</p:attrName>
                                        </p:attrNameLst>
                                      </p:cBhvr>
                                      <p:to>
                                        <p:strVal val="visible"/>
                                      </p:to>
                                    </p:set>
                                    <p:animEffect transition="in" filter="fade">
                                      <p:cBhvr>
                                        <p:cTn id="12" dur="2000"/>
                                        <p:tgtEl>
                                          <p:spTgt spid="2242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4304"/>
                                        </p:tgtEl>
                                        <p:attrNameLst>
                                          <p:attrName>style.visibility</p:attrName>
                                        </p:attrNameLst>
                                      </p:cBhvr>
                                      <p:to>
                                        <p:strVal val="visible"/>
                                      </p:to>
                                    </p:set>
                                    <p:animEffect transition="in" filter="fade">
                                      <p:cBhvr>
                                        <p:cTn id="15" dur="2000"/>
                                        <p:tgtEl>
                                          <p:spTgt spid="22430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4301"/>
                                        </p:tgtEl>
                                        <p:attrNameLst>
                                          <p:attrName>style.visibility</p:attrName>
                                        </p:attrNameLst>
                                      </p:cBhvr>
                                      <p:to>
                                        <p:strVal val="visible"/>
                                      </p:to>
                                    </p:set>
                                    <p:animEffect transition="in" filter="fade">
                                      <p:cBhvr>
                                        <p:cTn id="18" dur="2000"/>
                                        <p:tgtEl>
                                          <p:spTgt spid="2243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4303"/>
                                        </p:tgtEl>
                                        <p:attrNameLst>
                                          <p:attrName>style.visibility</p:attrName>
                                        </p:attrNameLst>
                                      </p:cBhvr>
                                      <p:to>
                                        <p:strVal val="visible"/>
                                      </p:to>
                                    </p:set>
                                    <p:animEffect transition="in" filter="fade">
                                      <p:cBhvr>
                                        <p:cTn id="21" dur="2000"/>
                                        <p:tgtEl>
                                          <p:spTgt spid="2243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0" nodeType="clickEffect">
                                  <p:stCondLst>
                                    <p:cond delay="0"/>
                                  </p:stCondLst>
                                  <p:childTnLst>
                                    <p:animEffect transition="out" filter="fade">
                                      <p:cBhvr>
                                        <p:cTn id="25" dur="2000"/>
                                        <p:tgtEl>
                                          <p:spTgt spid="224296"/>
                                        </p:tgtEl>
                                      </p:cBhvr>
                                    </p:animEffect>
                                    <p:set>
                                      <p:cBhvr>
                                        <p:cTn id="26" dur="1" fill="hold">
                                          <p:stCondLst>
                                            <p:cond delay="1999"/>
                                          </p:stCondLst>
                                        </p:cTn>
                                        <p:tgtEl>
                                          <p:spTgt spid="22429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2000"/>
                                        <p:tgtEl>
                                          <p:spTgt spid="224299"/>
                                        </p:tgtEl>
                                      </p:cBhvr>
                                    </p:animEffect>
                                    <p:set>
                                      <p:cBhvr>
                                        <p:cTn id="29" dur="1" fill="hold">
                                          <p:stCondLst>
                                            <p:cond delay="1999"/>
                                          </p:stCondLst>
                                        </p:cTn>
                                        <p:tgtEl>
                                          <p:spTgt spid="224299"/>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2000"/>
                                        <p:tgtEl>
                                          <p:spTgt spid="224302"/>
                                        </p:tgtEl>
                                      </p:cBhvr>
                                    </p:animEffect>
                                    <p:set>
                                      <p:cBhvr>
                                        <p:cTn id="32" dur="1" fill="hold">
                                          <p:stCondLst>
                                            <p:cond delay="1999"/>
                                          </p:stCondLst>
                                        </p:cTn>
                                        <p:tgtEl>
                                          <p:spTgt spid="224302"/>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2000"/>
                                        <p:tgtEl>
                                          <p:spTgt spid="224314"/>
                                        </p:tgtEl>
                                      </p:cBhvr>
                                    </p:animEffect>
                                    <p:set>
                                      <p:cBhvr>
                                        <p:cTn id="35" dur="1" fill="hold">
                                          <p:stCondLst>
                                            <p:cond delay="1999"/>
                                          </p:stCondLst>
                                        </p:cTn>
                                        <p:tgtEl>
                                          <p:spTgt spid="224314"/>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xit" presetSubtype="0" fill="hold" nodeType="clickEffect">
                                  <p:stCondLst>
                                    <p:cond delay="0"/>
                                  </p:stCondLst>
                                  <p:childTnLst>
                                    <p:animEffect transition="out" filter="fade">
                                      <p:cBhvr>
                                        <p:cTn id="39" dur="2000"/>
                                        <p:tgtEl>
                                          <p:spTgt spid="224270"/>
                                        </p:tgtEl>
                                      </p:cBhvr>
                                    </p:animEffect>
                                    <p:set>
                                      <p:cBhvr>
                                        <p:cTn id="40" dur="1" fill="hold">
                                          <p:stCondLst>
                                            <p:cond delay="1999"/>
                                          </p:stCondLst>
                                        </p:cTn>
                                        <p:tgtEl>
                                          <p:spTgt spid="22427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224273"/>
                                        </p:tgtEl>
                                      </p:cBhvr>
                                    </p:animEffect>
                                    <p:set>
                                      <p:cBhvr>
                                        <p:cTn id="43" dur="1" fill="hold">
                                          <p:stCondLst>
                                            <p:cond delay="1999"/>
                                          </p:stCondLst>
                                        </p:cTn>
                                        <p:tgtEl>
                                          <p:spTgt spid="224273"/>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24318"/>
                                        </p:tgtEl>
                                        <p:attrNameLst>
                                          <p:attrName>style.visibility</p:attrName>
                                        </p:attrNameLst>
                                      </p:cBhvr>
                                      <p:to>
                                        <p:strVal val="visible"/>
                                      </p:to>
                                    </p:set>
                                    <p:animEffect transition="in" filter="fade">
                                      <p:cBhvr>
                                        <p:cTn id="48" dur="2000"/>
                                        <p:tgtEl>
                                          <p:spTgt spid="224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96" grpId="0"/>
      <p:bldP spid="224297" grpId="0"/>
      <p:bldP spid="224299" grpId="0"/>
      <p:bldP spid="224301" grpId="0"/>
      <p:bldP spid="224302" grpId="0"/>
      <p:bldP spid="224303" grpId="0"/>
      <p:bldP spid="224304" grpId="0"/>
      <p:bldP spid="22431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p:txBody>
          <a:bodyPr/>
          <a:lstStyle/>
          <a:p>
            <a:pPr>
              <a:defRPr/>
            </a:pPr>
            <a:fld id="{BF6B6131-569E-48DF-AC58-48D6ED82BD42}" type="slidenum">
              <a:rPr lang="fa-IR"/>
              <a:pPr>
                <a:defRPr/>
              </a:pPr>
              <a:t>111</a:t>
            </a:fld>
            <a:endParaRPr lang="en-US"/>
          </a:p>
        </p:txBody>
      </p:sp>
      <p:sp>
        <p:nvSpPr>
          <p:cNvPr id="11469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4692"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گراف با </a:t>
            </a:r>
            <a:r>
              <a:rPr lang="en-US" sz="3600" b="1">
                <a:solidFill>
                  <a:schemeClr val="accent2"/>
                </a:solidFill>
                <a:cs typeface="Lotus" pitchFamily="2" charset="-78"/>
              </a:rPr>
              <a:t>A*</a:t>
            </a:r>
            <a:r>
              <a:rPr lang="fa-IR" sz="3600" b="1">
                <a:solidFill>
                  <a:schemeClr val="accent2"/>
                </a:solidFill>
                <a:cs typeface="Lotus" pitchFamily="2" charset="-78"/>
              </a:rPr>
              <a:t> </a:t>
            </a:r>
          </a:p>
        </p:txBody>
      </p:sp>
      <p:sp>
        <p:nvSpPr>
          <p:cNvPr id="114693" name="Oval 4"/>
          <p:cNvSpPr>
            <a:spLocks noChangeArrowheads="1"/>
          </p:cNvSpPr>
          <p:nvPr/>
        </p:nvSpPr>
        <p:spPr bwMode="auto">
          <a:xfrm>
            <a:off x="1371600" y="39306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A/6</a:t>
            </a:r>
          </a:p>
        </p:txBody>
      </p:sp>
      <p:sp>
        <p:nvSpPr>
          <p:cNvPr id="114694" name="Oval 5"/>
          <p:cNvSpPr>
            <a:spLocks noChangeArrowheads="1"/>
          </p:cNvSpPr>
          <p:nvPr/>
        </p:nvSpPr>
        <p:spPr bwMode="auto">
          <a:xfrm>
            <a:off x="2362200" y="54546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B/5</a:t>
            </a:r>
          </a:p>
        </p:txBody>
      </p:sp>
      <p:sp>
        <p:nvSpPr>
          <p:cNvPr id="114695" name="Oval 6"/>
          <p:cNvSpPr>
            <a:spLocks noChangeArrowheads="1"/>
          </p:cNvSpPr>
          <p:nvPr/>
        </p:nvSpPr>
        <p:spPr bwMode="auto">
          <a:xfrm>
            <a:off x="2743200" y="28638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C/1</a:t>
            </a:r>
          </a:p>
        </p:txBody>
      </p:sp>
      <p:sp>
        <p:nvSpPr>
          <p:cNvPr id="114696" name="Oval 7"/>
          <p:cNvSpPr>
            <a:spLocks noChangeArrowheads="1"/>
          </p:cNvSpPr>
          <p:nvPr/>
        </p:nvSpPr>
        <p:spPr bwMode="auto">
          <a:xfrm>
            <a:off x="4191000" y="43878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D/1</a:t>
            </a:r>
          </a:p>
        </p:txBody>
      </p:sp>
      <p:sp>
        <p:nvSpPr>
          <p:cNvPr id="114697" name="Oval 8"/>
          <p:cNvSpPr>
            <a:spLocks noChangeArrowheads="1"/>
          </p:cNvSpPr>
          <p:nvPr/>
        </p:nvSpPr>
        <p:spPr bwMode="auto">
          <a:xfrm>
            <a:off x="3200400" y="41592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E/2</a:t>
            </a:r>
          </a:p>
        </p:txBody>
      </p:sp>
      <p:sp>
        <p:nvSpPr>
          <p:cNvPr id="114698" name="Oval 9"/>
          <p:cNvSpPr>
            <a:spLocks noChangeArrowheads="1"/>
          </p:cNvSpPr>
          <p:nvPr/>
        </p:nvSpPr>
        <p:spPr bwMode="auto">
          <a:xfrm>
            <a:off x="5105400" y="55308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F/2</a:t>
            </a:r>
          </a:p>
        </p:txBody>
      </p:sp>
      <p:sp>
        <p:nvSpPr>
          <p:cNvPr id="114699" name="Oval 10"/>
          <p:cNvSpPr>
            <a:spLocks noChangeArrowheads="1"/>
          </p:cNvSpPr>
          <p:nvPr/>
        </p:nvSpPr>
        <p:spPr bwMode="auto">
          <a:xfrm>
            <a:off x="4800600" y="34734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G/1</a:t>
            </a:r>
          </a:p>
        </p:txBody>
      </p:sp>
      <p:grpSp>
        <p:nvGrpSpPr>
          <p:cNvPr id="114700" name="Group 11"/>
          <p:cNvGrpSpPr>
            <a:grpSpLocks/>
          </p:cNvGrpSpPr>
          <p:nvPr/>
        </p:nvGrpSpPr>
        <p:grpSpPr bwMode="auto">
          <a:xfrm>
            <a:off x="1827213" y="4386263"/>
            <a:ext cx="612775" cy="1146175"/>
            <a:chOff x="1151" y="2591"/>
            <a:chExt cx="386" cy="722"/>
          </a:xfrm>
        </p:grpSpPr>
        <p:sp>
          <p:nvSpPr>
            <p:cNvPr id="114749" name="Text Box 12"/>
            <p:cNvSpPr txBox="1">
              <a:spLocks noChangeArrowheads="1"/>
            </p:cNvSpPr>
            <p:nvPr/>
          </p:nvSpPr>
          <p:spPr bwMode="auto">
            <a:xfrm>
              <a:off x="1200" y="283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4750" name="AutoShape 13"/>
            <p:cNvCxnSpPr>
              <a:cxnSpLocks noChangeShapeType="1"/>
              <a:stCxn id="114693" idx="5"/>
              <a:endCxn id="114694" idx="1"/>
            </p:cNvCxnSpPr>
            <p:nvPr/>
          </p:nvCxnSpPr>
          <p:spPr bwMode="auto">
            <a:xfrm>
              <a:off x="1151" y="2591"/>
              <a:ext cx="386" cy="72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4701" name="Group 14"/>
          <p:cNvGrpSpPr>
            <a:grpSpLocks/>
          </p:cNvGrpSpPr>
          <p:nvPr/>
        </p:nvGrpSpPr>
        <p:grpSpPr bwMode="auto">
          <a:xfrm>
            <a:off x="3009900" y="3397250"/>
            <a:ext cx="457200" cy="762000"/>
            <a:chOff x="1896" y="1968"/>
            <a:chExt cx="288" cy="480"/>
          </a:xfrm>
        </p:grpSpPr>
        <p:sp>
          <p:nvSpPr>
            <p:cNvPr id="114747" name="Text Box 15"/>
            <p:cNvSpPr txBox="1">
              <a:spLocks noChangeArrowheads="1"/>
            </p:cNvSpPr>
            <p:nvPr/>
          </p:nvSpPr>
          <p:spPr bwMode="auto">
            <a:xfrm>
              <a:off x="1968" y="220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4748" name="AutoShape 16"/>
            <p:cNvCxnSpPr>
              <a:cxnSpLocks noChangeShapeType="1"/>
              <a:stCxn id="114695" idx="4"/>
              <a:endCxn id="114697" idx="0"/>
            </p:cNvCxnSpPr>
            <p:nvPr/>
          </p:nvCxnSpPr>
          <p:spPr bwMode="auto">
            <a:xfrm>
              <a:off x="1896" y="1968"/>
              <a:ext cx="288" cy="480"/>
            </a:xfrm>
            <a:prstGeom prst="straightConnector1">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4702" name="Group 17"/>
          <p:cNvGrpSpPr>
            <a:grpSpLocks/>
          </p:cNvGrpSpPr>
          <p:nvPr/>
        </p:nvGrpSpPr>
        <p:grpSpPr bwMode="auto">
          <a:xfrm>
            <a:off x="2817813" y="5797550"/>
            <a:ext cx="2287587" cy="388938"/>
            <a:chOff x="1775" y="3480"/>
            <a:chExt cx="1441" cy="245"/>
          </a:xfrm>
        </p:grpSpPr>
        <p:sp>
          <p:nvSpPr>
            <p:cNvPr id="114745" name="Text Box 18"/>
            <p:cNvSpPr txBox="1">
              <a:spLocks noChangeArrowheads="1"/>
            </p:cNvSpPr>
            <p:nvPr/>
          </p:nvSpPr>
          <p:spPr bwMode="auto">
            <a:xfrm>
              <a:off x="2400" y="355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3</a:t>
              </a:r>
            </a:p>
          </p:txBody>
        </p:sp>
        <p:cxnSp>
          <p:nvCxnSpPr>
            <p:cNvPr id="114746" name="AutoShape 19"/>
            <p:cNvCxnSpPr>
              <a:cxnSpLocks noChangeShapeType="1"/>
              <a:stCxn id="114694" idx="5"/>
              <a:endCxn id="114698" idx="2"/>
            </p:cNvCxnSpPr>
            <p:nvPr/>
          </p:nvCxnSpPr>
          <p:spPr bwMode="auto">
            <a:xfrm flipV="1">
              <a:off x="1775" y="3480"/>
              <a:ext cx="1441" cy="71"/>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4703" name="Group 20"/>
          <p:cNvGrpSpPr>
            <a:grpSpLocks/>
          </p:cNvGrpSpPr>
          <p:nvPr/>
        </p:nvGrpSpPr>
        <p:grpSpPr bwMode="auto">
          <a:xfrm>
            <a:off x="3276600" y="3016250"/>
            <a:ext cx="1601788" cy="534988"/>
            <a:chOff x="2064" y="1728"/>
            <a:chExt cx="1009" cy="337"/>
          </a:xfrm>
        </p:grpSpPr>
        <p:sp>
          <p:nvSpPr>
            <p:cNvPr id="114743" name="Text Box 21"/>
            <p:cNvSpPr txBox="1">
              <a:spLocks noChangeArrowheads="1"/>
            </p:cNvSpPr>
            <p:nvPr/>
          </p:nvSpPr>
          <p:spPr bwMode="auto">
            <a:xfrm>
              <a:off x="2544" y="172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cxnSp>
          <p:nvCxnSpPr>
            <p:cNvPr id="114744" name="AutoShape 22"/>
            <p:cNvCxnSpPr>
              <a:cxnSpLocks noChangeShapeType="1"/>
              <a:stCxn id="114695" idx="6"/>
              <a:endCxn id="114699" idx="1"/>
            </p:cNvCxnSpPr>
            <p:nvPr/>
          </p:nvCxnSpPr>
          <p:spPr bwMode="auto">
            <a:xfrm>
              <a:off x="2064" y="1800"/>
              <a:ext cx="1009" cy="265"/>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5303" name="Group 23"/>
          <p:cNvGrpSpPr>
            <a:grpSpLocks/>
          </p:cNvGrpSpPr>
          <p:nvPr/>
        </p:nvGrpSpPr>
        <p:grpSpPr bwMode="auto">
          <a:xfrm>
            <a:off x="5067300" y="4006850"/>
            <a:ext cx="304800" cy="1524000"/>
            <a:chOff x="3192" y="2352"/>
            <a:chExt cx="192" cy="960"/>
          </a:xfrm>
        </p:grpSpPr>
        <p:sp>
          <p:nvSpPr>
            <p:cNvPr id="114741" name="Text Box 24"/>
            <p:cNvSpPr txBox="1">
              <a:spLocks noChangeArrowheads="1"/>
            </p:cNvSpPr>
            <p:nvPr/>
          </p:nvSpPr>
          <p:spPr bwMode="auto">
            <a:xfrm>
              <a:off x="3264" y="307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2</a:t>
              </a:r>
            </a:p>
          </p:txBody>
        </p:sp>
        <p:cxnSp>
          <p:nvCxnSpPr>
            <p:cNvPr id="114742" name="AutoShape 25"/>
            <p:cNvCxnSpPr>
              <a:cxnSpLocks noChangeShapeType="1"/>
              <a:stCxn id="114698" idx="0"/>
              <a:endCxn id="114699" idx="4"/>
            </p:cNvCxnSpPr>
            <p:nvPr/>
          </p:nvCxnSpPr>
          <p:spPr bwMode="auto">
            <a:xfrm flipH="1" flipV="1">
              <a:off x="3192" y="2352"/>
              <a:ext cx="192" cy="960"/>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4705" name="Group 26"/>
          <p:cNvGrpSpPr>
            <a:grpSpLocks/>
          </p:cNvGrpSpPr>
          <p:nvPr/>
        </p:nvGrpSpPr>
        <p:grpSpPr bwMode="auto">
          <a:xfrm>
            <a:off x="2817813" y="4692650"/>
            <a:ext cx="649287" cy="839788"/>
            <a:chOff x="1775" y="2784"/>
            <a:chExt cx="409" cy="529"/>
          </a:xfrm>
        </p:grpSpPr>
        <p:sp>
          <p:nvSpPr>
            <p:cNvPr id="114739" name="Text Box 27"/>
            <p:cNvSpPr txBox="1">
              <a:spLocks noChangeArrowheads="1"/>
            </p:cNvSpPr>
            <p:nvPr/>
          </p:nvSpPr>
          <p:spPr bwMode="auto">
            <a:xfrm>
              <a:off x="1824" y="302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4740" name="AutoShape 28"/>
            <p:cNvCxnSpPr>
              <a:cxnSpLocks noChangeShapeType="1"/>
              <a:stCxn id="114694" idx="7"/>
              <a:endCxn id="114697" idx="4"/>
            </p:cNvCxnSpPr>
            <p:nvPr/>
          </p:nvCxnSpPr>
          <p:spPr bwMode="auto">
            <a:xfrm flipV="1">
              <a:off x="1775" y="2784"/>
              <a:ext cx="409" cy="529"/>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4706" name="Group 29"/>
          <p:cNvGrpSpPr>
            <a:grpSpLocks/>
          </p:cNvGrpSpPr>
          <p:nvPr/>
        </p:nvGrpSpPr>
        <p:grpSpPr bwMode="auto">
          <a:xfrm>
            <a:off x="3198813" y="3319463"/>
            <a:ext cx="1258887" cy="1068387"/>
            <a:chOff x="2015" y="1919"/>
            <a:chExt cx="793" cy="673"/>
          </a:xfrm>
        </p:grpSpPr>
        <p:sp>
          <p:nvSpPr>
            <p:cNvPr id="114737" name="Text Box 30"/>
            <p:cNvSpPr txBox="1">
              <a:spLocks noChangeArrowheads="1"/>
            </p:cNvSpPr>
            <p:nvPr/>
          </p:nvSpPr>
          <p:spPr bwMode="auto">
            <a:xfrm>
              <a:off x="2592" y="225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4738" name="AutoShape 31"/>
            <p:cNvCxnSpPr>
              <a:cxnSpLocks noChangeShapeType="1"/>
              <a:stCxn id="114696" idx="0"/>
              <a:endCxn id="114695" idx="5"/>
            </p:cNvCxnSpPr>
            <p:nvPr/>
          </p:nvCxnSpPr>
          <p:spPr bwMode="auto">
            <a:xfrm flipH="1" flipV="1">
              <a:off x="2015" y="1919"/>
              <a:ext cx="793" cy="673"/>
            </a:xfrm>
            <a:prstGeom prst="straightConnector1">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4707" name="Oval 32"/>
          <p:cNvSpPr>
            <a:spLocks noChangeArrowheads="1"/>
          </p:cNvSpPr>
          <p:nvPr/>
        </p:nvSpPr>
        <p:spPr bwMode="auto">
          <a:xfrm>
            <a:off x="5867400" y="46926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J/1</a:t>
            </a:r>
          </a:p>
        </p:txBody>
      </p:sp>
      <p:grpSp>
        <p:nvGrpSpPr>
          <p:cNvPr id="114708" name="Group 33"/>
          <p:cNvGrpSpPr>
            <a:grpSpLocks/>
          </p:cNvGrpSpPr>
          <p:nvPr/>
        </p:nvGrpSpPr>
        <p:grpSpPr bwMode="auto">
          <a:xfrm>
            <a:off x="4724400" y="4616450"/>
            <a:ext cx="1143000" cy="342900"/>
            <a:chOff x="2976" y="2736"/>
            <a:chExt cx="720" cy="216"/>
          </a:xfrm>
        </p:grpSpPr>
        <p:sp>
          <p:nvSpPr>
            <p:cNvPr id="114735" name="Text Box 34"/>
            <p:cNvSpPr txBox="1">
              <a:spLocks noChangeArrowheads="1"/>
            </p:cNvSpPr>
            <p:nvPr/>
          </p:nvSpPr>
          <p:spPr bwMode="auto">
            <a:xfrm>
              <a:off x="3456" y="273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1</a:t>
              </a:r>
            </a:p>
          </p:txBody>
        </p:sp>
        <p:cxnSp>
          <p:nvCxnSpPr>
            <p:cNvPr id="114736" name="AutoShape 35"/>
            <p:cNvCxnSpPr>
              <a:cxnSpLocks noChangeShapeType="1"/>
              <a:stCxn id="114696" idx="6"/>
              <a:endCxn id="114707" idx="2"/>
            </p:cNvCxnSpPr>
            <p:nvPr/>
          </p:nvCxnSpPr>
          <p:spPr bwMode="auto">
            <a:xfrm>
              <a:off x="2976" y="2760"/>
              <a:ext cx="720" cy="19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4709" name="Text Box 36"/>
          <p:cNvSpPr txBox="1">
            <a:spLocks noChangeArrowheads="1"/>
          </p:cNvSpPr>
          <p:nvPr/>
        </p:nvSpPr>
        <p:spPr bwMode="auto">
          <a:xfrm>
            <a:off x="2362200" y="5988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4710" name="Text Box 37"/>
          <p:cNvSpPr txBox="1">
            <a:spLocks noChangeArrowheads="1"/>
          </p:cNvSpPr>
          <p:nvPr/>
        </p:nvSpPr>
        <p:spPr bwMode="auto">
          <a:xfrm>
            <a:off x="3124200" y="2635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sp>
        <p:nvSpPr>
          <p:cNvPr id="114711" name="Text Box 38"/>
          <p:cNvSpPr txBox="1">
            <a:spLocks noChangeArrowheads="1"/>
          </p:cNvSpPr>
          <p:nvPr/>
        </p:nvSpPr>
        <p:spPr bwMode="auto">
          <a:xfrm>
            <a:off x="3048000" y="4235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sp>
        <p:nvSpPr>
          <p:cNvPr id="114712" name="Text Box 39"/>
          <p:cNvSpPr txBox="1">
            <a:spLocks noChangeArrowheads="1"/>
          </p:cNvSpPr>
          <p:nvPr/>
        </p:nvSpPr>
        <p:spPr bwMode="auto">
          <a:xfrm>
            <a:off x="5486400" y="5988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114713" name="Text Box 40"/>
          <p:cNvSpPr txBox="1">
            <a:spLocks noChangeArrowheads="1"/>
          </p:cNvSpPr>
          <p:nvPr/>
        </p:nvSpPr>
        <p:spPr bwMode="auto">
          <a:xfrm>
            <a:off x="5181600" y="3321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225321" name="Text Box 41"/>
          <p:cNvSpPr txBox="1">
            <a:spLocks noChangeArrowheads="1"/>
          </p:cNvSpPr>
          <p:nvPr/>
        </p:nvSpPr>
        <p:spPr bwMode="auto">
          <a:xfrm>
            <a:off x="4876800" y="3244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660066"/>
                </a:solidFill>
                <a:cs typeface="Arial" charset="0"/>
              </a:rPr>
              <a:t>7</a:t>
            </a:r>
          </a:p>
        </p:txBody>
      </p:sp>
      <p:sp>
        <p:nvSpPr>
          <p:cNvPr id="114715" name="Text Box 42"/>
          <p:cNvSpPr txBox="1">
            <a:spLocks noChangeArrowheads="1"/>
          </p:cNvSpPr>
          <p:nvPr/>
        </p:nvSpPr>
        <p:spPr bwMode="auto">
          <a:xfrm>
            <a:off x="6248400" y="5149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4716" name="Text Box 43"/>
          <p:cNvSpPr txBox="1">
            <a:spLocks noChangeArrowheads="1"/>
          </p:cNvSpPr>
          <p:nvPr/>
        </p:nvSpPr>
        <p:spPr bwMode="auto">
          <a:xfrm>
            <a:off x="4495800" y="4159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grpSp>
        <p:nvGrpSpPr>
          <p:cNvPr id="114717" name="Group 44"/>
          <p:cNvGrpSpPr>
            <a:grpSpLocks/>
          </p:cNvGrpSpPr>
          <p:nvPr/>
        </p:nvGrpSpPr>
        <p:grpSpPr bwMode="auto">
          <a:xfrm>
            <a:off x="2438400" y="5911850"/>
            <a:ext cx="533400" cy="622300"/>
            <a:chOff x="720" y="1797"/>
            <a:chExt cx="336" cy="392"/>
          </a:xfrm>
        </p:grpSpPr>
        <p:sp>
          <p:nvSpPr>
            <p:cNvPr id="114733" name="Text Box 45"/>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4734" name="Text Box 46"/>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grpSp>
        <p:nvGrpSpPr>
          <p:cNvPr id="114718" name="Group 47"/>
          <p:cNvGrpSpPr>
            <a:grpSpLocks/>
          </p:cNvGrpSpPr>
          <p:nvPr/>
        </p:nvGrpSpPr>
        <p:grpSpPr bwMode="auto">
          <a:xfrm>
            <a:off x="2667000" y="2406650"/>
            <a:ext cx="533400" cy="622300"/>
            <a:chOff x="720" y="1797"/>
            <a:chExt cx="336" cy="392"/>
          </a:xfrm>
        </p:grpSpPr>
        <p:sp>
          <p:nvSpPr>
            <p:cNvPr id="114731" name="Text Box 48"/>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4732" name="Text Box 49"/>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114719" name="Group 50"/>
          <p:cNvGrpSpPr>
            <a:grpSpLocks/>
          </p:cNvGrpSpPr>
          <p:nvPr/>
        </p:nvGrpSpPr>
        <p:grpSpPr bwMode="auto">
          <a:xfrm>
            <a:off x="4419600" y="4768850"/>
            <a:ext cx="533400" cy="622300"/>
            <a:chOff x="720" y="1797"/>
            <a:chExt cx="336" cy="392"/>
          </a:xfrm>
        </p:grpSpPr>
        <p:sp>
          <p:nvSpPr>
            <p:cNvPr id="114729" name="Text Box 51"/>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4730" name="Text Box 52"/>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grpSp>
        <p:nvGrpSpPr>
          <p:cNvPr id="114720" name="Group 53"/>
          <p:cNvGrpSpPr>
            <a:grpSpLocks/>
          </p:cNvGrpSpPr>
          <p:nvPr/>
        </p:nvGrpSpPr>
        <p:grpSpPr bwMode="auto">
          <a:xfrm>
            <a:off x="4953000" y="5975350"/>
            <a:ext cx="533400" cy="622300"/>
            <a:chOff x="720" y="1797"/>
            <a:chExt cx="336" cy="392"/>
          </a:xfrm>
        </p:grpSpPr>
        <p:sp>
          <p:nvSpPr>
            <p:cNvPr id="114727" name="Text Box 54"/>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4728" name="Text Box 55"/>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5</a:t>
              </a:r>
            </a:p>
          </p:txBody>
        </p:sp>
      </p:grpSp>
      <p:grpSp>
        <p:nvGrpSpPr>
          <p:cNvPr id="225336" name="Group 56"/>
          <p:cNvGrpSpPr>
            <a:grpSpLocks/>
          </p:cNvGrpSpPr>
          <p:nvPr/>
        </p:nvGrpSpPr>
        <p:grpSpPr bwMode="auto">
          <a:xfrm>
            <a:off x="6096000" y="4298950"/>
            <a:ext cx="533400" cy="622300"/>
            <a:chOff x="720" y="1797"/>
            <a:chExt cx="336" cy="392"/>
          </a:xfrm>
        </p:grpSpPr>
        <p:sp>
          <p:nvSpPr>
            <p:cNvPr id="114725" name="Text Box 57"/>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4726" name="Text Box 58"/>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6</a:t>
              </a:r>
            </a:p>
          </p:txBody>
        </p:sp>
      </p:grpSp>
      <p:grpSp>
        <p:nvGrpSpPr>
          <p:cNvPr id="114722" name="Group 59"/>
          <p:cNvGrpSpPr>
            <a:grpSpLocks/>
          </p:cNvGrpSpPr>
          <p:nvPr/>
        </p:nvGrpSpPr>
        <p:grpSpPr bwMode="auto">
          <a:xfrm>
            <a:off x="2819400" y="4464050"/>
            <a:ext cx="533400" cy="622300"/>
            <a:chOff x="720" y="1797"/>
            <a:chExt cx="336" cy="392"/>
          </a:xfrm>
        </p:grpSpPr>
        <p:sp>
          <p:nvSpPr>
            <p:cNvPr id="114723" name="Text Box 60"/>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4724" name="Text Box 61"/>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03"/>
                                        </p:tgtEl>
                                        <p:attrNameLst>
                                          <p:attrName>style.visibility</p:attrName>
                                        </p:attrNameLst>
                                      </p:cBhvr>
                                      <p:to>
                                        <p:strVal val="visible"/>
                                      </p:to>
                                    </p:set>
                                    <p:animEffect transition="in" filter="fade">
                                      <p:cBhvr>
                                        <p:cTn id="7" dur="2000"/>
                                        <p:tgtEl>
                                          <p:spTgt spid="2253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21"/>
                                        </p:tgtEl>
                                        <p:attrNameLst>
                                          <p:attrName>style.visibility</p:attrName>
                                        </p:attrNameLst>
                                      </p:cBhvr>
                                      <p:to>
                                        <p:strVal val="visible"/>
                                      </p:to>
                                    </p:set>
                                    <p:animEffect transition="in" filter="fade">
                                      <p:cBhvr>
                                        <p:cTn id="10" dur="2000"/>
                                        <p:tgtEl>
                                          <p:spTgt spid="2253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2000"/>
                                        <p:tgtEl>
                                          <p:spTgt spid="225303"/>
                                        </p:tgtEl>
                                      </p:cBhvr>
                                    </p:animEffect>
                                    <p:set>
                                      <p:cBhvr>
                                        <p:cTn id="15" dur="1" fill="hold">
                                          <p:stCondLst>
                                            <p:cond delay="1999"/>
                                          </p:stCondLst>
                                        </p:cTn>
                                        <p:tgtEl>
                                          <p:spTgt spid="22530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225321"/>
                                        </p:tgtEl>
                                      </p:cBhvr>
                                    </p:animEffect>
                                    <p:set>
                                      <p:cBhvr>
                                        <p:cTn id="18" dur="1" fill="hold">
                                          <p:stCondLst>
                                            <p:cond delay="1999"/>
                                          </p:stCondLst>
                                        </p:cTn>
                                        <p:tgtEl>
                                          <p:spTgt spid="22532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25336"/>
                                        </p:tgtEl>
                                        <p:attrNameLst>
                                          <p:attrName>style.visibility</p:attrName>
                                        </p:attrNameLst>
                                      </p:cBhvr>
                                      <p:to>
                                        <p:strVal val="visible"/>
                                      </p:to>
                                    </p:set>
                                    <p:animEffect transition="in" filter="fade">
                                      <p:cBhvr>
                                        <p:cTn id="23" dur="2000"/>
                                        <p:tgtEl>
                                          <p:spTgt spid="225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1" grpId="0"/>
      <p:bldP spid="225321" grpId="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5"/>
          <p:cNvSpPr>
            <a:spLocks noGrp="1"/>
          </p:cNvSpPr>
          <p:nvPr>
            <p:ph type="sldNum" sz="quarter" idx="12"/>
          </p:nvPr>
        </p:nvSpPr>
        <p:spPr/>
        <p:txBody>
          <a:bodyPr/>
          <a:lstStyle/>
          <a:p>
            <a:pPr>
              <a:defRPr/>
            </a:pPr>
            <a:fld id="{4E93816B-E68C-4FF9-8FA8-996C9A58CF6D}" type="slidenum">
              <a:rPr lang="fa-IR"/>
              <a:pPr>
                <a:defRPr/>
              </a:pPr>
              <a:t>112</a:t>
            </a:fld>
            <a:endParaRPr lang="en-US"/>
          </a:p>
        </p:txBody>
      </p:sp>
      <p:sp>
        <p:nvSpPr>
          <p:cNvPr id="11571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5716"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گراف با </a:t>
            </a:r>
            <a:r>
              <a:rPr lang="en-US" sz="3600" b="1">
                <a:solidFill>
                  <a:schemeClr val="accent2"/>
                </a:solidFill>
                <a:cs typeface="Lotus" pitchFamily="2" charset="-78"/>
              </a:rPr>
              <a:t>A*</a:t>
            </a:r>
            <a:r>
              <a:rPr lang="fa-IR" sz="3600" b="1">
                <a:solidFill>
                  <a:schemeClr val="accent2"/>
                </a:solidFill>
                <a:cs typeface="Lotus" pitchFamily="2" charset="-78"/>
              </a:rPr>
              <a:t> </a:t>
            </a:r>
          </a:p>
        </p:txBody>
      </p:sp>
      <p:sp>
        <p:nvSpPr>
          <p:cNvPr id="226308" name="Oval 4"/>
          <p:cNvSpPr>
            <a:spLocks noChangeArrowheads="1"/>
          </p:cNvSpPr>
          <p:nvPr/>
        </p:nvSpPr>
        <p:spPr bwMode="auto">
          <a:xfrm>
            <a:off x="7315200" y="44640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H/0</a:t>
            </a:r>
          </a:p>
        </p:txBody>
      </p:sp>
      <p:sp>
        <p:nvSpPr>
          <p:cNvPr id="115718" name="Oval 5"/>
          <p:cNvSpPr>
            <a:spLocks noChangeArrowheads="1"/>
          </p:cNvSpPr>
          <p:nvPr/>
        </p:nvSpPr>
        <p:spPr bwMode="auto">
          <a:xfrm>
            <a:off x="1371600" y="39306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A/6</a:t>
            </a:r>
          </a:p>
        </p:txBody>
      </p:sp>
      <p:sp>
        <p:nvSpPr>
          <p:cNvPr id="115719" name="Oval 6"/>
          <p:cNvSpPr>
            <a:spLocks noChangeArrowheads="1"/>
          </p:cNvSpPr>
          <p:nvPr/>
        </p:nvSpPr>
        <p:spPr bwMode="auto">
          <a:xfrm>
            <a:off x="2362200" y="54546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B/5</a:t>
            </a:r>
          </a:p>
        </p:txBody>
      </p:sp>
      <p:sp>
        <p:nvSpPr>
          <p:cNvPr id="115720" name="Oval 7"/>
          <p:cNvSpPr>
            <a:spLocks noChangeArrowheads="1"/>
          </p:cNvSpPr>
          <p:nvPr/>
        </p:nvSpPr>
        <p:spPr bwMode="auto">
          <a:xfrm>
            <a:off x="2743200" y="28638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C/1</a:t>
            </a:r>
          </a:p>
        </p:txBody>
      </p:sp>
      <p:sp>
        <p:nvSpPr>
          <p:cNvPr id="115721" name="Oval 8"/>
          <p:cNvSpPr>
            <a:spLocks noChangeArrowheads="1"/>
          </p:cNvSpPr>
          <p:nvPr/>
        </p:nvSpPr>
        <p:spPr bwMode="auto">
          <a:xfrm>
            <a:off x="4191000" y="43878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D/1</a:t>
            </a:r>
          </a:p>
        </p:txBody>
      </p:sp>
      <p:sp>
        <p:nvSpPr>
          <p:cNvPr id="115722" name="Oval 9"/>
          <p:cNvSpPr>
            <a:spLocks noChangeArrowheads="1"/>
          </p:cNvSpPr>
          <p:nvPr/>
        </p:nvSpPr>
        <p:spPr bwMode="auto">
          <a:xfrm>
            <a:off x="3200400" y="41592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E/2</a:t>
            </a:r>
          </a:p>
        </p:txBody>
      </p:sp>
      <p:sp>
        <p:nvSpPr>
          <p:cNvPr id="115723" name="Oval 10"/>
          <p:cNvSpPr>
            <a:spLocks noChangeArrowheads="1"/>
          </p:cNvSpPr>
          <p:nvPr/>
        </p:nvSpPr>
        <p:spPr bwMode="auto">
          <a:xfrm>
            <a:off x="5105400" y="55308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F/2</a:t>
            </a:r>
          </a:p>
        </p:txBody>
      </p:sp>
      <p:sp>
        <p:nvSpPr>
          <p:cNvPr id="115724" name="Oval 11"/>
          <p:cNvSpPr>
            <a:spLocks noChangeArrowheads="1"/>
          </p:cNvSpPr>
          <p:nvPr/>
        </p:nvSpPr>
        <p:spPr bwMode="auto">
          <a:xfrm>
            <a:off x="4800600" y="34734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G/1</a:t>
            </a:r>
          </a:p>
        </p:txBody>
      </p:sp>
      <p:grpSp>
        <p:nvGrpSpPr>
          <p:cNvPr id="115725" name="Group 12"/>
          <p:cNvGrpSpPr>
            <a:grpSpLocks/>
          </p:cNvGrpSpPr>
          <p:nvPr/>
        </p:nvGrpSpPr>
        <p:grpSpPr bwMode="auto">
          <a:xfrm>
            <a:off x="1827213" y="4386263"/>
            <a:ext cx="612775" cy="1146175"/>
            <a:chOff x="1151" y="2591"/>
            <a:chExt cx="386" cy="722"/>
          </a:xfrm>
        </p:grpSpPr>
        <p:sp>
          <p:nvSpPr>
            <p:cNvPr id="115781" name="Text Box 13"/>
            <p:cNvSpPr txBox="1">
              <a:spLocks noChangeArrowheads="1"/>
            </p:cNvSpPr>
            <p:nvPr/>
          </p:nvSpPr>
          <p:spPr bwMode="auto">
            <a:xfrm>
              <a:off x="1200" y="283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5782" name="AutoShape 14"/>
            <p:cNvCxnSpPr>
              <a:cxnSpLocks noChangeShapeType="1"/>
              <a:stCxn id="115718" idx="5"/>
              <a:endCxn id="115719" idx="1"/>
            </p:cNvCxnSpPr>
            <p:nvPr/>
          </p:nvCxnSpPr>
          <p:spPr bwMode="auto">
            <a:xfrm>
              <a:off x="1151" y="2591"/>
              <a:ext cx="386" cy="72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726" name="Group 15"/>
          <p:cNvGrpSpPr>
            <a:grpSpLocks/>
          </p:cNvGrpSpPr>
          <p:nvPr/>
        </p:nvGrpSpPr>
        <p:grpSpPr bwMode="auto">
          <a:xfrm>
            <a:off x="3009900" y="3397250"/>
            <a:ext cx="457200" cy="762000"/>
            <a:chOff x="1896" y="1968"/>
            <a:chExt cx="288" cy="480"/>
          </a:xfrm>
        </p:grpSpPr>
        <p:sp>
          <p:nvSpPr>
            <p:cNvPr id="115779" name="Text Box 16"/>
            <p:cNvSpPr txBox="1">
              <a:spLocks noChangeArrowheads="1"/>
            </p:cNvSpPr>
            <p:nvPr/>
          </p:nvSpPr>
          <p:spPr bwMode="auto">
            <a:xfrm>
              <a:off x="1968" y="220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5780" name="AutoShape 17"/>
            <p:cNvCxnSpPr>
              <a:cxnSpLocks noChangeShapeType="1"/>
              <a:stCxn id="115720" idx="4"/>
              <a:endCxn id="115722" idx="0"/>
            </p:cNvCxnSpPr>
            <p:nvPr/>
          </p:nvCxnSpPr>
          <p:spPr bwMode="auto">
            <a:xfrm>
              <a:off x="1896" y="1968"/>
              <a:ext cx="288" cy="480"/>
            </a:xfrm>
            <a:prstGeom prst="straightConnector1">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727" name="Group 18"/>
          <p:cNvGrpSpPr>
            <a:grpSpLocks/>
          </p:cNvGrpSpPr>
          <p:nvPr/>
        </p:nvGrpSpPr>
        <p:grpSpPr bwMode="auto">
          <a:xfrm>
            <a:off x="2817813" y="5797550"/>
            <a:ext cx="2287587" cy="388938"/>
            <a:chOff x="1775" y="3480"/>
            <a:chExt cx="1441" cy="245"/>
          </a:xfrm>
        </p:grpSpPr>
        <p:sp>
          <p:nvSpPr>
            <p:cNvPr id="115777" name="Text Box 19"/>
            <p:cNvSpPr txBox="1">
              <a:spLocks noChangeArrowheads="1"/>
            </p:cNvSpPr>
            <p:nvPr/>
          </p:nvSpPr>
          <p:spPr bwMode="auto">
            <a:xfrm>
              <a:off x="2400" y="355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3</a:t>
              </a:r>
            </a:p>
          </p:txBody>
        </p:sp>
        <p:cxnSp>
          <p:nvCxnSpPr>
            <p:cNvPr id="115778" name="AutoShape 20"/>
            <p:cNvCxnSpPr>
              <a:cxnSpLocks noChangeShapeType="1"/>
              <a:stCxn id="115719" idx="5"/>
              <a:endCxn id="115723" idx="2"/>
            </p:cNvCxnSpPr>
            <p:nvPr/>
          </p:nvCxnSpPr>
          <p:spPr bwMode="auto">
            <a:xfrm flipV="1">
              <a:off x="1775" y="3480"/>
              <a:ext cx="1441" cy="71"/>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728" name="Group 21"/>
          <p:cNvGrpSpPr>
            <a:grpSpLocks/>
          </p:cNvGrpSpPr>
          <p:nvPr/>
        </p:nvGrpSpPr>
        <p:grpSpPr bwMode="auto">
          <a:xfrm>
            <a:off x="3276600" y="3016250"/>
            <a:ext cx="1601788" cy="534988"/>
            <a:chOff x="2064" y="1728"/>
            <a:chExt cx="1009" cy="337"/>
          </a:xfrm>
        </p:grpSpPr>
        <p:sp>
          <p:nvSpPr>
            <p:cNvPr id="115775" name="Text Box 22"/>
            <p:cNvSpPr txBox="1">
              <a:spLocks noChangeArrowheads="1"/>
            </p:cNvSpPr>
            <p:nvPr/>
          </p:nvSpPr>
          <p:spPr bwMode="auto">
            <a:xfrm>
              <a:off x="2544" y="172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cxnSp>
          <p:nvCxnSpPr>
            <p:cNvPr id="115776" name="AutoShape 23"/>
            <p:cNvCxnSpPr>
              <a:cxnSpLocks noChangeShapeType="1"/>
              <a:stCxn id="115720" idx="6"/>
              <a:endCxn id="115724" idx="1"/>
            </p:cNvCxnSpPr>
            <p:nvPr/>
          </p:nvCxnSpPr>
          <p:spPr bwMode="auto">
            <a:xfrm>
              <a:off x="2064" y="1800"/>
              <a:ext cx="1009" cy="265"/>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729" name="Group 24"/>
          <p:cNvGrpSpPr>
            <a:grpSpLocks/>
          </p:cNvGrpSpPr>
          <p:nvPr/>
        </p:nvGrpSpPr>
        <p:grpSpPr bwMode="auto">
          <a:xfrm>
            <a:off x="2817813" y="4692650"/>
            <a:ext cx="649287" cy="839788"/>
            <a:chOff x="1775" y="2784"/>
            <a:chExt cx="409" cy="529"/>
          </a:xfrm>
        </p:grpSpPr>
        <p:sp>
          <p:nvSpPr>
            <p:cNvPr id="115773" name="Text Box 25"/>
            <p:cNvSpPr txBox="1">
              <a:spLocks noChangeArrowheads="1"/>
            </p:cNvSpPr>
            <p:nvPr/>
          </p:nvSpPr>
          <p:spPr bwMode="auto">
            <a:xfrm>
              <a:off x="1824" y="302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5774" name="AutoShape 26"/>
            <p:cNvCxnSpPr>
              <a:cxnSpLocks noChangeShapeType="1"/>
              <a:stCxn id="115719" idx="7"/>
              <a:endCxn id="115722" idx="4"/>
            </p:cNvCxnSpPr>
            <p:nvPr/>
          </p:nvCxnSpPr>
          <p:spPr bwMode="auto">
            <a:xfrm flipV="1">
              <a:off x="1775" y="2784"/>
              <a:ext cx="409" cy="529"/>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730" name="Group 27"/>
          <p:cNvGrpSpPr>
            <a:grpSpLocks/>
          </p:cNvGrpSpPr>
          <p:nvPr/>
        </p:nvGrpSpPr>
        <p:grpSpPr bwMode="auto">
          <a:xfrm>
            <a:off x="3198813" y="3319463"/>
            <a:ext cx="1258887" cy="1068387"/>
            <a:chOff x="2015" y="1919"/>
            <a:chExt cx="793" cy="673"/>
          </a:xfrm>
        </p:grpSpPr>
        <p:sp>
          <p:nvSpPr>
            <p:cNvPr id="115771" name="Text Box 28"/>
            <p:cNvSpPr txBox="1">
              <a:spLocks noChangeArrowheads="1"/>
            </p:cNvSpPr>
            <p:nvPr/>
          </p:nvSpPr>
          <p:spPr bwMode="auto">
            <a:xfrm>
              <a:off x="2592" y="225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cxnSp>
          <p:nvCxnSpPr>
            <p:cNvPr id="115772" name="AutoShape 29"/>
            <p:cNvCxnSpPr>
              <a:cxnSpLocks noChangeShapeType="1"/>
              <a:stCxn id="115721" idx="0"/>
              <a:endCxn id="115720" idx="5"/>
            </p:cNvCxnSpPr>
            <p:nvPr/>
          </p:nvCxnSpPr>
          <p:spPr bwMode="auto">
            <a:xfrm flipH="1" flipV="1">
              <a:off x="2015" y="1919"/>
              <a:ext cx="793" cy="673"/>
            </a:xfrm>
            <a:prstGeom prst="straightConnector1">
              <a:avLst/>
            </a:prstGeom>
            <a:noFill/>
            <a:ln w="952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5731" name="Oval 30"/>
          <p:cNvSpPr>
            <a:spLocks noChangeArrowheads="1"/>
          </p:cNvSpPr>
          <p:nvPr/>
        </p:nvSpPr>
        <p:spPr bwMode="auto">
          <a:xfrm>
            <a:off x="5867400" y="469265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J/1</a:t>
            </a:r>
          </a:p>
        </p:txBody>
      </p:sp>
      <p:grpSp>
        <p:nvGrpSpPr>
          <p:cNvPr id="115732" name="Group 31"/>
          <p:cNvGrpSpPr>
            <a:grpSpLocks/>
          </p:cNvGrpSpPr>
          <p:nvPr/>
        </p:nvGrpSpPr>
        <p:grpSpPr bwMode="auto">
          <a:xfrm>
            <a:off x="4724400" y="4616450"/>
            <a:ext cx="1143000" cy="342900"/>
            <a:chOff x="2976" y="2736"/>
            <a:chExt cx="720" cy="216"/>
          </a:xfrm>
        </p:grpSpPr>
        <p:sp>
          <p:nvSpPr>
            <p:cNvPr id="115769" name="Text Box 32"/>
            <p:cNvSpPr txBox="1">
              <a:spLocks noChangeArrowheads="1"/>
            </p:cNvSpPr>
            <p:nvPr/>
          </p:nvSpPr>
          <p:spPr bwMode="auto">
            <a:xfrm>
              <a:off x="3456" y="273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1</a:t>
              </a:r>
            </a:p>
          </p:txBody>
        </p:sp>
        <p:cxnSp>
          <p:nvCxnSpPr>
            <p:cNvPr id="115770" name="AutoShape 33"/>
            <p:cNvCxnSpPr>
              <a:cxnSpLocks noChangeShapeType="1"/>
              <a:stCxn id="115721" idx="6"/>
              <a:endCxn id="115731" idx="2"/>
            </p:cNvCxnSpPr>
            <p:nvPr/>
          </p:nvCxnSpPr>
          <p:spPr bwMode="auto">
            <a:xfrm>
              <a:off x="2976" y="2760"/>
              <a:ext cx="720" cy="192"/>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6338" name="Group 34"/>
          <p:cNvGrpSpPr>
            <a:grpSpLocks/>
          </p:cNvGrpSpPr>
          <p:nvPr/>
        </p:nvGrpSpPr>
        <p:grpSpPr bwMode="auto">
          <a:xfrm>
            <a:off x="6400800" y="4730750"/>
            <a:ext cx="914400" cy="388938"/>
            <a:chOff x="4032" y="2808"/>
            <a:chExt cx="576" cy="245"/>
          </a:xfrm>
        </p:grpSpPr>
        <p:cxnSp>
          <p:nvCxnSpPr>
            <p:cNvPr id="115767" name="AutoShape 35"/>
            <p:cNvCxnSpPr>
              <a:cxnSpLocks noChangeShapeType="1"/>
              <a:stCxn id="115731" idx="6"/>
              <a:endCxn id="226308" idx="2"/>
            </p:cNvCxnSpPr>
            <p:nvPr/>
          </p:nvCxnSpPr>
          <p:spPr bwMode="auto">
            <a:xfrm flipV="1">
              <a:off x="4032" y="2808"/>
              <a:ext cx="576" cy="144"/>
            </a:xfrm>
            <a:prstGeom prst="straightConnector1">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768" name="Text Box 36"/>
            <p:cNvSpPr txBox="1">
              <a:spLocks noChangeArrowheads="1"/>
            </p:cNvSpPr>
            <p:nvPr/>
          </p:nvSpPr>
          <p:spPr bwMode="auto">
            <a:xfrm>
              <a:off x="4272" y="288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66"/>
                  </a:solidFill>
                  <a:cs typeface="Arial" charset="0"/>
                </a:rPr>
                <a:t>1</a:t>
              </a:r>
            </a:p>
          </p:txBody>
        </p:sp>
      </p:grpSp>
      <p:sp>
        <p:nvSpPr>
          <p:cNvPr id="115734" name="Text Box 37"/>
          <p:cNvSpPr txBox="1">
            <a:spLocks noChangeArrowheads="1"/>
          </p:cNvSpPr>
          <p:nvPr/>
        </p:nvSpPr>
        <p:spPr bwMode="auto">
          <a:xfrm>
            <a:off x="2362200" y="5988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5735" name="Text Box 38"/>
          <p:cNvSpPr txBox="1">
            <a:spLocks noChangeArrowheads="1"/>
          </p:cNvSpPr>
          <p:nvPr/>
        </p:nvSpPr>
        <p:spPr bwMode="auto">
          <a:xfrm>
            <a:off x="2667000" y="2711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115736" name="Text Box 39"/>
          <p:cNvSpPr txBox="1">
            <a:spLocks noChangeArrowheads="1"/>
          </p:cNvSpPr>
          <p:nvPr/>
        </p:nvSpPr>
        <p:spPr bwMode="auto">
          <a:xfrm>
            <a:off x="3124200" y="2635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sp>
        <p:nvSpPr>
          <p:cNvPr id="115737" name="Text Box 40"/>
          <p:cNvSpPr txBox="1">
            <a:spLocks noChangeArrowheads="1"/>
          </p:cNvSpPr>
          <p:nvPr/>
        </p:nvSpPr>
        <p:spPr bwMode="auto">
          <a:xfrm>
            <a:off x="3048000" y="4235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sp>
        <p:nvSpPr>
          <p:cNvPr id="115738" name="Text Box 41"/>
          <p:cNvSpPr txBox="1">
            <a:spLocks noChangeArrowheads="1"/>
          </p:cNvSpPr>
          <p:nvPr/>
        </p:nvSpPr>
        <p:spPr bwMode="auto">
          <a:xfrm>
            <a:off x="4343400" y="4921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5739" name="Text Box 42"/>
          <p:cNvSpPr txBox="1">
            <a:spLocks noChangeArrowheads="1"/>
          </p:cNvSpPr>
          <p:nvPr/>
        </p:nvSpPr>
        <p:spPr bwMode="auto">
          <a:xfrm>
            <a:off x="5486400" y="5988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115740" name="Text Box 43"/>
          <p:cNvSpPr txBox="1">
            <a:spLocks noChangeArrowheads="1"/>
          </p:cNvSpPr>
          <p:nvPr/>
        </p:nvSpPr>
        <p:spPr bwMode="auto">
          <a:xfrm>
            <a:off x="5181600" y="3321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5741" name="Text Box 44"/>
          <p:cNvSpPr txBox="1">
            <a:spLocks noChangeArrowheads="1"/>
          </p:cNvSpPr>
          <p:nvPr/>
        </p:nvSpPr>
        <p:spPr bwMode="auto">
          <a:xfrm>
            <a:off x="4876800" y="3244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7</a:t>
            </a:r>
          </a:p>
        </p:txBody>
      </p:sp>
      <p:sp>
        <p:nvSpPr>
          <p:cNvPr id="115742" name="Text Box 45"/>
          <p:cNvSpPr txBox="1">
            <a:spLocks noChangeArrowheads="1"/>
          </p:cNvSpPr>
          <p:nvPr/>
        </p:nvSpPr>
        <p:spPr bwMode="auto">
          <a:xfrm>
            <a:off x="6248400" y="5149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115743" name="Text Box 46"/>
          <p:cNvSpPr txBox="1">
            <a:spLocks noChangeArrowheads="1"/>
          </p:cNvSpPr>
          <p:nvPr/>
        </p:nvSpPr>
        <p:spPr bwMode="auto">
          <a:xfrm>
            <a:off x="4495800" y="4159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226351" name="Text Box 47"/>
          <p:cNvSpPr txBox="1">
            <a:spLocks noChangeArrowheads="1"/>
          </p:cNvSpPr>
          <p:nvPr/>
        </p:nvSpPr>
        <p:spPr bwMode="auto">
          <a:xfrm>
            <a:off x="7848600" y="4768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grpSp>
        <p:nvGrpSpPr>
          <p:cNvPr id="115745" name="Group 48"/>
          <p:cNvGrpSpPr>
            <a:grpSpLocks/>
          </p:cNvGrpSpPr>
          <p:nvPr/>
        </p:nvGrpSpPr>
        <p:grpSpPr bwMode="auto">
          <a:xfrm>
            <a:off x="2438400" y="5911850"/>
            <a:ext cx="533400" cy="622300"/>
            <a:chOff x="720" y="1797"/>
            <a:chExt cx="336" cy="392"/>
          </a:xfrm>
        </p:grpSpPr>
        <p:sp>
          <p:nvSpPr>
            <p:cNvPr id="115765" name="Text Box 49"/>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5766" name="Text Box 50"/>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grpSp>
        <p:nvGrpSpPr>
          <p:cNvPr id="115746" name="Group 51"/>
          <p:cNvGrpSpPr>
            <a:grpSpLocks/>
          </p:cNvGrpSpPr>
          <p:nvPr/>
        </p:nvGrpSpPr>
        <p:grpSpPr bwMode="auto">
          <a:xfrm>
            <a:off x="2667000" y="2406650"/>
            <a:ext cx="533400" cy="622300"/>
            <a:chOff x="720" y="1797"/>
            <a:chExt cx="336" cy="392"/>
          </a:xfrm>
        </p:grpSpPr>
        <p:sp>
          <p:nvSpPr>
            <p:cNvPr id="115763" name="Text Box 52"/>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5764" name="Text Box 53"/>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115747" name="Group 54"/>
          <p:cNvGrpSpPr>
            <a:grpSpLocks/>
          </p:cNvGrpSpPr>
          <p:nvPr/>
        </p:nvGrpSpPr>
        <p:grpSpPr bwMode="auto">
          <a:xfrm>
            <a:off x="4419600" y="4768850"/>
            <a:ext cx="533400" cy="622300"/>
            <a:chOff x="720" y="1797"/>
            <a:chExt cx="336" cy="392"/>
          </a:xfrm>
        </p:grpSpPr>
        <p:sp>
          <p:nvSpPr>
            <p:cNvPr id="115761" name="Text Box 55"/>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5762" name="Text Box 56"/>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sp>
        <p:nvSpPr>
          <p:cNvPr id="115748" name="Text Box 57"/>
          <p:cNvSpPr txBox="1">
            <a:spLocks noChangeArrowheads="1"/>
          </p:cNvSpPr>
          <p:nvPr/>
        </p:nvSpPr>
        <p:spPr bwMode="auto">
          <a:xfrm>
            <a:off x="6019800" y="4387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7</a:t>
            </a:r>
          </a:p>
        </p:txBody>
      </p:sp>
      <p:grpSp>
        <p:nvGrpSpPr>
          <p:cNvPr id="115749" name="Group 58"/>
          <p:cNvGrpSpPr>
            <a:grpSpLocks/>
          </p:cNvGrpSpPr>
          <p:nvPr/>
        </p:nvGrpSpPr>
        <p:grpSpPr bwMode="auto">
          <a:xfrm>
            <a:off x="4953000" y="5975350"/>
            <a:ext cx="533400" cy="622300"/>
            <a:chOff x="720" y="1797"/>
            <a:chExt cx="336" cy="392"/>
          </a:xfrm>
        </p:grpSpPr>
        <p:sp>
          <p:nvSpPr>
            <p:cNvPr id="115759" name="Text Box 59"/>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5760" name="Text Box 60"/>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5</a:t>
              </a:r>
            </a:p>
          </p:txBody>
        </p:sp>
      </p:grpSp>
      <p:grpSp>
        <p:nvGrpSpPr>
          <p:cNvPr id="115750" name="Group 61"/>
          <p:cNvGrpSpPr>
            <a:grpSpLocks/>
          </p:cNvGrpSpPr>
          <p:nvPr/>
        </p:nvGrpSpPr>
        <p:grpSpPr bwMode="auto">
          <a:xfrm>
            <a:off x="6096000" y="4298950"/>
            <a:ext cx="533400" cy="622300"/>
            <a:chOff x="720" y="1797"/>
            <a:chExt cx="336" cy="392"/>
          </a:xfrm>
        </p:grpSpPr>
        <p:sp>
          <p:nvSpPr>
            <p:cNvPr id="115757" name="Text Box 62"/>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5758" name="Text Box 63"/>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6</a:t>
              </a:r>
            </a:p>
          </p:txBody>
        </p:sp>
      </p:grpSp>
      <p:grpSp>
        <p:nvGrpSpPr>
          <p:cNvPr id="115751" name="Group 64"/>
          <p:cNvGrpSpPr>
            <a:grpSpLocks/>
          </p:cNvGrpSpPr>
          <p:nvPr/>
        </p:nvGrpSpPr>
        <p:grpSpPr bwMode="auto">
          <a:xfrm>
            <a:off x="2819400" y="4464050"/>
            <a:ext cx="533400" cy="622300"/>
            <a:chOff x="720" y="1797"/>
            <a:chExt cx="336" cy="392"/>
          </a:xfrm>
        </p:grpSpPr>
        <p:sp>
          <p:nvSpPr>
            <p:cNvPr id="115755" name="Text Box 65"/>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5756" name="Text Box 66"/>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4</a:t>
              </a:r>
            </a:p>
          </p:txBody>
        </p:sp>
      </p:grpSp>
      <p:grpSp>
        <p:nvGrpSpPr>
          <p:cNvPr id="226371" name="Group 67"/>
          <p:cNvGrpSpPr>
            <a:grpSpLocks/>
          </p:cNvGrpSpPr>
          <p:nvPr/>
        </p:nvGrpSpPr>
        <p:grpSpPr bwMode="auto">
          <a:xfrm>
            <a:off x="7696200" y="4146550"/>
            <a:ext cx="533400" cy="622300"/>
            <a:chOff x="720" y="1797"/>
            <a:chExt cx="336" cy="392"/>
          </a:xfrm>
        </p:grpSpPr>
        <p:sp>
          <p:nvSpPr>
            <p:cNvPr id="115753" name="Text Box 68"/>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115754" name="Text Box 69"/>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7</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6338"/>
                                        </p:tgtEl>
                                        <p:attrNameLst>
                                          <p:attrName>style.visibility</p:attrName>
                                        </p:attrNameLst>
                                      </p:cBhvr>
                                      <p:to>
                                        <p:strVal val="visible"/>
                                      </p:to>
                                    </p:set>
                                    <p:animEffect transition="in" filter="fade">
                                      <p:cBhvr>
                                        <p:cTn id="7" dur="2000"/>
                                        <p:tgtEl>
                                          <p:spTgt spid="2263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6308"/>
                                        </p:tgtEl>
                                        <p:attrNameLst>
                                          <p:attrName>style.visibility</p:attrName>
                                        </p:attrNameLst>
                                      </p:cBhvr>
                                      <p:to>
                                        <p:strVal val="visible"/>
                                      </p:to>
                                    </p:set>
                                    <p:animEffect transition="in" filter="fade">
                                      <p:cBhvr>
                                        <p:cTn id="10" dur="2000"/>
                                        <p:tgtEl>
                                          <p:spTgt spid="2263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6351"/>
                                        </p:tgtEl>
                                        <p:attrNameLst>
                                          <p:attrName>style.visibility</p:attrName>
                                        </p:attrNameLst>
                                      </p:cBhvr>
                                      <p:to>
                                        <p:strVal val="visible"/>
                                      </p:to>
                                    </p:set>
                                    <p:animEffect transition="in" filter="fade">
                                      <p:cBhvr>
                                        <p:cTn id="13" dur="2000"/>
                                        <p:tgtEl>
                                          <p:spTgt spid="2263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26371"/>
                                        </p:tgtEl>
                                        <p:attrNameLst>
                                          <p:attrName>style.visibility</p:attrName>
                                        </p:attrNameLst>
                                      </p:cBhvr>
                                      <p:to>
                                        <p:strVal val="visible"/>
                                      </p:to>
                                    </p:set>
                                    <p:animEffect transition="in" filter="fade">
                                      <p:cBhvr>
                                        <p:cTn id="18" dur="2000"/>
                                        <p:tgtEl>
                                          <p:spTgt spid="226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animBg="1"/>
      <p:bldP spid="22635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BA8C7CA-5B0F-49CF-90C2-D20FB1E6E2B8}" type="slidenum">
              <a:rPr lang="fa-IR"/>
              <a:pPr>
                <a:defRPr/>
              </a:pPr>
              <a:t>113</a:t>
            </a:fld>
            <a:endParaRPr lang="en-US"/>
          </a:p>
        </p:txBody>
      </p:sp>
      <p:sp>
        <p:nvSpPr>
          <p:cNvPr id="11673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6740"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يادگيری برای جست و جوی بهتر </a:t>
            </a:r>
          </a:p>
        </p:txBody>
      </p:sp>
      <p:sp>
        <p:nvSpPr>
          <p:cNvPr id="116741" name="Text Box 4"/>
          <p:cNvSpPr txBox="1">
            <a:spLocks noChangeArrowheads="1"/>
          </p:cNvSpPr>
          <p:nvPr/>
        </p:nvSpPr>
        <p:spPr bwMode="auto">
          <a:xfrm>
            <a:off x="539750" y="2565400"/>
            <a:ext cx="7920038"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400">
                <a:solidFill>
                  <a:srgbClr val="CC3300"/>
                </a:solidFill>
                <a:cs typeface="Homa" pitchFamily="2" charset="-78"/>
              </a:rPr>
              <a:t>روشهای جست و جوی قبلي، از </a:t>
            </a:r>
            <a:r>
              <a:rPr lang="fa-IR" sz="2400" b="1">
                <a:solidFill>
                  <a:srgbClr val="CC3300"/>
                </a:solidFill>
                <a:cs typeface="Homa" pitchFamily="2" charset="-78"/>
              </a:rPr>
              <a:t>روشهای ثابت</a:t>
            </a:r>
            <a:r>
              <a:rPr lang="fa-IR" sz="2400">
                <a:solidFill>
                  <a:srgbClr val="CC3300"/>
                </a:solidFill>
                <a:cs typeface="Homa" pitchFamily="2" charset="-78"/>
              </a:rPr>
              <a:t> استفاده ميکردند.</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عامل با استفاده از </a:t>
            </a:r>
            <a:r>
              <a:rPr lang="fa-IR" sz="2400" b="1">
                <a:solidFill>
                  <a:srgbClr val="CC3300"/>
                </a:solidFill>
                <a:cs typeface="Homa" pitchFamily="2" charset="-78"/>
              </a:rPr>
              <a:t>فضای حالت فراسطحی</a:t>
            </a:r>
            <a:r>
              <a:rPr lang="fa-IR" sz="2400">
                <a:solidFill>
                  <a:srgbClr val="CC3300"/>
                </a:solidFill>
                <a:cs typeface="Homa" pitchFamily="2" charset="-78"/>
              </a:rPr>
              <a:t> ميتواند ياد بگيرد که بهتر جست و جو کند</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هر حالت در </a:t>
            </a:r>
            <a:r>
              <a:rPr lang="fa-IR" sz="2400" b="1">
                <a:solidFill>
                  <a:srgbClr val="CC3300"/>
                </a:solidFill>
                <a:cs typeface="Homa" pitchFamily="2" charset="-78"/>
              </a:rPr>
              <a:t>فضای حالت فرا سطحی</a:t>
            </a:r>
            <a:r>
              <a:rPr lang="fa-IR" sz="2400">
                <a:solidFill>
                  <a:srgbClr val="CC3300"/>
                </a:solidFill>
                <a:cs typeface="Homa" pitchFamily="2" charset="-78"/>
              </a:rPr>
              <a:t>، حالت(محاسباتی) داخلیِ برنامه ای را تسخير ميکند که فضای </a:t>
            </a:r>
            <a:r>
              <a:rPr lang="fa-IR" sz="2400" b="1">
                <a:solidFill>
                  <a:srgbClr val="CC3300"/>
                </a:solidFill>
                <a:cs typeface="Homa" pitchFamily="2" charset="-78"/>
              </a:rPr>
              <a:t>حالت سطح شیء</a:t>
            </a:r>
            <a:r>
              <a:rPr lang="fa-IR" sz="2400">
                <a:solidFill>
                  <a:srgbClr val="CC3300"/>
                </a:solidFill>
                <a:cs typeface="Homa" pitchFamily="2" charset="-78"/>
              </a:rPr>
              <a:t>، مثل رومانی را جست و جو ميکند</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الگوريتم </a:t>
            </a:r>
            <a:r>
              <a:rPr lang="fa-IR" sz="2400" b="1">
                <a:solidFill>
                  <a:srgbClr val="CC3300"/>
                </a:solidFill>
                <a:cs typeface="Homa" pitchFamily="2" charset="-78"/>
              </a:rPr>
              <a:t>يادگيری فراسطحی</a:t>
            </a:r>
            <a:r>
              <a:rPr lang="fa-IR" sz="2400">
                <a:solidFill>
                  <a:srgbClr val="CC3300"/>
                </a:solidFill>
                <a:cs typeface="Homa" pitchFamily="2" charset="-78"/>
              </a:rPr>
              <a:t> ميتواند چيزهايي را از تجربيات بياموزد تا زيردرختهای غير قابل قبول را کاوش نکند.</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هدف يادگيری، </a:t>
            </a:r>
            <a:r>
              <a:rPr lang="fa-IR" sz="2400" b="1">
                <a:solidFill>
                  <a:srgbClr val="CC3300"/>
                </a:solidFill>
                <a:cs typeface="Homa" pitchFamily="2" charset="-78"/>
              </a:rPr>
              <a:t>کمينه کردن کل هزينه</a:t>
            </a:r>
            <a:r>
              <a:rPr lang="fa-IR" sz="2400">
                <a:solidFill>
                  <a:srgbClr val="CC3300"/>
                </a:solidFill>
                <a:cs typeface="Homa" pitchFamily="2" charset="-78"/>
              </a:rPr>
              <a:t>، حل مسئله است</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32EAD9CF-BC56-4D0D-A515-0BCABC9087C5}" type="slidenum">
              <a:rPr lang="fa-IR"/>
              <a:pPr>
                <a:defRPr/>
              </a:pPr>
              <a:t>114</a:t>
            </a:fld>
            <a:endParaRPr lang="en-US"/>
          </a:p>
        </p:txBody>
      </p:sp>
      <p:sp>
        <p:nvSpPr>
          <p:cNvPr id="11776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7764"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توابع اکتشافی</a:t>
            </a:r>
          </a:p>
        </p:txBody>
      </p:sp>
      <p:pic>
        <p:nvPicPr>
          <p:cNvPr id="117765"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59050" y="2713038"/>
            <a:ext cx="4244975" cy="2155825"/>
          </a:xfrm>
          <a:noFill/>
        </p:spPr>
      </p:pic>
      <p:sp>
        <p:nvSpPr>
          <p:cNvPr id="117766" name="Text Box 5"/>
          <p:cNvSpPr txBox="1">
            <a:spLocks noChangeArrowheads="1"/>
          </p:cNvSpPr>
          <p:nvPr/>
        </p:nvSpPr>
        <p:spPr bwMode="auto">
          <a:xfrm>
            <a:off x="539750" y="4941888"/>
            <a:ext cx="8135938"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Ã"/>
            </a:pPr>
            <a:r>
              <a:rPr lang="fa-IR" sz="2800" b="1">
                <a:solidFill>
                  <a:srgbClr val="CC3300"/>
                </a:solidFill>
                <a:cs typeface="Lotus" pitchFamily="2" charset="-78"/>
              </a:rPr>
              <a:t>مثال برای معمای8</a:t>
            </a:r>
          </a:p>
          <a:p>
            <a:pPr lvl="2" algn="r" rtl="1">
              <a:buClr>
                <a:srgbClr val="00D600"/>
              </a:buClr>
              <a:buFont typeface="Wingdings" pitchFamily="2" charset="2"/>
              <a:buChar char="×"/>
            </a:pPr>
            <a:r>
              <a:rPr lang="fa-IR" sz="2000" b="1">
                <a:solidFill>
                  <a:schemeClr val="accent2"/>
                </a:solidFill>
                <a:cs typeface="Lotus" pitchFamily="2" charset="-78"/>
              </a:rPr>
              <a:t>ميانگِين هزينه حل تقريبا 22 مرحله و فاکتور انشعاب در حدود 3 است.</a:t>
            </a:r>
          </a:p>
          <a:p>
            <a:pPr lvl="2" algn="r" rtl="1">
              <a:buClr>
                <a:srgbClr val="00D600"/>
              </a:buClr>
              <a:buFont typeface="Wingdings" pitchFamily="2" charset="2"/>
              <a:buChar char="×"/>
            </a:pPr>
            <a:r>
              <a:rPr lang="fa-IR" sz="2000" b="1">
                <a:solidFill>
                  <a:schemeClr val="accent2"/>
                </a:solidFill>
                <a:cs typeface="Lotus" pitchFamily="2" charset="-78"/>
              </a:rPr>
              <a:t>جست و جوی جامع تا عمق 22 : </a:t>
            </a:r>
          </a:p>
          <a:p>
            <a:pPr lvl="2" algn="r" rtl="1">
              <a:buClr>
                <a:srgbClr val="00D600"/>
              </a:buClr>
              <a:buFont typeface="Wingdings" pitchFamily="2" charset="2"/>
              <a:buChar char="×"/>
            </a:pPr>
            <a:r>
              <a:rPr lang="fa-IR" sz="2000" b="1">
                <a:solidFill>
                  <a:schemeClr val="accent2"/>
                </a:solidFill>
                <a:cs typeface="Lotus" pitchFamily="2" charset="-78"/>
              </a:rPr>
              <a:t>با انتخاب يک تابع اکتشافی مناسب ميتوان مراحل جستجو را کاهش داد</a:t>
            </a:r>
            <a:endParaRPr lang="en-US" sz="2000" b="1">
              <a:solidFill>
                <a:schemeClr val="accent2"/>
              </a:solidFill>
              <a:cs typeface="Lotus" pitchFamily="2" charset="-78"/>
            </a:endParaRPr>
          </a:p>
        </p:txBody>
      </p:sp>
      <p:graphicFrame>
        <p:nvGraphicFramePr>
          <p:cNvPr id="117767" name="Object 6"/>
          <p:cNvGraphicFramePr>
            <a:graphicFrameLocks noGrp="1" noChangeAspect="1"/>
          </p:cNvGraphicFramePr>
          <p:nvPr>
            <p:ph sz="half" idx="2"/>
          </p:nvPr>
        </p:nvGraphicFramePr>
        <p:xfrm>
          <a:off x="3436938" y="5673725"/>
          <a:ext cx="1368425" cy="314325"/>
        </p:xfrm>
        <a:graphic>
          <a:graphicData uri="http://schemas.openxmlformats.org/presentationml/2006/ole">
            <mc:AlternateContent xmlns:mc="http://schemas.openxmlformats.org/markup-compatibility/2006">
              <mc:Choice xmlns:v="urn:schemas-microsoft-com:vml" Requires="v">
                <p:oleObj spid="_x0000_s117791" name="Equation" r:id="rId4" imgW="888614" imgH="203112" progId="Equation.3">
                  <p:embed/>
                </p:oleObj>
              </mc:Choice>
              <mc:Fallback>
                <p:oleObj name="Equation" r:id="rId4" imgW="888614" imgH="203112"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6938" y="5673725"/>
                        <a:ext cx="13684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39AC1165-1742-4CF8-9406-A5783B186895}" type="slidenum">
              <a:rPr lang="fa-IR"/>
              <a:pPr>
                <a:defRPr/>
              </a:pPr>
              <a:t>115</a:t>
            </a:fld>
            <a:endParaRPr lang="en-US"/>
          </a:p>
        </p:txBody>
      </p:sp>
      <p:sp>
        <p:nvSpPr>
          <p:cNvPr id="11878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8788"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دو روش اکتشافي متداول برای معمای8</a:t>
            </a:r>
          </a:p>
        </p:txBody>
      </p:sp>
      <p:pic>
        <p:nvPicPr>
          <p:cNvPr id="118789" name="Picture 4"/>
          <p:cNvPicPr>
            <a:picLocks noChangeAspect="1" noChangeArrowheads="1"/>
          </p:cNvPicPr>
          <p:nvPr/>
        </p:nvPicPr>
        <p:blipFill>
          <a:blip r:embed="rId3">
            <a:extLst>
              <a:ext uri="{28A0092B-C50C-407E-A947-70E740481C1C}">
                <a14:useLocalDpi xmlns:a14="http://schemas.microsoft.com/office/drawing/2010/main" val="0"/>
              </a:ext>
            </a:extLst>
          </a:blip>
          <a:srcRect r="56148"/>
          <a:stretch>
            <a:fillRect/>
          </a:stretch>
        </p:blipFill>
        <p:spPr bwMode="auto">
          <a:xfrm>
            <a:off x="684213" y="2420938"/>
            <a:ext cx="180340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0" name="Text Box 5"/>
          <p:cNvSpPr txBox="1">
            <a:spLocks noChangeArrowheads="1"/>
          </p:cNvSpPr>
          <p:nvPr/>
        </p:nvSpPr>
        <p:spPr bwMode="auto">
          <a:xfrm>
            <a:off x="3132138" y="3213100"/>
            <a:ext cx="4752975" cy="357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15000"/>
              </a:spcBef>
            </a:pPr>
            <a:r>
              <a:rPr lang="fa-IR" sz="2800" b="1">
                <a:cs typeface="Lotus" pitchFamily="2" charset="-78"/>
              </a:rPr>
              <a:t>تعداد کاشيها در مکانهای نادرست</a:t>
            </a:r>
            <a:endParaRPr lang="en-US" sz="2800" b="1">
              <a:cs typeface="Lotus" pitchFamily="2" charset="-78"/>
            </a:endParaRPr>
          </a:p>
          <a:p>
            <a:pPr algn="r" rtl="1">
              <a:spcBef>
                <a:spcPct val="15000"/>
              </a:spcBef>
            </a:pPr>
            <a:r>
              <a:rPr lang="fa-IR" sz="2800" b="1">
                <a:cs typeface="Lotus" pitchFamily="2" charset="-78"/>
              </a:rPr>
              <a:t>در حالت شروع</a:t>
            </a:r>
          </a:p>
          <a:p>
            <a:pPr algn="justLow" rtl="1">
              <a:spcBef>
                <a:spcPct val="15000"/>
              </a:spcBef>
            </a:pPr>
            <a:endParaRPr lang="fa-IR" sz="2800" b="1">
              <a:cs typeface="Lotus" pitchFamily="2" charset="-78"/>
            </a:endParaRPr>
          </a:p>
          <a:p>
            <a:pPr algn="justLow" rtl="1">
              <a:spcBef>
                <a:spcPct val="15000"/>
              </a:spcBef>
            </a:pPr>
            <a:r>
              <a:rPr lang="fa-IR" sz="2800" b="1">
                <a:cs typeface="Lotus" pitchFamily="2" charset="-78"/>
              </a:rPr>
              <a:t>       </a:t>
            </a:r>
            <a:r>
              <a:rPr lang="fa-IR" sz="2800" b="1">
                <a:solidFill>
                  <a:srgbClr val="CC3300"/>
                </a:solidFill>
                <a:cs typeface="Lotus" pitchFamily="2" charset="-78"/>
              </a:rPr>
              <a:t>اکتشاف قابل قبولی است، زيرا هر کاشي که در جای نامناسبی قرار دارد، حداقل يکبار بايد جابجا شود</a:t>
            </a:r>
          </a:p>
          <a:p>
            <a:pPr algn="r"/>
            <a:endParaRPr lang="fa-IR" sz="2800" b="1">
              <a:cs typeface="Lotus" pitchFamily="2" charset="-78"/>
            </a:endParaRPr>
          </a:p>
          <a:p>
            <a:pPr algn="r"/>
            <a:endParaRPr lang="en-US" sz="2000" b="1">
              <a:solidFill>
                <a:schemeClr val="accent2"/>
              </a:solidFill>
              <a:cs typeface="Lotus" pitchFamily="2" charset="-78"/>
            </a:endParaRPr>
          </a:p>
        </p:txBody>
      </p:sp>
      <p:graphicFrame>
        <p:nvGraphicFramePr>
          <p:cNvPr id="118791" name="Object 6"/>
          <p:cNvGraphicFramePr>
            <a:graphicFrameLocks noChangeAspect="1"/>
          </p:cNvGraphicFramePr>
          <p:nvPr/>
        </p:nvGraphicFramePr>
        <p:xfrm>
          <a:off x="2994025" y="3632200"/>
          <a:ext cx="1181100" cy="647700"/>
        </p:xfrm>
        <a:graphic>
          <a:graphicData uri="http://schemas.openxmlformats.org/presentationml/2006/ole">
            <mc:AlternateContent xmlns:mc="http://schemas.openxmlformats.org/markup-compatibility/2006">
              <mc:Choice xmlns:v="urn:schemas-microsoft-com:vml" Requires="v">
                <p:oleObj spid="_x0000_s118864" name="Equation" r:id="rId4" imgW="393359" imgH="215713" progId="Equation.3">
                  <p:embed/>
                </p:oleObj>
              </mc:Choice>
              <mc:Fallback>
                <p:oleObj name="Equation" r:id="rId4" imgW="393359" imgH="215713"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4025" y="3632200"/>
                        <a:ext cx="11811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792" name="Object 7"/>
          <p:cNvGraphicFramePr>
            <a:graphicFrameLocks noChangeAspect="1"/>
          </p:cNvGraphicFramePr>
          <p:nvPr/>
        </p:nvGraphicFramePr>
        <p:xfrm>
          <a:off x="3060700" y="3140075"/>
          <a:ext cx="838200" cy="647700"/>
        </p:xfrm>
        <a:graphic>
          <a:graphicData uri="http://schemas.openxmlformats.org/presentationml/2006/ole">
            <mc:AlternateContent xmlns:mc="http://schemas.openxmlformats.org/markup-compatibility/2006">
              <mc:Choice xmlns:v="urn:schemas-microsoft-com:vml" Requires="v">
                <p:oleObj spid="_x0000_s118865" name="Equation" r:id="rId6" imgW="279279" imgH="215806" progId="Equation.3">
                  <p:embed/>
                </p:oleObj>
              </mc:Choice>
              <mc:Fallback>
                <p:oleObj name="Equation" r:id="rId6" imgW="279279" imgH="215806"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0700" y="3140075"/>
                        <a:ext cx="8382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8793" name="Picture 8"/>
          <p:cNvPicPr>
            <a:picLocks noGrp="1" noChangeAspect="1" noChangeArrowheads="1"/>
          </p:cNvPicPr>
          <p:nvPr>
            <p:ph/>
          </p:nvPr>
        </p:nvPicPr>
        <p:blipFill>
          <a:blip r:embed="rId3">
            <a:extLst>
              <a:ext uri="{28A0092B-C50C-407E-A947-70E740481C1C}">
                <a14:useLocalDpi xmlns:a14="http://schemas.microsoft.com/office/drawing/2010/main" val="0"/>
              </a:ext>
            </a:extLst>
          </a:blip>
          <a:srcRect l="55640"/>
          <a:stretch>
            <a:fillRect/>
          </a:stretch>
        </p:blipFill>
        <p:spPr>
          <a:xfrm>
            <a:off x="684213" y="4581525"/>
            <a:ext cx="1779587" cy="2038350"/>
          </a:xfrm>
          <a:noFill/>
        </p:spPr>
      </p:pic>
      <p:graphicFrame>
        <p:nvGraphicFramePr>
          <p:cNvPr id="118794" name="Object 9"/>
          <p:cNvGraphicFramePr>
            <a:graphicFrameLocks noChangeAspect="1"/>
          </p:cNvGraphicFramePr>
          <p:nvPr/>
        </p:nvGraphicFramePr>
        <p:xfrm>
          <a:off x="7308850" y="4572000"/>
          <a:ext cx="457200" cy="647700"/>
        </p:xfrm>
        <a:graphic>
          <a:graphicData uri="http://schemas.openxmlformats.org/presentationml/2006/ole">
            <mc:AlternateContent xmlns:mc="http://schemas.openxmlformats.org/markup-compatibility/2006">
              <mc:Choice xmlns:v="urn:schemas-microsoft-com:vml" Requires="v">
                <p:oleObj spid="_x0000_s118866" name="Equation" r:id="rId8" imgW="152268" imgH="215713" progId="Equation.3">
                  <p:embed/>
                </p:oleObj>
              </mc:Choice>
              <mc:Fallback>
                <p:oleObj name="Equation" r:id="rId8" imgW="152268" imgH="215713"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850" y="4572000"/>
                        <a:ext cx="4572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76E9CA01-3324-42DC-8A73-189EDC0CEF76}" type="slidenum">
              <a:rPr lang="fa-IR"/>
              <a:pPr>
                <a:defRPr/>
              </a:pPr>
              <a:t>116</a:t>
            </a:fld>
            <a:endParaRPr lang="en-US"/>
          </a:p>
        </p:txBody>
      </p:sp>
      <p:sp>
        <p:nvSpPr>
          <p:cNvPr id="11981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9812"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دو روش اکتشافي متداول برای معمای8</a:t>
            </a:r>
          </a:p>
        </p:txBody>
      </p:sp>
      <p:pic>
        <p:nvPicPr>
          <p:cNvPr id="119813" name="Picture 4"/>
          <p:cNvPicPr>
            <a:picLocks noChangeAspect="1" noChangeArrowheads="1"/>
          </p:cNvPicPr>
          <p:nvPr/>
        </p:nvPicPr>
        <p:blipFill>
          <a:blip r:embed="rId3">
            <a:extLst>
              <a:ext uri="{28A0092B-C50C-407E-A947-70E740481C1C}">
                <a14:useLocalDpi xmlns:a14="http://schemas.microsoft.com/office/drawing/2010/main" val="0"/>
              </a:ext>
            </a:extLst>
          </a:blip>
          <a:srcRect r="56148"/>
          <a:stretch>
            <a:fillRect/>
          </a:stretch>
        </p:blipFill>
        <p:spPr bwMode="auto">
          <a:xfrm>
            <a:off x="684213" y="2420938"/>
            <a:ext cx="180340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4" name="Text Box 5"/>
          <p:cNvSpPr txBox="1">
            <a:spLocks noChangeArrowheads="1"/>
          </p:cNvSpPr>
          <p:nvPr/>
        </p:nvSpPr>
        <p:spPr bwMode="auto">
          <a:xfrm>
            <a:off x="2627313" y="2924175"/>
            <a:ext cx="568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15000"/>
              </a:spcBef>
            </a:pPr>
            <a:r>
              <a:rPr lang="fa-IR" sz="2400" b="1">
                <a:cs typeface="Lotus" pitchFamily="2" charset="-78"/>
              </a:rPr>
              <a:t>مجموعه فواصل کاشيها از موقعيتهای هدف آنها</a:t>
            </a:r>
            <a:endParaRPr lang="en-US" sz="2400" b="1">
              <a:cs typeface="Lotus" pitchFamily="2" charset="-78"/>
            </a:endParaRPr>
          </a:p>
          <a:p>
            <a:pPr algn="r" rtl="1">
              <a:spcBef>
                <a:spcPct val="15000"/>
              </a:spcBef>
            </a:pPr>
            <a:r>
              <a:rPr lang="fa-IR" sz="2800" b="1">
                <a:cs typeface="Lotus" pitchFamily="2" charset="-78"/>
              </a:rPr>
              <a:t>در حالت شروع</a:t>
            </a:r>
          </a:p>
          <a:p>
            <a:pPr algn="justLow" rtl="1">
              <a:spcBef>
                <a:spcPct val="15000"/>
              </a:spcBef>
            </a:pPr>
            <a:endParaRPr lang="fa-IR" sz="2800" b="1">
              <a:cs typeface="Lotus" pitchFamily="2" charset="-78"/>
            </a:endParaRPr>
          </a:p>
          <a:p>
            <a:pPr algn="justLow" rtl="1">
              <a:spcBef>
                <a:spcPct val="15000"/>
              </a:spcBef>
            </a:pPr>
            <a:endParaRPr lang="fa-IR" sz="2800" b="1">
              <a:solidFill>
                <a:srgbClr val="CC3300"/>
              </a:solidFill>
              <a:cs typeface="Lotus" pitchFamily="2" charset="-78"/>
            </a:endParaRPr>
          </a:p>
          <a:p>
            <a:pPr algn="justLow" rtl="1">
              <a:spcBef>
                <a:spcPct val="15000"/>
              </a:spcBef>
            </a:pPr>
            <a:r>
              <a:rPr lang="fa-IR" sz="2800">
                <a:solidFill>
                  <a:srgbClr val="CC3300"/>
                </a:solidFill>
                <a:cs typeface="Lotus" pitchFamily="2" charset="-78"/>
              </a:rPr>
              <a:t>چون کاشيها نميتوانند در امتداد قطر جا به جا شوند, فاصله ای که محاسبه ميکنيم مجموع فواصل افقی و عمودی است. اين فاصله را فاصله </a:t>
            </a:r>
            <a:r>
              <a:rPr lang="fa-IR" sz="2800" b="1">
                <a:solidFill>
                  <a:srgbClr val="CC3300"/>
                </a:solidFill>
                <a:cs typeface="Lotus" pitchFamily="2" charset="-78"/>
              </a:rPr>
              <a:t>بلوک شهر</a:t>
            </a:r>
            <a:r>
              <a:rPr lang="fa-IR" sz="2800">
                <a:solidFill>
                  <a:srgbClr val="CC3300"/>
                </a:solidFill>
                <a:cs typeface="Lotus" pitchFamily="2" charset="-78"/>
              </a:rPr>
              <a:t> يا فاصله </a:t>
            </a:r>
            <a:r>
              <a:rPr lang="fa-IR" sz="2800" b="1">
                <a:solidFill>
                  <a:srgbClr val="CC3300"/>
                </a:solidFill>
                <a:cs typeface="Lotus" pitchFamily="2" charset="-78"/>
              </a:rPr>
              <a:t>مانهاتان</a:t>
            </a:r>
            <a:r>
              <a:rPr lang="fa-IR" sz="2800">
                <a:solidFill>
                  <a:srgbClr val="CC3300"/>
                </a:solidFill>
                <a:cs typeface="Lotus" pitchFamily="2" charset="-78"/>
              </a:rPr>
              <a:t> مينامند.</a:t>
            </a:r>
          </a:p>
          <a:p>
            <a:pPr algn="justLow" rtl="1">
              <a:spcBef>
                <a:spcPct val="15000"/>
              </a:spcBef>
            </a:pPr>
            <a:r>
              <a:rPr lang="fa-IR" sz="2800" b="1">
                <a:cs typeface="Lotus" pitchFamily="2" charset="-78"/>
              </a:rPr>
              <a:t>       </a:t>
            </a:r>
          </a:p>
          <a:p>
            <a:pPr algn="r"/>
            <a:endParaRPr lang="en-US" sz="2000" b="1">
              <a:solidFill>
                <a:schemeClr val="accent2"/>
              </a:solidFill>
              <a:cs typeface="Lotus" pitchFamily="2" charset="-78"/>
            </a:endParaRPr>
          </a:p>
        </p:txBody>
      </p:sp>
      <p:graphicFrame>
        <p:nvGraphicFramePr>
          <p:cNvPr id="119815" name="Object 6"/>
          <p:cNvGraphicFramePr>
            <a:graphicFrameLocks noChangeAspect="1"/>
          </p:cNvGraphicFramePr>
          <p:nvPr/>
        </p:nvGraphicFramePr>
        <p:xfrm>
          <a:off x="2767013" y="3789363"/>
          <a:ext cx="5260975" cy="536575"/>
        </p:xfrm>
        <a:graphic>
          <a:graphicData uri="http://schemas.openxmlformats.org/presentationml/2006/ole">
            <mc:AlternateContent xmlns:mc="http://schemas.openxmlformats.org/markup-compatibility/2006">
              <mc:Choice xmlns:v="urn:schemas-microsoft-com:vml" Requires="v">
                <p:oleObj spid="_x0000_s119864" name="Equation" r:id="rId4" imgW="2120900" imgH="215900" progId="Equation.3">
                  <p:embed/>
                </p:oleObj>
              </mc:Choice>
              <mc:Fallback>
                <p:oleObj name="Equation" r:id="rId4" imgW="2120900" imgH="2159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013" y="3789363"/>
                        <a:ext cx="5260975"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816" name="Object 7"/>
          <p:cNvGraphicFramePr>
            <a:graphicFrameLocks noChangeAspect="1"/>
          </p:cNvGraphicFramePr>
          <p:nvPr/>
        </p:nvGraphicFramePr>
        <p:xfrm>
          <a:off x="2747963" y="2794000"/>
          <a:ext cx="876300" cy="647700"/>
        </p:xfrm>
        <a:graphic>
          <a:graphicData uri="http://schemas.openxmlformats.org/presentationml/2006/ole">
            <mc:AlternateContent xmlns:mc="http://schemas.openxmlformats.org/markup-compatibility/2006">
              <mc:Choice xmlns:v="urn:schemas-microsoft-com:vml" Requires="v">
                <p:oleObj spid="_x0000_s119865" name="Equation" r:id="rId6" imgW="291847" imgH="215713" progId="Equation.3">
                  <p:embed/>
                </p:oleObj>
              </mc:Choice>
              <mc:Fallback>
                <p:oleObj name="Equation" r:id="rId6" imgW="291847" imgH="215713"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7963" y="2794000"/>
                        <a:ext cx="8763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9817" name="Picture 8"/>
          <p:cNvPicPr>
            <a:picLocks noChangeAspect="1" noChangeArrowheads="1"/>
          </p:cNvPicPr>
          <p:nvPr/>
        </p:nvPicPr>
        <p:blipFill>
          <a:blip r:embed="rId3">
            <a:extLst>
              <a:ext uri="{28A0092B-C50C-407E-A947-70E740481C1C}">
                <a14:useLocalDpi xmlns:a14="http://schemas.microsoft.com/office/drawing/2010/main" val="0"/>
              </a:ext>
            </a:extLst>
          </a:blip>
          <a:srcRect l="55640"/>
          <a:stretch>
            <a:fillRect/>
          </a:stretch>
        </p:blipFill>
        <p:spPr bwMode="auto">
          <a:xfrm>
            <a:off x="684213" y="4581525"/>
            <a:ext cx="1779587"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FFB13FDD-6DD4-4B35-92FC-E374156A5CCD}" type="slidenum">
              <a:rPr lang="fa-IR"/>
              <a:pPr>
                <a:defRPr/>
              </a:pPr>
              <a:t>117</a:t>
            </a:fld>
            <a:endParaRPr lang="en-US"/>
          </a:p>
        </p:txBody>
      </p:sp>
      <p:sp>
        <p:nvSpPr>
          <p:cNvPr id="12083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0836"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دو روش اکتشافي متداول برای معمای8</a:t>
            </a:r>
          </a:p>
        </p:txBody>
      </p:sp>
      <p:pic>
        <p:nvPicPr>
          <p:cNvPr id="120837" name="Picture 4"/>
          <p:cNvPicPr>
            <a:picLocks noChangeAspect="1" noChangeArrowheads="1"/>
          </p:cNvPicPr>
          <p:nvPr/>
        </p:nvPicPr>
        <p:blipFill>
          <a:blip r:embed="rId3">
            <a:extLst>
              <a:ext uri="{28A0092B-C50C-407E-A947-70E740481C1C}">
                <a14:useLocalDpi xmlns:a14="http://schemas.microsoft.com/office/drawing/2010/main" val="0"/>
              </a:ext>
            </a:extLst>
          </a:blip>
          <a:srcRect r="56148"/>
          <a:stretch>
            <a:fillRect/>
          </a:stretch>
        </p:blipFill>
        <p:spPr bwMode="auto">
          <a:xfrm>
            <a:off x="684213" y="2420938"/>
            <a:ext cx="180340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8" name="Picture 5"/>
          <p:cNvPicPr>
            <a:picLocks noChangeAspect="1" noChangeArrowheads="1"/>
          </p:cNvPicPr>
          <p:nvPr/>
        </p:nvPicPr>
        <p:blipFill>
          <a:blip r:embed="rId3">
            <a:extLst>
              <a:ext uri="{28A0092B-C50C-407E-A947-70E740481C1C}">
                <a14:useLocalDpi xmlns:a14="http://schemas.microsoft.com/office/drawing/2010/main" val="0"/>
              </a:ext>
            </a:extLst>
          </a:blip>
          <a:srcRect l="55640"/>
          <a:stretch>
            <a:fillRect/>
          </a:stretch>
        </p:blipFill>
        <p:spPr bwMode="auto">
          <a:xfrm>
            <a:off x="684213" y="4581525"/>
            <a:ext cx="1779587"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9" name="Text Box 6"/>
          <p:cNvSpPr txBox="1">
            <a:spLocks noChangeArrowheads="1"/>
          </p:cNvSpPr>
          <p:nvPr/>
        </p:nvSpPr>
        <p:spPr bwMode="auto">
          <a:xfrm>
            <a:off x="2627313" y="2924175"/>
            <a:ext cx="5689600"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40000"/>
              </a:spcBef>
            </a:pPr>
            <a:r>
              <a:rPr lang="fa-IR" sz="2400" b="1">
                <a:cs typeface="Lotus" pitchFamily="2" charset="-78"/>
              </a:rPr>
              <a:t>مجموعه فواصل کاشيها از موقعيتهای هدف آنها</a:t>
            </a:r>
            <a:endParaRPr lang="en-US" sz="2400" b="1">
              <a:cs typeface="Lotus" pitchFamily="2" charset="-78"/>
            </a:endParaRPr>
          </a:p>
          <a:p>
            <a:pPr algn="justLow" rtl="1">
              <a:spcBef>
                <a:spcPct val="40000"/>
              </a:spcBef>
            </a:pPr>
            <a:r>
              <a:rPr lang="fa-IR" sz="2800">
                <a:solidFill>
                  <a:srgbClr val="CC3300"/>
                </a:solidFill>
                <a:cs typeface="Lotus" pitchFamily="2" charset="-78"/>
              </a:rPr>
              <a:t>     قابل قبول است، زيرا هر جابجايي که ميتواند انجام گيرد، به اندازه يک مرحله به هدف نزديک ميشود.</a:t>
            </a:r>
          </a:p>
          <a:p>
            <a:pPr algn="r"/>
            <a:endParaRPr lang="en-US" sz="2000" b="1">
              <a:solidFill>
                <a:schemeClr val="accent2"/>
              </a:solidFill>
              <a:cs typeface="Lotus" pitchFamily="2" charset="-78"/>
            </a:endParaRPr>
          </a:p>
        </p:txBody>
      </p:sp>
      <p:graphicFrame>
        <p:nvGraphicFramePr>
          <p:cNvPr id="120840" name="Object 7"/>
          <p:cNvGraphicFramePr>
            <a:graphicFrameLocks noGrp="1" noChangeAspect="1"/>
          </p:cNvGraphicFramePr>
          <p:nvPr>
            <p:ph/>
          </p:nvPr>
        </p:nvGraphicFramePr>
        <p:xfrm>
          <a:off x="2759075" y="2806700"/>
          <a:ext cx="863600" cy="639763"/>
        </p:xfrm>
        <a:graphic>
          <a:graphicData uri="http://schemas.openxmlformats.org/presentationml/2006/ole">
            <mc:AlternateContent xmlns:mc="http://schemas.openxmlformats.org/markup-compatibility/2006">
              <mc:Choice xmlns:v="urn:schemas-microsoft-com:vml" Requires="v">
                <p:oleObj spid="_x0000_s120889" name="Equation" r:id="rId4" imgW="291847" imgH="215713" progId="Equation.3">
                  <p:embed/>
                </p:oleObj>
              </mc:Choice>
              <mc:Fallback>
                <p:oleObj name="Equation" r:id="rId4" imgW="291847" imgH="215713"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9075" y="2806700"/>
                        <a:ext cx="8636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0841" name="Object 8"/>
          <p:cNvGraphicFramePr>
            <a:graphicFrameLocks noChangeAspect="1"/>
          </p:cNvGraphicFramePr>
          <p:nvPr/>
        </p:nvGraphicFramePr>
        <p:xfrm>
          <a:off x="7837488" y="3365500"/>
          <a:ext cx="488950" cy="639763"/>
        </p:xfrm>
        <a:graphic>
          <a:graphicData uri="http://schemas.openxmlformats.org/presentationml/2006/ole">
            <mc:AlternateContent xmlns:mc="http://schemas.openxmlformats.org/markup-compatibility/2006">
              <mc:Choice xmlns:v="urn:schemas-microsoft-com:vml" Requires="v">
                <p:oleObj spid="_x0000_s120890" name="Equation" r:id="rId6" imgW="164885" imgH="215619" progId="Equation.3">
                  <p:embed/>
                </p:oleObj>
              </mc:Choice>
              <mc:Fallback>
                <p:oleObj name="Equation" r:id="rId6" imgW="164885" imgH="215619"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7488" y="3365500"/>
                        <a:ext cx="48895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42" name="Text Box 9"/>
          <p:cNvSpPr txBox="1">
            <a:spLocks noChangeArrowheads="1"/>
          </p:cNvSpPr>
          <p:nvPr/>
        </p:nvSpPr>
        <p:spPr bwMode="auto">
          <a:xfrm>
            <a:off x="2843213" y="4941888"/>
            <a:ext cx="547370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20000"/>
              </a:spcBef>
            </a:pPr>
            <a:r>
              <a:rPr lang="fa-IR" sz="2400" b="1">
                <a:solidFill>
                  <a:srgbClr val="996633"/>
                </a:solidFill>
                <a:cs typeface="Lotus" pitchFamily="2" charset="-78"/>
              </a:rPr>
              <a:t>هيچ کدام از اين برآوردها، هزينه واقعی راه حل نيست</a:t>
            </a:r>
          </a:p>
          <a:p>
            <a:pPr algn="ctr">
              <a:spcBef>
                <a:spcPct val="20000"/>
              </a:spcBef>
            </a:pPr>
            <a:r>
              <a:rPr lang="fa-IR" sz="3600" b="1">
                <a:solidFill>
                  <a:srgbClr val="996633"/>
                </a:solidFill>
                <a:cs typeface="Lotus" pitchFamily="2" charset="-78"/>
              </a:rPr>
              <a:t>هزينه واقعي 36 است</a:t>
            </a:r>
            <a:endParaRPr lang="en-US" sz="3600" b="1">
              <a:solidFill>
                <a:srgbClr val="996633"/>
              </a:solidFill>
              <a:cs typeface="Lotus" pitchFamily="2" charset="-78"/>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9A352D95-4F0D-4858-986B-0C32A0D5D59D}" type="slidenum">
              <a:rPr lang="fa-IR"/>
              <a:pPr>
                <a:defRPr/>
              </a:pPr>
              <a:t>118</a:t>
            </a:fld>
            <a:endParaRPr lang="en-US"/>
          </a:p>
        </p:txBody>
      </p:sp>
      <p:sp>
        <p:nvSpPr>
          <p:cNvPr id="12185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1860"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اثر دقت اکتشاف بر کارايي</a:t>
            </a:r>
          </a:p>
        </p:txBody>
      </p:sp>
      <p:sp>
        <p:nvSpPr>
          <p:cNvPr id="121861" name="Text Box 4"/>
          <p:cNvSpPr txBox="1">
            <a:spLocks noChangeArrowheads="1"/>
          </p:cNvSpPr>
          <p:nvPr/>
        </p:nvSpPr>
        <p:spPr bwMode="auto">
          <a:xfrm>
            <a:off x="539750" y="2565400"/>
            <a:ext cx="7920038"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358775">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800">
                <a:solidFill>
                  <a:schemeClr val="accent2"/>
                </a:solidFill>
                <a:cs typeface="Homa" pitchFamily="2" charset="-78"/>
              </a:rPr>
              <a:t>فاکتور انشعاب مؤثر </a:t>
            </a:r>
            <a:r>
              <a:rPr lang="en-US" sz="2800">
                <a:solidFill>
                  <a:schemeClr val="accent2"/>
                </a:solidFill>
                <a:cs typeface="Homa" pitchFamily="2" charset="-78"/>
              </a:rPr>
              <a:t>b*</a:t>
            </a:r>
            <a:endParaRPr lang="fa-IR" sz="2800">
              <a:solidFill>
                <a:schemeClr val="accent2"/>
              </a:solidFill>
              <a:cs typeface="Homa" pitchFamily="2" charset="-78"/>
            </a:endParaRPr>
          </a:p>
          <a:p>
            <a:pPr lvl="2" algn="justLow" rtl="1">
              <a:spcBef>
                <a:spcPct val="50000"/>
              </a:spcBef>
              <a:buClr>
                <a:srgbClr val="00D600"/>
              </a:buClr>
              <a:buFont typeface="Wingdings" pitchFamily="2" charset="2"/>
              <a:buChar char="×"/>
            </a:pPr>
            <a:r>
              <a:rPr lang="fa-IR" sz="2000">
                <a:solidFill>
                  <a:srgbClr val="CC3300"/>
                </a:solidFill>
                <a:cs typeface="Homa" pitchFamily="2" charset="-78"/>
              </a:rPr>
              <a:t>اگر تعداد گره هايي که برای يک مسئله خاص توسط </a:t>
            </a:r>
            <a:r>
              <a:rPr lang="en-US" sz="2000">
                <a:solidFill>
                  <a:srgbClr val="CC3300"/>
                </a:solidFill>
                <a:cs typeface="Homa" pitchFamily="2" charset="-78"/>
              </a:rPr>
              <a:t>A*</a:t>
            </a:r>
            <a:r>
              <a:rPr lang="fa-IR" sz="2000">
                <a:solidFill>
                  <a:srgbClr val="CC3300"/>
                </a:solidFill>
                <a:cs typeface="Homa" pitchFamily="2" charset="-78"/>
              </a:rPr>
              <a:t> توليد ميشود برابر با </a:t>
            </a:r>
            <a:r>
              <a:rPr lang="en-US" sz="2000">
                <a:solidFill>
                  <a:srgbClr val="CC3300"/>
                </a:solidFill>
                <a:cs typeface="Homa" pitchFamily="2" charset="-78"/>
              </a:rPr>
              <a:t>N</a:t>
            </a:r>
            <a:r>
              <a:rPr lang="fa-IR" sz="2000">
                <a:solidFill>
                  <a:srgbClr val="CC3300"/>
                </a:solidFill>
                <a:cs typeface="Homa" pitchFamily="2" charset="-78"/>
              </a:rPr>
              <a:t> و عمق راه حل برابر با </a:t>
            </a:r>
            <a:r>
              <a:rPr lang="en-US" sz="2000">
                <a:solidFill>
                  <a:srgbClr val="CC3300"/>
                </a:solidFill>
                <a:cs typeface="Homa" pitchFamily="2" charset="-78"/>
              </a:rPr>
              <a:t>d</a:t>
            </a:r>
            <a:r>
              <a:rPr lang="fa-IR" sz="2000">
                <a:solidFill>
                  <a:srgbClr val="CC3300"/>
                </a:solidFill>
                <a:cs typeface="Homa" pitchFamily="2" charset="-78"/>
              </a:rPr>
              <a:t> باشد، آن گاه </a:t>
            </a:r>
            <a:r>
              <a:rPr lang="en-US" sz="2000">
                <a:solidFill>
                  <a:srgbClr val="CC3300"/>
                </a:solidFill>
                <a:cs typeface="Homa" pitchFamily="2" charset="-78"/>
              </a:rPr>
              <a:t>b*</a:t>
            </a:r>
            <a:r>
              <a:rPr lang="fa-IR" sz="2000">
                <a:solidFill>
                  <a:srgbClr val="CC3300"/>
                </a:solidFill>
                <a:cs typeface="Homa" pitchFamily="2" charset="-78"/>
              </a:rPr>
              <a:t> </a:t>
            </a:r>
            <a:r>
              <a:rPr lang="fa-IR" sz="2000" b="1">
                <a:solidFill>
                  <a:srgbClr val="CC3300"/>
                </a:solidFill>
                <a:cs typeface="Homa" pitchFamily="2" charset="-78"/>
              </a:rPr>
              <a:t>فاکتور انشعابی</a:t>
            </a:r>
            <a:r>
              <a:rPr lang="fa-IR" sz="2000">
                <a:solidFill>
                  <a:srgbClr val="CC3300"/>
                </a:solidFill>
                <a:cs typeface="Homa" pitchFamily="2" charset="-78"/>
              </a:rPr>
              <a:t> است که درخت يکنواختی به عمق </a:t>
            </a:r>
            <a:r>
              <a:rPr lang="en-US" sz="2000">
                <a:solidFill>
                  <a:srgbClr val="CC3300"/>
                </a:solidFill>
                <a:cs typeface="Homa" pitchFamily="2" charset="-78"/>
              </a:rPr>
              <a:t>d</a:t>
            </a:r>
            <a:r>
              <a:rPr lang="fa-IR" sz="2000">
                <a:solidFill>
                  <a:srgbClr val="CC3300"/>
                </a:solidFill>
                <a:cs typeface="Homa" pitchFamily="2" charset="-78"/>
              </a:rPr>
              <a:t> بايد داشته باشد تا حاوی </a:t>
            </a:r>
            <a:r>
              <a:rPr lang="en-US" sz="2000">
                <a:solidFill>
                  <a:srgbClr val="CC3300"/>
                </a:solidFill>
                <a:cs typeface="Homa" pitchFamily="2" charset="-78"/>
              </a:rPr>
              <a:t>N+1</a:t>
            </a:r>
            <a:r>
              <a:rPr lang="fa-IR" sz="2000">
                <a:solidFill>
                  <a:srgbClr val="CC3300"/>
                </a:solidFill>
                <a:cs typeface="Homa" pitchFamily="2" charset="-78"/>
              </a:rPr>
              <a:t> گره باشد</a:t>
            </a:r>
          </a:p>
          <a:p>
            <a:pPr lvl="2" algn="justLow" rtl="1">
              <a:spcBef>
                <a:spcPct val="50000"/>
              </a:spcBef>
              <a:buClr>
                <a:srgbClr val="00D600"/>
              </a:buClr>
              <a:buFont typeface="Wingdings" pitchFamily="2" charset="2"/>
              <a:buChar char="Ã"/>
            </a:pPr>
            <a:endParaRPr lang="fa-IR" sz="2000">
              <a:solidFill>
                <a:srgbClr val="CC3300"/>
              </a:solidFill>
              <a:cs typeface="Homa" pitchFamily="2" charset="-78"/>
            </a:endParaRPr>
          </a:p>
          <a:p>
            <a:pPr lvl="2" algn="justLow" rtl="1">
              <a:spcBef>
                <a:spcPct val="50000"/>
              </a:spcBef>
              <a:buClr>
                <a:srgbClr val="00D600"/>
              </a:buClr>
              <a:buFont typeface="Wingdings" pitchFamily="2" charset="2"/>
              <a:buChar char="×"/>
            </a:pPr>
            <a:r>
              <a:rPr lang="fa-IR" sz="2000">
                <a:solidFill>
                  <a:srgbClr val="CC3300"/>
                </a:solidFill>
                <a:cs typeface="Homa" pitchFamily="2" charset="-78"/>
              </a:rPr>
              <a:t>فاکتور انشعاب مؤثر معمولاً برای </a:t>
            </a:r>
            <a:r>
              <a:rPr lang="fa-IR" sz="2000" b="1">
                <a:solidFill>
                  <a:srgbClr val="CC3300"/>
                </a:solidFill>
                <a:cs typeface="Homa" pitchFamily="2" charset="-78"/>
              </a:rPr>
              <a:t>مسئله های سخت ثابت</a:t>
            </a:r>
            <a:r>
              <a:rPr lang="fa-IR" sz="2000">
                <a:solidFill>
                  <a:srgbClr val="CC3300"/>
                </a:solidFill>
                <a:cs typeface="Homa" pitchFamily="2" charset="-78"/>
              </a:rPr>
              <a:t> است</a:t>
            </a:r>
          </a:p>
          <a:p>
            <a:pPr lvl="2" algn="justLow" rtl="1">
              <a:spcBef>
                <a:spcPct val="50000"/>
              </a:spcBef>
              <a:buClr>
                <a:srgbClr val="00D600"/>
              </a:buClr>
              <a:buFont typeface="Wingdings" pitchFamily="2" charset="2"/>
              <a:buChar char="×"/>
            </a:pPr>
            <a:r>
              <a:rPr lang="fa-IR" sz="2000">
                <a:solidFill>
                  <a:srgbClr val="CC3300"/>
                </a:solidFill>
                <a:cs typeface="Homa" pitchFamily="2" charset="-78"/>
              </a:rPr>
              <a:t>اندازه گيريهای تجربي </a:t>
            </a:r>
            <a:r>
              <a:rPr lang="en-US" sz="2000">
                <a:solidFill>
                  <a:srgbClr val="CC3300"/>
                </a:solidFill>
                <a:cs typeface="Homa" pitchFamily="2" charset="-78"/>
              </a:rPr>
              <a:t>b*</a:t>
            </a:r>
            <a:r>
              <a:rPr lang="fa-IR" sz="2000">
                <a:solidFill>
                  <a:srgbClr val="CC3300"/>
                </a:solidFill>
                <a:cs typeface="Homa" pitchFamily="2" charset="-78"/>
              </a:rPr>
              <a:t> بر روی مجموعه کوچکي از مسئله ها ميتواند </a:t>
            </a:r>
            <a:r>
              <a:rPr lang="fa-IR" sz="2000" b="1">
                <a:solidFill>
                  <a:srgbClr val="CC3300"/>
                </a:solidFill>
                <a:cs typeface="Homa" pitchFamily="2" charset="-78"/>
              </a:rPr>
              <a:t>راهنمای خوبي برای مفيد بودن</a:t>
            </a:r>
            <a:r>
              <a:rPr lang="fa-IR" sz="2000">
                <a:solidFill>
                  <a:srgbClr val="CC3300"/>
                </a:solidFill>
                <a:cs typeface="Homa" pitchFamily="2" charset="-78"/>
              </a:rPr>
              <a:t> اکتشاف باشد</a:t>
            </a:r>
          </a:p>
          <a:p>
            <a:pPr lvl="2" algn="justLow" rtl="1">
              <a:spcBef>
                <a:spcPct val="50000"/>
              </a:spcBef>
              <a:buClr>
                <a:srgbClr val="00D600"/>
              </a:buClr>
              <a:buFont typeface="Wingdings" pitchFamily="2" charset="2"/>
              <a:buChar char="×"/>
            </a:pPr>
            <a:r>
              <a:rPr lang="fa-IR" sz="2000">
                <a:solidFill>
                  <a:srgbClr val="CC3300"/>
                </a:solidFill>
                <a:cs typeface="Homa" pitchFamily="2" charset="-78"/>
              </a:rPr>
              <a:t>مقدار </a:t>
            </a:r>
            <a:r>
              <a:rPr lang="en-US" sz="2000">
                <a:solidFill>
                  <a:srgbClr val="CC3300"/>
                </a:solidFill>
                <a:cs typeface="Homa" pitchFamily="2" charset="-78"/>
              </a:rPr>
              <a:t>b*</a:t>
            </a:r>
            <a:r>
              <a:rPr lang="fa-IR" sz="2000">
                <a:solidFill>
                  <a:srgbClr val="CC3300"/>
                </a:solidFill>
                <a:cs typeface="Homa" pitchFamily="2" charset="-78"/>
              </a:rPr>
              <a:t> در اکتشافي با طراحي خوب، نزديک </a:t>
            </a:r>
            <a:r>
              <a:rPr lang="fa-IR" sz="2000" b="1">
                <a:solidFill>
                  <a:srgbClr val="CC3300"/>
                </a:solidFill>
                <a:cs typeface="Homa" pitchFamily="2" charset="-78"/>
              </a:rPr>
              <a:t>1</a:t>
            </a:r>
            <a:r>
              <a:rPr lang="fa-IR" sz="2000">
                <a:solidFill>
                  <a:srgbClr val="CC3300"/>
                </a:solidFill>
                <a:cs typeface="Homa" pitchFamily="2" charset="-78"/>
              </a:rPr>
              <a:t> است</a:t>
            </a:r>
            <a:endParaRPr lang="en-US" sz="2000">
              <a:solidFill>
                <a:srgbClr val="CC3300"/>
              </a:solidFill>
              <a:cs typeface="Homa" pitchFamily="2" charset="-78"/>
            </a:endParaRPr>
          </a:p>
        </p:txBody>
      </p:sp>
      <p:graphicFrame>
        <p:nvGraphicFramePr>
          <p:cNvPr id="121862" name="Object 5"/>
          <p:cNvGraphicFramePr>
            <a:graphicFrameLocks noGrp="1" noChangeAspect="1"/>
          </p:cNvGraphicFramePr>
          <p:nvPr>
            <p:ph/>
          </p:nvPr>
        </p:nvGraphicFramePr>
        <p:xfrm>
          <a:off x="1743075" y="4076700"/>
          <a:ext cx="5299075" cy="515938"/>
        </p:xfrm>
        <a:graphic>
          <a:graphicData uri="http://schemas.openxmlformats.org/presentationml/2006/ole">
            <mc:AlternateContent xmlns:mc="http://schemas.openxmlformats.org/markup-compatibility/2006">
              <mc:Choice xmlns:v="urn:schemas-microsoft-com:vml" Requires="v">
                <p:oleObj spid="_x0000_s121886" name="Equation" r:id="rId3" imgW="1955800" imgH="190500" progId="Equation.3">
                  <p:embed/>
                </p:oleObj>
              </mc:Choice>
              <mc:Fallback>
                <p:oleObj name="Equation" r:id="rId3" imgW="1955800" imgH="1905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4076700"/>
                        <a:ext cx="52990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pPr>
              <a:defRPr/>
            </a:pPr>
            <a:fld id="{0A5E093E-9AD8-47F1-B108-ACC18319CADC}" type="slidenum">
              <a:rPr lang="fa-IR"/>
              <a:pPr>
                <a:defRPr/>
              </a:pPr>
              <a:t>119</a:t>
            </a:fld>
            <a:endParaRPr lang="en-US"/>
          </a:p>
        </p:txBody>
      </p:sp>
      <p:sp>
        <p:nvSpPr>
          <p:cNvPr id="12288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22884"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7950" y="2447925"/>
            <a:ext cx="8893175" cy="364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885" name="Rectangle 4"/>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اثر دقت اکتشاف بر کارايي</a:t>
            </a:r>
          </a:p>
        </p:txBody>
      </p:sp>
      <p:sp>
        <p:nvSpPr>
          <p:cNvPr id="122886" name="Text Box 5"/>
          <p:cNvSpPr txBox="1">
            <a:spLocks noChangeArrowheads="1"/>
          </p:cNvSpPr>
          <p:nvPr/>
        </p:nvSpPr>
        <p:spPr bwMode="auto">
          <a:xfrm>
            <a:off x="1763713" y="2771775"/>
            <a:ext cx="1871662" cy="2746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b="1">
                <a:cs typeface="Lotus" pitchFamily="2" charset="-78"/>
              </a:rPr>
              <a:t>هزينه جست و جو</a:t>
            </a:r>
            <a:endParaRPr lang="en-US" b="1">
              <a:cs typeface="Lotus" pitchFamily="2" charset="-78"/>
            </a:endParaRPr>
          </a:p>
        </p:txBody>
      </p:sp>
      <p:sp>
        <p:nvSpPr>
          <p:cNvPr id="122887" name="Text Box 6"/>
          <p:cNvSpPr txBox="1">
            <a:spLocks noChangeArrowheads="1"/>
          </p:cNvSpPr>
          <p:nvPr/>
        </p:nvSpPr>
        <p:spPr bwMode="auto">
          <a:xfrm>
            <a:off x="5346700" y="2759075"/>
            <a:ext cx="2254250" cy="2746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b="1">
                <a:cs typeface="Lotus" pitchFamily="2" charset="-78"/>
              </a:rPr>
              <a:t>فاکتور انشعاب مؤثر</a:t>
            </a:r>
            <a:endParaRPr lang="en-US" b="1">
              <a:cs typeface="Lotus" pitchFamily="2" charset="-78"/>
            </a:endParaRPr>
          </a:p>
        </p:txBody>
      </p:sp>
      <p:sp>
        <p:nvSpPr>
          <p:cNvPr id="122888" name="Text Box 7"/>
          <p:cNvSpPr txBox="1">
            <a:spLocks noChangeArrowheads="1"/>
          </p:cNvSpPr>
          <p:nvPr/>
        </p:nvSpPr>
        <p:spPr bwMode="auto">
          <a:xfrm>
            <a:off x="250825" y="6237288"/>
            <a:ext cx="777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2000" b="1">
                <a:solidFill>
                  <a:schemeClr val="accent2"/>
                </a:solidFill>
                <a:cs typeface="Lotus" pitchFamily="2" charset="-78"/>
              </a:rPr>
              <a:t>ميانگين گره های بسط يافته در جستجوی</a:t>
            </a:r>
            <a:r>
              <a:rPr lang="en-US" sz="2000" b="1">
                <a:solidFill>
                  <a:schemeClr val="accent2"/>
                </a:solidFill>
                <a:cs typeface="Lotus" pitchFamily="2" charset="-78"/>
              </a:rPr>
              <a:t>IDS</a:t>
            </a:r>
            <a:r>
              <a:rPr lang="fa-IR" sz="2000" b="1">
                <a:solidFill>
                  <a:schemeClr val="accent2"/>
                </a:solidFill>
                <a:cs typeface="Lotus" pitchFamily="2" charset="-78"/>
              </a:rPr>
              <a:t> و </a:t>
            </a:r>
            <a:r>
              <a:rPr lang="en-US" sz="2000" b="1">
                <a:solidFill>
                  <a:schemeClr val="accent2"/>
                </a:solidFill>
                <a:cs typeface="Lotus" pitchFamily="2" charset="-78"/>
              </a:rPr>
              <a:t>A*</a:t>
            </a:r>
            <a:r>
              <a:rPr lang="fa-IR" sz="2000" b="1">
                <a:solidFill>
                  <a:schemeClr val="accent2"/>
                </a:solidFill>
                <a:cs typeface="Lotus" pitchFamily="2" charset="-78"/>
              </a:rPr>
              <a:t>  و فاکتور انشعاب مؤثر با استفاده از</a:t>
            </a:r>
            <a:r>
              <a:rPr lang="en-US" sz="2000" b="1">
                <a:solidFill>
                  <a:schemeClr val="accent2"/>
                </a:solidFill>
                <a:cs typeface="Lotus" pitchFamily="2" charset="-78"/>
              </a:rPr>
              <a:t>h1</a:t>
            </a:r>
            <a:r>
              <a:rPr lang="fa-IR" sz="2000" b="1">
                <a:solidFill>
                  <a:schemeClr val="accent2"/>
                </a:solidFill>
                <a:cs typeface="Lotus" pitchFamily="2" charset="-78"/>
              </a:rPr>
              <a:t> و </a:t>
            </a:r>
            <a:r>
              <a:rPr lang="en-US" sz="2000" b="1">
                <a:solidFill>
                  <a:schemeClr val="accent2"/>
                </a:solidFill>
                <a:cs typeface="Lotus" pitchFamily="2" charset="-78"/>
              </a:rPr>
              <a:t>h2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D5D6F79-1F98-4D31-B8C5-0B207636CDC2}" type="slidenum">
              <a:rPr lang="fa-IR"/>
              <a:pPr>
                <a:defRPr/>
              </a:pPr>
              <a:t>12</a:t>
            </a:fld>
            <a:endParaRPr lang="en-US"/>
          </a:p>
        </p:txBody>
      </p:sp>
      <p:sp>
        <p:nvSpPr>
          <p:cNvPr id="13315"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a:t>
            </a:r>
            <a:endParaRPr lang="en-US" sz="2400" b="1">
              <a:latin typeface="Times New Roman" pitchFamily="18" charset="0"/>
              <a:cs typeface="Homa" pitchFamily="2" charset="-78"/>
            </a:endParaRPr>
          </a:p>
        </p:txBody>
      </p:sp>
      <p:sp>
        <p:nvSpPr>
          <p:cNvPr id="13316" name="Text Box 6"/>
          <p:cNvSpPr txBox="1">
            <a:spLocks noChangeArrowheads="1"/>
          </p:cNvSpPr>
          <p:nvPr/>
        </p:nvSpPr>
        <p:spPr bwMode="auto">
          <a:xfrm>
            <a:off x="1979613" y="1812925"/>
            <a:ext cx="5243512"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fa-IR" sz="4800" b="1">
                <a:solidFill>
                  <a:srgbClr val="000099"/>
                </a:solidFill>
                <a:cs typeface="Lotus" pitchFamily="2" charset="-78"/>
              </a:rPr>
              <a:t>تاريخچه هوش مصنوع</a:t>
            </a:r>
            <a:r>
              <a:rPr lang="ar-SA" sz="4800" b="1">
                <a:solidFill>
                  <a:srgbClr val="000099"/>
                </a:solidFill>
                <a:cs typeface="Lotus" pitchFamily="2" charset="-78"/>
              </a:rPr>
              <a:t>ي</a:t>
            </a:r>
            <a:endParaRPr lang="en-US" sz="4800" b="1">
              <a:solidFill>
                <a:srgbClr val="000099"/>
              </a:solidFill>
              <a:cs typeface="Lotus" pitchFamily="2" charset="-78"/>
            </a:endParaRPr>
          </a:p>
        </p:txBody>
      </p:sp>
      <p:sp>
        <p:nvSpPr>
          <p:cNvPr id="13317" name="Text Box 7"/>
          <p:cNvSpPr txBox="1">
            <a:spLocks noChangeArrowheads="1"/>
          </p:cNvSpPr>
          <p:nvPr/>
        </p:nvSpPr>
        <p:spPr bwMode="auto">
          <a:xfrm>
            <a:off x="177800" y="2228850"/>
            <a:ext cx="864235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SzPct val="125000"/>
              <a:buFont typeface="Wingdings" pitchFamily="2" charset="2"/>
              <a:buChar char="q"/>
            </a:pPr>
            <a:endParaRPr lang="fa-IR" sz="2400" b="1">
              <a:solidFill>
                <a:schemeClr val="accent2"/>
              </a:solidFill>
              <a:cs typeface="Lotus" pitchFamily="2" charset="-78"/>
            </a:endParaRPr>
          </a:p>
          <a:p>
            <a:pPr algn="r" rtl="1">
              <a:spcBef>
                <a:spcPct val="50000"/>
              </a:spcBef>
              <a:buClr>
                <a:srgbClr val="00D600"/>
              </a:buClr>
              <a:buSzPct val="125000"/>
              <a:buFont typeface="Wingdings" pitchFamily="2" charset="2"/>
              <a:buChar char="q"/>
            </a:pPr>
            <a:r>
              <a:rPr lang="fa-IR" sz="2400" b="1">
                <a:solidFill>
                  <a:schemeClr val="accent2"/>
                </a:solidFill>
                <a:cs typeface="Lotus" pitchFamily="2" charset="-78"/>
              </a:rPr>
              <a:t>1943</a:t>
            </a:r>
            <a:r>
              <a:rPr lang="fa-IR" sz="2400" b="1">
                <a:solidFill>
                  <a:srgbClr val="CC3300"/>
                </a:solidFill>
                <a:cs typeface="Lotus" pitchFamily="2" charset="-78"/>
              </a:rPr>
              <a:t>، مک کولوچ و والتر پ</a:t>
            </a:r>
            <a:r>
              <a:rPr lang="ar-SA" sz="2400" b="1">
                <a:solidFill>
                  <a:srgbClr val="CC3300"/>
                </a:solidFill>
                <a:cs typeface="Lotus" pitchFamily="2" charset="-78"/>
              </a:rPr>
              <a:t>ي</a:t>
            </a:r>
            <a:r>
              <a:rPr lang="fa-IR" sz="2400" b="1">
                <a:solidFill>
                  <a:srgbClr val="CC3300"/>
                </a:solidFill>
                <a:cs typeface="Lotus" pitchFamily="2" charset="-78"/>
              </a:rPr>
              <a:t>تز: ارا</a:t>
            </a:r>
            <a:r>
              <a:rPr lang="ar-SA" sz="2400" b="1">
                <a:solidFill>
                  <a:srgbClr val="CC3300"/>
                </a:solidFill>
                <a:cs typeface="Lotus" pitchFamily="2" charset="-78"/>
              </a:rPr>
              <a:t>ي</a:t>
            </a:r>
            <a:r>
              <a:rPr lang="fa-IR" sz="2400" b="1">
                <a:solidFill>
                  <a:srgbClr val="CC3300"/>
                </a:solidFill>
                <a:cs typeface="Lotus" pitchFamily="2" charset="-78"/>
              </a:rPr>
              <a:t>ه مدل نرون مصنوع</a:t>
            </a:r>
            <a:r>
              <a:rPr lang="ar-SA" sz="2400" b="1">
                <a:solidFill>
                  <a:srgbClr val="CC3300"/>
                </a:solidFill>
                <a:cs typeface="Lotus" pitchFamily="2" charset="-78"/>
              </a:rPr>
              <a:t>ي</a:t>
            </a:r>
            <a:r>
              <a:rPr lang="fa-IR" sz="2400" b="1">
                <a:solidFill>
                  <a:srgbClr val="CC3300"/>
                </a:solidFill>
                <a:cs typeface="Lotus" pitchFamily="2" charset="-78"/>
              </a:rPr>
              <a:t> ب</a:t>
            </a:r>
            <a:r>
              <a:rPr lang="ar-SA" sz="2400" b="1">
                <a:solidFill>
                  <a:srgbClr val="CC3300"/>
                </a:solidFill>
                <a:cs typeface="Lotus" pitchFamily="2" charset="-78"/>
              </a:rPr>
              <a:t>ي</a:t>
            </a:r>
            <a:r>
              <a:rPr lang="fa-IR" sz="2400" b="1">
                <a:solidFill>
                  <a:srgbClr val="CC3300"/>
                </a:solidFill>
                <a:cs typeface="Lotus" pitchFamily="2" charset="-78"/>
              </a:rPr>
              <a:t>ت</a:t>
            </a:r>
            <a:r>
              <a:rPr lang="ar-SA" sz="2400" b="1">
                <a:solidFill>
                  <a:srgbClr val="CC3300"/>
                </a:solidFill>
                <a:cs typeface="Lotus" pitchFamily="2" charset="-78"/>
              </a:rPr>
              <a:t>ي</a:t>
            </a:r>
            <a:r>
              <a:rPr lang="fa-IR" sz="2400" b="1">
                <a:solidFill>
                  <a:srgbClr val="CC3300"/>
                </a:solidFill>
                <a:cs typeface="Lotus" pitchFamily="2" charset="-78"/>
              </a:rPr>
              <a:t>( دو حالته) قابل </a:t>
            </a:r>
            <a:r>
              <a:rPr lang="ar-SA" sz="2400" b="1">
                <a:solidFill>
                  <a:srgbClr val="CC3300"/>
                </a:solidFill>
                <a:cs typeface="Lotus" pitchFamily="2" charset="-78"/>
              </a:rPr>
              <a:t>ي</a:t>
            </a:r>
            <a:r>
              <a:rPr lang="fa-IR" sz="2400" b="1">
                <a:solidFill>
                  <a:srgbClr val="CC3300"/>
                </a:solidFill>
                <a:cs typeface="Lotus" pitchFamily="2" charset="-78"/>
              </a:rPr>
              <a:t>ادگ</a:t>
            </a:r>
            <a:r>
              <a:rPr lang="ar-SA" sz="2400" b="1">
                <a:solidFill>
                  <a:srgbClr val="CC3300"/>
                </a:solidFill>
                <a:cs typeface="Lotus" pitchFamily="2" charset="-78"/>
              </a:rPr>
              <a:t>ي</a:t>
            </a:r>
            <a:r>
              <a:rPr lang="fa-IR" sz="2400" b="1">
                <a:solidFill>
                  <a:srgbClr val="CC3300"/>
                </a:solidFill>
                <a:cs typeface="Lotus" pitchFamily="2" charset="-78"/>
              </a:rPr>
              <a:t>ر</a:t>
            </a:r>
            <a:r>
              <a:rPr lang="ar-SA" sz="2400" b="1">
                <a:solidFill>
                  <a:srgbClr val="CC3300"/>
                </a:solidFill>
                <a:cs typeface="Lotus" pitchFamily="2" charset="-78"/>
              </a:rPr>
              <a:t>ي</a:t>
            </a:r>
            <a:r>
              <a:rPr lang="fa-IR" sz="2400" b="1">
                <a:solidFill>
                  <a:srgbClr val="CC3300"/>
                </a:solidFill>
                <a:cs typeface="Lotus" pitchFamily="2" charset="-78"/>
              </a:rPr>
              <a:t> به منظور محاسبه هر تابع قابل محاسبه.</a:t>
            </a:r>
          </a:p>
          <a:p>
            <a:pPr algn="r" rtl="1">
              <a:spcBef>
                <a:spcPct val="50000"/>
              </a:spcBef>
              <a:buClr>
                <a:srgbClr val="00D600"/>
              </a:buClr>
              <a:buSzPct val="125000"/>
              <a:buFont typeface="Wingdings" pitchFamily="2" charset="2"/>
              <a:buChar char="q"/>
            </a:pPr>
            <a:r>
              <a:rPr lang="fa-IR" sz="2400" b="1">
                <a:solidFill>
                  <a:schemeClr val="accent2"/>
                </a:solidFill>
                <a:cs typeface="Lotus" pitchFamily="2" charset="-78"/>
              </a:rPr>
              <a:t>1950</a:t>
            </a:r>
            <a:r>
              <a:rPr lang="fa-IR" sz="2400" b="1">
                <a:solidFill>
                  <a:srgbClr val="CC3300"/>
                </a:solidFill>
                <a:cs typeface="Lotus" pitchFamily="2" charset="-78"/>
              </a:rPr>
              <a:t>، آلن تور</a:t>
            </a:r>
            <a:r>
              <a:rPr lang="ar-SA" sz="2400" b="1">
                <a:solidFill>
                  <a:srgbClr val="CC3300"/>
                </a:solidFill>
                <a:cs typeface="Lotus" pitchFamily="2" charset="-78"/>
              </a:rPr>
              <a:t>ي</a:t>
            </a:r>
            <a:r>
              <a:rPr lang="fa-IR" sz="2400" b="1">
                <a:solidFill>
                  <a:srgbClr val="CC3300"/>
                </a:solidFill>
                <a:cs typeface="Lotus" pitchFamily="2" charset="-78"/>
              </a:rPr>
              <a:t>نگ اول</a:t>
            </a:r>
            <a:r>
              <a:rPr lang="ar-SA" sz="2400" b="1">
                <a:solidFill>
                  <a:srgbClr val="CC3300"/>
                </a:solidFill>
                <a:cs typeface="Lotus" pitchFamily="2" charset="-78"/>
              </a:rPr>
              <a:t>ي</a:t>
            </a:r>
            <a:r>
              <a:rPr lang="fa-IR" sz="2400" b="1">
                <a:solidFill>
                  <a:srgbClr val="CC3300"/>
                </a:solidFill>
                <a:cs typeface="Lotus" pitchFamily="2" charset="-78"/>
              </a:rPr>
              <a:t>ن بار د</a:t>
            </a:r>
            <a:r>
              <a:rPr lang="ar-SA" sz="2400" b="1">
                <a:solidFill>
                  <a:srgbClr val="CC3300"/>
                </a:solidFill>
                <a:cs typeface="Lotus" pitchFamily="2" charset="-78"/>
              </a:rPr>
              <a:t>ي</a:t>
            </a:r>
            <a:r>
              <a:rPr lang="fa-IR" sz="2400" b="1">
                <a:solidFill>
                  <a:srgbClr val="CC3300"/>
                </a:solidFill>
                <a:cs typeface="Lotus" pitchFamily="2" charset="-78"/>
              </a:rPr>
              <a:t>د کامل</a:t>
            </a:r>
            <a:r>
              <a:rPr lang="ar-SA" sz="2400" b="1">
                <a:solidFill>
                  <a:srgbClr val="CC3300"/>
                </a:solidFill>
                <a:cs typeface="Lotus" pitchFamily="2" charset="-78"/>
              </a:rPr>
              <a:t>ي</a:t>
            </a:r>
            <a:r>
              <a:rPr lang="fa-IR" sz="2400" b="1">
                <a:solidFill>
                  <a:srgbClr val="CC3300"/>
                </a:solidFill>
                <a:cs typeface="Lotus" pitchFamily="2" charset="-78"/>
              </a:rPr>
              <a:t> از هوش مصنوع</a:t>
            </a:r>
            <a:r>
              <a:rPr lang="ar-SA" sz="2400" b="1">
                <a:solidFill>
                  <a:srgbClr val="CC3300"/>
                </a:solidFill>
                <a:cs typeface="Lotus" pitchFamily="2" charset="-78"/>
              </a:rPr>
              <a:t>ي</a:t>
            </a:r>
            <a:r>
              <a:rPr lang="fa-IR" sz="2400" b="1">
                <a:solidFill>
                  <a:srgbClr val="CC3300"/>
                </a:solidFill>
                <a:cs typeface="Lotus" pitchFamily="2" charset="-78"/>
              </a:rPr>
              <a:t> را تحت عنوان “ </a:t>
            </a:r>
            <a:r>
              <a:rPr lang="fa-IR" sz="2400" b="1" i="1">
                <a:solidFill>
                  <a:srgbClr val="CC3300"/>
                </a:solidFill>
                <a:cs typeface="Lotus" pitchFamily="2" charset="-78"/>
              </a:rPr>
              <a:t>محاسبات ماش</a:t>
            </a:r>
            <a:r>
              <a:rPr lang="ar-SA" sz="2400" b="1" i="1">
                <a:solidFill>
                  <a:srgbClr val="CC3300"/>
                </a:solidFill>
                <a:cs typeface="Lotus" pitchFamily="2" charset="-78"/>
              </a:rPr>
              <a:t>ي</a:t>
            </a:r>
            <a:r>
              <a:rPr lang="fa-IR" sz="2400" b="1" i="1">
                <a:solidFill>
                  <a:srgbClr val="CC3300"/>
                </a:solidFill>
                <a:cs typeface="Lotus" pitchFamily="2" charset="-78"/>
              </a:rPr>
              <a:t>ن</a:t>
            </a:r>
            <a:r>
              <a:rPr lang="ar-SA" sz="2400" b="1" i="1">
                <a:solidFill>
                  <a:srgbClr val="CC3300"/>
                </a:solidFill>
                <a:cs typeface="Lotus" pitchFamily="2" charset="-78"/>
              </a:rPr>
              <a:t>ي</a:t>
            </a:r>
            <a:r>
              <a:rPr lang="fa-IR" sz="2400" b="1" i="1">
                <a:solidFill>
                  <a:srgbClr val="CC3300"/>
                </a:solidFill>
                <a:cs typeface="Lotus" pitchFamily="2" charset="-78"/>
              </a:rPr>
              <a:t> و هوشمند</a:t>
            </a:r>
            <a:r>
              <a:rPr lang="fa-IR" sz="2400" b="1">
                <a:solidFill>
                  <a:srgbClr val="CC3300"/>
                </a:solidFill>
                <a:cs typeface="Lotus" pitchFamily="2" charset="-78"/>
              </a:rPr>
              <a:t>” ارا</a:t>
            </a:r>
            <a:r>
              <a:rPr lang="ar-SA" sz="2400" b="1">
                <a:solidFill>
                  <a:srgbClr val="CC3300"/>
                </a:solidFill>
                <a:cs typeface="Lotus" pitchFamily="2" charset="-78"/>
              </a:rPr>
              <a:t>ي</a:t>
            </a:r>
            <a:r>
              <a:rPr lang="fa-IR" sz="2400" b="1">
                <a:solidFill>
                  <a:srgbClr val="CC3300"/>
                </a:solidFill>
                <a:cs typeface="Lotus" pitchFamily="2" charset="-78"/>
              </a:rPr>
              <a:t>ه نمود.</a:t>
            </a:r>
          </a:p>
          <a:p>
            <a:pPr algn="r" rtl="1">
              <a:spcBef>
                <a:spcPct val="50000"/>
              </a:spcBef>
              <a:buClr>
                <a:srgbClr val="00D600"/>
              </a:buClr>
              <a:buSzPct val="125000"/>
              <a:buFont typeface="Wingdings" pitchFamily="2" charset="2"/>
              <a:buChar char="q"/>
            </a:pPr>
            <a:r>
              <a:rPr lang="fa-IR" sz="2400" b="1">
                <a:solidFill>
                  <a:schemeClr val="accent2"/>
                </a:solidFill>
                <a:cs typeface="Lotus" pitchFamily="2" charset="-78"/>
              </a:rPr>
              <a:t>1951</a:t>
            </a:r>
            <a:r>
              <a:rPr lang="fa-IR" sz="2400" b="1">
                <a:solidFill>
                  <a:srgbClr val="CC3300"/>
                </a:solidFill>
                <a:cs typeface="Lotus" pitchFamily="2" charset="-78"/>
              </a:rPr>
              <a:t>، ه</a:t>
            </a:r>
            <a:r>
              <a:rPr lang="ar-SA" sz="2400" b="1">
                <a:solidFill>
                  <a:srgbClr val="CC3300"/>
                </a:solidFill>
                <a:cs typeface="Lotus" pitchFamily="2" charset="-78"/>
              </a:rPr>
              <a:t>ي</a:t>
            </a:r>
            <a:r>
              <a:rPr lang="fa-IR" sz="2400" b="1">
                <a:solidFill>
                  <a:srgbClr val="CC3300"/>
                </a:solidFill>
                <a:cs typeface="Lotus" pitchFamily="2" charset="-78"/>
              </a:rPr>
              <a:t>نسک</a:t>
            </a:r>
            <a:r>
              <a:rPr lang="ar-SA" sz="2400" b="1">
                <a:solidFill>
                  <a:srgbClr val="CC3300"/>
                </a:solidFill>
                <a:cs typeface="Lotus" pitchFamily="2" charset="-78"/>
              </a:rPr>
              <a:t>ي</a:t>
            </a:r>
            <a:r>
              <a:rPr lang="fa-IR" sz="2400" b="1">
                <a:solidFill>
                  <a:srgbClr val="CC3300"/>
                </a:solidFill>
                <a:cs typeface="Lotus" pitchFamily="2" charset="-78"/>
              </a:rPr>
              <a:t> و ادموندز اول</a:t>
            </a:r>
            <a:r>
              <a:rPr lang="ar-SA" sz="2400" b="1">
                <a:solidFill>
                  <a:srgbClr val="CC3300"/>
                </a:solidFill>
                <a:cs typeface="Lotus" pitchFamily="2" charset="-78"/>
              </a:rPr>
              <a:t>ي</a:t>
            </a:r>
            <a:r>
              <a:rPr lang="fa-IR" sz="2400" b="1">
                <a:solidFill>
                  <a:srgbClr val="CC3300"/>
                </a:solidFill>
                <a:cs typeface="Lotus" pitchFamily="2" charset="-78"/>
              </a:rPr>
              <a:t>ن کامپ</a:t>
            </a:r>
            <a:r>
              <a:rPr lang="ar-SA" sz="2400" b="1">
                <a:solidFill>
                  <a:srgbClr val="CC3300"/>
                </a:solidFill>
                <a:cs typeface="Lotus" pitchFamily="2" charset="-78"/>
              </a:rPr>
              <a:t>ي</a:t>
            </a:r>
            <a:r>
              <a:rPr lang="fa-IR" sz="2400" b="1">
                <a:solidFill>
                  <a:srgbClr val="CC3300"/>
                </a:solidFill>
                <a:cs typeface="Lotus" pitchFamily="2" charset="-78"/>
              </a:rPr>
              <a:t>وتر شبکه عصب</a:t>
            </a:r>
            <a:r>
              <a:rPr lang="ar-SA" sz="2400" b="1">
                <a:solidFill>
                  <a:srgbClr val="CC3300"/>
                </a:solidFill>
                <a:cs typeface="Lotus" pitchFamily="2" charset="-78"/>
              </a:rPr>
              <a:t>ي</a:t>
            </a:r>
            <a:r>
              <a:rPr lang="fa-IR" sz="2400" b="1">
                <a:solidFill>
                  <a:srgbClr val="CC3300"/>
                </a:solidFill>
                <a:cs typeface="Lotus" pitchFamily="2" charset="-78"/>
              </a:rPr>
              <a:t> را طراحی کردند.</a:t>
            </a:r>
          </a:p>
          <a:p>
            <a:pPr algn="r" rtl="1">
              <a:spcBef>
                <a:spcPct val="50000"/>
              </a:spcBef>
              <a:buClr>
                <a:srgbClr val="00D600"/>
              </a:buClr>
              <a:buSzPct val="125000"/>
              <a:buFont typeface="Wingdings" pitchFamily="2" charset="2"/>
              <a:buChar char="q"/>
            </a:pPr>
            <a:r>
              <a:rPr lang="fa-IR" sz="2400" b="1">
                <a:solidFill>
                  <a:schemeClr val="accent2"/>
                </a:solidFill>
                <a:cs typeface="Lotus" pitchFamily="2" charset="-78"/>
              </a:rPr>
              <a:t>1952</a:t>
            </a:r>
            <a:r>
              <a:rPr lang="fa-IR" sz="2400" b="1">
                <a:solidFill>
                  <a:srgbClr val="CC3300"/>
                </a:solidFill>
                <a:cs typeface="Lotus" pitchFamily="2" charset="-78"/>
              </a:rPr>
              <a:t>، آرتور سامو</a:t>
            </a:r>
            <a:r>
              <a:rPr lang="ar-SA" sz="2400" b="1">
                <a:solidFill>
                  <a:srgbClr val="CC3300"/>
                </a:solidFill>
                <a:cs typeface="Lotus" pitchFamily="2" charset="-78"/>
              </a:rPr>
              <a:t>ي</a:t>
            </a:r>
            <a:r>
              <a:rPr lang="fa-IR" sz="2400" b="1">
                <a:solidFill>
                  <a:srgbClr val="CC3300"/>
                </a:solidFill>
                <a:cs typeface="Lotus" pitchFamily="2" charset="-78"/>
              </a:rPr>
              <a:t>ل: برنامه ا</a:t>
            </a:r>
            <a:r>
              <a:rPr lang="ar-SA" sz="2400" b="1">
                <a:solidFill>
                  <a:srgbClr val="CC3300"/>
                </a:solidFill>
                <a:cs typeface="Lotus" pitchFamily="2" charset="-78"/>
              </a:rPr>
              <a:t>ي</a:t>
            </a:r>
            <a:r>
              <a:rPr lang="fa-IR" sz="2400" b="1">
                <a:solidFill>
                  <a:srgbClr val="CC3300"/>
                </a:solidFill>
                <a:cs typeface="Lotus" pitchFamily="2" charset="-78"/>
              </a:rPr>
              <a:t> ساخت که </a:t>
            </a:r>
            <a:r>
              <a:rPr lang="ar-SA" sz="2400" b="1">
                <a:solidFill>
                  <a:srgbClr val="CC3300"/>
                </a:solidFill>
                <a:cs typeface="Lotus" pitchFamily="2" charset="-78"/>
              </a:rPr>
              <a:t>ي</a:t>
            </a:r>
            <a:r>
              <a:rPr lang="fa-IR" sz="2400" b="1">
                <a:solidFill>
                  <a:srgbClr val="CC3300"/>
                </a:solidFill>
                <a:cs typeface="Lotus" pitchFamily="2" charset="-78"/>
              </a:rPr>
              <a:t>اد م</a:t>
            </a:r>
            <a:r>
              <a:rPr lang="ar-SA" sz="2400" b="1">
                <a:solidFill>
                  <a:srgbClr val="CC3300"/>
                </a:solidFill>
                <a:cs typeface="Lotus" pitchFamily="2" charset="-78"/>
              </a:rPr>
              <a:t>ي</a:t>
            </a:r>
            <a:r>
              <a:rPr lang="fa-IR" sz="2400" b="1">
                <a:solidFill>
                  <a:srgbClr val="CC3300"/>
                </a:solidFill>
                <a:cs typeface="Lotus" pitchFamily="2" charset="-78"/>
              </a:rPr>
              <a:t>گرفت بهتر از نو</a:t>
            </a:r>
            <a:r>
              <a:rPr lang="ar-SA" sz="2400" b="1">
                <a:solidFill>
                  <a:srgbClr val="CC3300"/>
                </a:solidFill>
                <a:cs typeface="Lotus" pitchFamily="2" charset="-78"/>
              </a:rPr>
              <a:t>ي</a:t>
            </a:r>
            <a:r>
              <a:rPr lang="fa-IR" sz="2400" b="1">
                <a:solidFill>
                  <a:srgbClr val="CC3300"/>
                </a:solidFill>
                <a:cs typeface="Lotus" pitchFamily="2" charset="-78"/>
              </a:rPr>
              <a:t>سنده اش باز</a:t>
            </a:r>
            <a:r>
              <a:rPr lang="ar-SA" sz="2400" b="1">
                <a:solidFill>
                  <a:srgbClr val="CC3300"/>
                </a:solidFill>
                <a:cs typeface="Lotus" pitchFamily="2" charset="-78"/>
              </a:rPr>
              <a:t>ي</a:t>
            </a:r>
            <a:r>
              <a:rPr lang="fa-IR" sz="2400" b="1">
                <a:solidFill>
                  <a:srgbClr val="CC3300"/>
                </a:solidFill>
                <a:cs typeface="Lotus" pitchFamily="2" charset="-78"/>
              </a:rPr>
              <a:t> کند؛ در نت</a:t>
            </a:r>
            <a:r>
              <a:rPr lang="ar-SA" sz="2400" b="1">
                <a:solidFill>
                  <a:srgbClr val="CC3300"/>
                </a:solidFill>
                <a:cs typeface="Lotus" pitchFamily="2" charset="-78"/>
              </a:rPr>
              <a:t>ي</a:t>
            </a:r>
            <a:r>
              <a:rPr lang="fa-IR" sz="2400" b="1">
                <a:solidFill>
                  <a:srgbClr val="CC3300"/>
                </a:solidFill>
                <a:cs typeface="Lotus" pitchFamily="2" charset="-78"/>
              </a:rPr>
              <a:t>جه ا</a:t>
            </a:r>
            <a:r>
              <a:rPr lang="ar-SA" sz="2400" b="1">
                <a:solidFill>
                  <a:srgbClr val="CC3300"/>
                </a:solidFill>
                <a:cs typeface="Lotus" pitchFamily="2" charset="-78"/>
              </a:rPr>
              <a:t>ي</a:t>
            </a:r>
            <a:r>
              <a:rPr lang="fa-IR" sz="2400" b="1">
                <a:solidFill>
                  <a:srgbClr val="CC3300"/>
                </a:solidFill>
                <a:cs typeface="Lotus" pitchFamily="2" charset="-78"/>
              </a:rPr>
              <a:t>ن تصور را که “کامپ</a:t>
            </a:r>
            <a:r>
              <a:rPr lang="ar-SA" sz="2400" b="1">
                <a:solidFill>
                  <a:srgbClr val="CC3300"/>
                </a:solidFill>
                <a:cs typeface="Lotus" pitchFamily="2" charset="-78"/>
              </a:rPr>
              <a:t>ي</a:t>
            </a:r>
            <a:r>
              <a:rPr lang="fa-IR" sz="2400" b="1">
                <a:solidFill>
                  <a:srgbClr val="CC3300"/>
                </a:solidFill>
                <a:cs typeface="Lotus" pitchFamily="2" charset="-78"/>
              </a:rPr>
              <a:t>وتر فقط کار</a:t>
            </a:r>
            <a:r>
              <a:rPr lang="ar-SA" sz="2400" b="1">
                <a:solidFill>
                  <a:srgbClr val="CC3300"/>
                </a:solidFill>
                <a:cs typeface="Lotus" pitchFamily="2" charset="-78"/>
              </a:rPr>
              <a:t>ي</a:t>
            </a:r>
            <a:r>
              <a:rPr lang="fa-IR" sz="2400" b="1">
                <a:solidFill>
                  <a:srgbClr val="CC3300"/>
                </a:solidFill>
                <a:cs typeface="Lotus" pitchFamily="2" charset="-78"/>
              </a:rPr>
              <a:t> را انجام م</a:t>
            </a:r>
            <a:r>
              <a:rPr lang="ar-SA" sz="2400" b="1">
                <a:solidFill>
                  <a:srgbClr val="CC3300"/>
                </a:solidFill>
                <a:cs typeface="Lotus" pitchFamily="2" charset="-78"/>
              </a:rPr>
              <a:t>ي</a:t>
            </a:r>
            <a:r>
              <a:rPr lang="fa-IR" sz="2400" b="1">
                <a:solidFill>
                  <a:srgbClr val="CC3300"/>
                </a:solidFill>
                <a:cs typeface="Lotus" pitchFamily="2" charset="-78"/>
              </a:rPr>
              <a:t>دهد که به آن گفته شود” نقض کرد.</a:t>
            </a:r>
          </a:p>
          <a:p>
            <a:pPr algn="r" rtl="1">
              <a:spcBef>
                <a:spcPct val="50000"/>
              </a:spcBef>
            </a:pPr>
            <a:endParaRPr lang="en-US" sz="24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340A94F-9189-453B-B0A0-CE2F903FFD70}" type="slidenum">
              <a:rPr lang="fa-IR"/>
              <a:pPr>
                <a:defRPr/>
              </a:pPr>
              <a:t>120</a:t>
            </a:fld>
            <a:endParaRPr lang="en-US"/>
          </a:p>
        </p:txBody>
      </p:sp>
      <p:sp>
        <p:nvSpPr>
          <p:cNvPr id="12390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3908"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اثر دقت اکتشاف بر کارايي</a:t>
            </a:r>
          </a:p>
        </p:txBody>
      </p:sp>
      <p:sp>
        <p:nvSpPr>
          <p:cNvPr id="123909" name="Text Box 4"/>
          <p:cNvSpPr txBox="1">
            <a:spLocks noChangeArrowheads="1"/>
          </p:cNvSpPr>
          <p:nvPr/>
        </p:nvSpPr>
        <p:spPr bwMode="auto">
          <a:xfrm>
            <a:off x="755650" y="2705100"/>
            <a:ext cx="76327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800">
                <a:solidFill>
                  <a:schemeClr val="accent2"/>
                </a:solidFill>
                <a:cs typeface="Homa" pitchFamily="2" charset="-78"/>
              </a:rPr>
              <a:t>اگر برای هر گره </a:t>
            </a:r>
            <a:r>
              <a:rPr lang="en-US" sz="2800">
                <a:solidFill>
                  <a:schemeClr val="accent2"/>
                </a:solidFill>
                <a:cs typeface="Homa" pitchFamily="2" charset="-78"/>
              </a:rPr>
              <a:t>n</a:t>
            </a:r>
            <a:r>
              <a:rPr lang="fa-IR" sz="2800">
                <a:solidFill>
                  <a:schemeClr val="accent2"/>
                </a:solidFill>
                <a:cs typeface="Homa" pitchFamily="2" charset="-78"/>
              </a:rPr>
              <a:t> داشته باشيم: </a:t>
            </a:r>
            <a:r>
              <a:rPr lang="en-US" sz="2800">
                <a:solidFill>
                  <a:schemeClr val="accent2"/>
                </a:solidFill>
                <a:cs typeface="Homa" pitchFamily="2" charset="-78"/>
              </a:rPr>
              <a:t>h2(n) &gt;= h1(n) </a:t>
            </a:r>
            <a:endParaRPr lang="fa-IR" sz="2800">
              <a:solidFill>
                <a:schemeClr val="accent2"/>
              </a:solidFill>
              <a:cs typeface="Homa" pitchFamily="2" charset="-78"/>
            </a:endParaRPr>
          </a:p>
          <a:p>
            <a:pPr lvl="1" algn="r" rtl="1">
              <a:spcBef>
                <a:spcPct val="10000"/>
              </a:spcBef>
              <a:buClr>
                <a:srgbClr val="00D600"/>
              </a:buClr>
              <a:buFont typeface="Wingdings" pitchFamily="2" charset="2"/>
              <a:buChar char="×"/>
            </a:pPr>
            <a:r>
              <a:rPr lang="en-US" sz="2000">
                <a:solidFill>
                  <a:srgbClr val="CC3300"/>
                </a:solidFill>
                <a:cs typeface="Homa" pitchFamily="2" charset="-78"/>
              </a:rPr>
              <a:t>h2</a:t>
            </a:r>
            <a:r>
              <a:rPr lang="fa-IR" sz="2000">
                <a:solidFill>
                  <a:srgbClr val="CC3300"/>
                </a:solidFill>
                <a:cs typeface="Homa" pitchFamily="2" charset="-78"/>
              </a:rPr>
              <a:t> بر </a:t>
            </a:r>
            <a:r>
              <a:rPr lang="en-US" sz="2000">
                <a:solidFill>
                  <a:srgbClr val="CC3300"/>
                </a:solidFill>
                <a:cs typeface="Homa" pitchFamily="2" charset="-78"/>
              </a:rPr>
              <a:t>h1</a:t>
            </a:r>
            <a:r>
              <a:rPr lang="fa-IR" sz="2000">
                <a:solidFill>
                  <a:srgbClr val="CC3300"/>
                </a:solidFill>
                <a:cs typeface="Homa" pitchFamily="2" charset="-78"/>
              </a:rPr>
              <a:t>غالب است</a:t>
            </a:r>
          </a:p>
          <a:p>
            <a:pPr lvl="1" algn="r" rtl="1">
              <a:spcBef>
                <a:spcPct val="10000"/>
              </a:spcBef>
              <a:buClr>
                <a:srgbClr val="00D600"/>
              </a:buClr>
              <a:buFont typeface="Wingdings" pitchFamily="2" charset="2"/>
              <a:buChar char="×"/>
            </a:pPr>
            <a:r>
              <a:rPr lang="fa-IR" sz="2000">
                <a:solidFill>
                  <a:srgbClr val="CC3300"/>
                </a:solidFill>
                <a:cs typeface="Homa" pitchFamily="2" charset="-78"/>
              </a:rPr>
              <a:t>غالب بودن مستقيما به کارايي ترجمه ميشود</a:t>
            </a:r>
          </a:p>
          <a:p>
            <a:pPr lvl="1" algn="r" rtl="1">
              <a:spcBef>
                <a:spcPct val="10000"/>
              </a:spcBef>
              <a:buClr>
                <a:srgbClr val="00D600"/>
              </a:buClr>
              <a:buFont typeface="Wingdings" pitchFamily="2" charset="2"/>
              <a:buChar char="×"/>
            </a:pPr>
            <a:r>
              <a:rPr lang="fa-IR" sz="2000">
                <a:solidFill>
                  <a:srgbClr val="CC3300"/>
                </a:solidFill>
                <a:cs typeface="Homa" pitchFamily="2" charset="-78"/>
              </a:rPr>
              <a:t>تعداد گره هايي که با بکارگيری </a:t>
            </a:r>
            <a:r>
              <a:rPr lang="en-US" sz="2000">
                <a:solidFill>
                  <a:srgbClr val="CC3300"/>
                </a:solidFill>
                <a:cs typeface="Homa" pitchFamily="2" charset="-78"/>
              </a:rPr>
              <a:t>h2</a:t>
            </a:r>
            <a:r>
              <a:rPr lang="fa-IR" sz="2000">
                <a:solidFill>
                  <a:srgbClr val="CC3300"/>
                </a:solidFill>
                <a:cs typeface="Homa" pitchFamily="2" charset="-78"/>
              </a:rPr>
              <a:t> بسط داده ميشود، هرگز بيش از بکارگيری </a:t>
            </a:r>
            <a:r>
              <a:rPr lang="en-US" sz="2000">
                <a:solidFill>
                  <a:srgbClr val="CC3300"/>
                </a:solidFill>
                <a:cs typeface="Homa" pitchFamily="2" charset="-78"/>
              </a:rPr>
              <a:t>h1</a:t>
            </a:r>
            <a:r>
              <a:rPr lang="fa-IR" sz="2000">
                <a:solidFill>
                  <a:srgbClr val="CC3300"/>
                </a:solidFill>
                <a:cs typeface="Homa" pitchFamily="2" charset="-78"/>
              </a:rPr>
              <a:t> نيست</a:t>
            </a:r>
          </a:p>
          <a:p>
            <a:pPr lvl="1" algn="r" rtl="1">
              <a:spcBef>
                <a:spcPct val="10000"/>
              </a:spcBef>
              <a:buClr>
                <a:srgbClr val="00D600"/>
              </a:buClr>
              <a:buFont typeface="Wingdings" pitchFamily="2" charset="2"/>
              <a:buNone/>
            </a:pPr>
            <a:endParaRPr lang="en-US" sz="2000">
              <a:solidFill>
                <a:srgbClr val="CC3300"/>
              </a:solidFill>
              <a:cs typeface="Homa" pitchFamily="2" charset="-78"/>
            </a:endParaRPr>
          </a:p>
        </p:txBody>
      </p:sp>
      <p:sp>
        <p:nvSpPr>
          <p:cNvPr id="123910" name="Text Box 5"/>
          <p:cNvSpPr txBox="1">
            <a:spLocks noChangeArrowheads="1"/>
          </p:cNvSpPr>
          <p:nvPr/>
        </p:nvSpPr>
        <p:spPr bwMode="auto">
          <a:xfrm>
            <a:off x="900113" y="4754563"/>
            <a:ext cx="69850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3200" b="1">
                <a:solidFill>
                  <a:srgbClr val="996633"/>
                </a:solidFill>
                <a:cs typeface="Lotus" pitchFamily="2" charset="-78"/>
              </a:rPr>
              <a:t>هميشه بهتر است از تابع اکتشافی با </a:t>
            </a:r>
            <a:r>
              <a:rPr lang="fa-IR" sz="3200" b="1">
                <a:solidFill>
                  <a:srgbClr val="CC3300"/>
                </a:solidFill>
                <a:cs typeface="Lotus" pitchFamily="2" charset="-78"/>
              </a:rPr>
              <a:t>مقادير بزرگ</a:t>
            </a:r>
            <a:r>
              <a:rPr lang="fa-IR" sz="3200" b="1">
                <a:solidFill>
                  <a:srgbClr val="996633"/>
                </a:solidFill>
                <a:cs typeface="Lotus" pitchFamily="2" charset="-78"/>
              </a:rPr>
              <a:t> استفاده کرد، به شرطی که </a:t>
            </a:r>
            <a:r>
              <a:rPr lang="fa-IR" sz="3200" b="1">
                <a:solidFill>
                  <a:srgbClr val="CC3300"/>
                </a:solidFill>
                <a:cs typeface="Lotus" pitchFamily="2" charset="-78"/>
              </a:rPr>
              <a:t>زمان محاسبه</a:t>
            </a:r>
            <a:r>
              <a:rPr lang="fa-IR" sz="3200" b="1">
                <a:solidFill>
                  <a:srgbClr val="996633"/>
                </a:solidFill>
                <a:cs typeface="Lotus" pitchFamily="2" charset="-78"/>
              </a:rPr>
              <a:t> اکتشاف، خيلي بزرگ نباشد</a:t>
            </a:r>
            <a:endParaRPr lang="en-US" sz="3200" b="1">
              <a:solidFill>
                <a:srgbClr val="996633"/>
              </a:solidFill>
              <a:cs typeface="Lotus" pitchFamily="2" charset="-78"/>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14A2202-E02D-46A7-91C7-8C37BCB8DEB6}" type="slidenum">
              <a:rPr lang="fa-IR"/>
              <a:pPr>
                <a:defRPr/>
              </a:pPr>
              <a:t>121</a:t>
            </a:fld>
            <a:endParaRPr lang="en-US"/>
          </a:p>
        </p:txBody>
      </p:sp>
      <p:sp>
        <p:nvSpPr>
          <p:cNvPr id="12493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4932"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ابداع توابع کشف کننده</a:t>
            </a:r>
          </a:p>
        </p:txBody>
      </p:sp>
      <p:sp>
        <p:nvSpPr>
          <p:cNvPr id="124933" name="Text Box 4"/>
          <p:cNvSpPr txBox="1">
            <a:spLocks noChangeArrowheads="1"/>
          </p:cNvSpPr>
          <p:nvPr/>
        </p:nvSpPr>
        <p:spPr bwMode="auto">
          <a:xfrm>
            <a:off x="755650" y="2705100"/>
            <a:ext cx="76327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3200">
                <a:solidFill>
                  <a:schemeClr val="accent2"/>
                </a:solidFill>
                <a:cs typeface="Homa" pitchFamily="2" charset="-78"/>
              </a:rPr>
              <a:t>یک روش برای ساخت توابع کشف کننده :</a:t>
            </a:r>
          </a:p>
          <a:p>
            <a:pPr lvl="1" algn="r" rtl="1">
              <a:spcBef>
                <a:spcPct val="50000"/>
              </a:spcBef>
              <a:buClr>
                <a:srgbClr val="00D600"/>
              </a:buClr>
              <a:buFont typeface="Wingdings" pitchFamily="2" charset="2"/>
              <a:buChar char="Ã"/>
            </a:pPr>
            <a:r>
              <a:rPr lang="fa-IR" sz="2800">
                <a:solidFill>
                  <a:schemeClr val="accent2"/>
                </a:solidFill>
                <a:cs typeface="Homa" pitchFamily="2" charset="-78"/>
              </a:rPr>
              <a:t>استفاده از روش مسئله راحت: </a:t>
            </a:r>
            <a:r>
              <a:rPr lang="fa-IR" sz="2400">
                <a:solidFill>
                  <a:schemeClr val="accent2"/>
                </a:solidFill>
                <a:cs typeface="Homa" pitchFamily="2" charset="-78"/>
              </a:rPr>
              <a:t>مسئله ای با محدودیتهای کمتر بر روی عملگرها</a:t>
            </a:r>
          </a:p>
          <a:p>
            <a:pPr algn="r" rtl="1">
              <a:spcBef>
                <a:spcPct val="50000"/>
              </a:spcBef>
              <a:buClr>
                <a:srgbClr val="00D600"/>
              </a:buClr>
              <a:buFont typeface="Wingdings" pitchFamily="2" charset="2"/>
              <a:buChar char="Ã"/>
            </a:pPr>
            <a:r>
              <a:rPr lang="fa-IR" sz="2400">
                <a:solidFill>
                  <a:schemeClr val="accent2"/>
                </a:solidFill>
                <a:cs typeface="Homa" pitchFamily="2" charset="-78"/>
              </a:rPr>
              <a:t>برنامه </a:t>
            </a:r>
            <a:r>
              <a:rPr lang="en-US" sz="2400">
                <a:solidFill>
                  <a:schemeClr val="accent2"/>
                </a:solidFill>
                <a:cs typeface="Homa" pitchFamily="2" charset="-78"/>
              </a:rPr>
              <a:t>ABSOLVER</a:t>
            </a:r>
            <a:endParaRPr lang="fa-IR" sz="2400">
              <a:solidFill>
                <a:schemeClr val="accent2"/>
              </a:solidFill>
              <a:cs typeface="Homa" pitchFamily="2" charset="-78"/>
            </a:endParaRPr>
          </a:p>
          <a:p>
            <a:pPr lvl="1" algn="r" rtl="1">
              <a:spcBef>
                <a:spcPct val="50000"/>
              </a:spcBef>
              <a:buClr>
                <a:srgbClr val="00D600"/>
              </a:buClr>
              <a:buFont typeface="Wingdings" pitchFamily="2" charset="2"/>
              <a:buChar char="Ã"/>
            </a:pPr>
            <a:r>
              <a:rPr lang="fa-IR" sz="2400">
                <a:solidFill>
                  <a:schemeClr val="accent2"/>
                </a:solidFill>
                <a:cs typeface="Homa" pitchFamily="2" charset="-78"/>
              </a:rPr>
              <a:t>می تواند کشف کننده ها را بطور اتوماتیک با استفاده از تعاریف مسئله تولید کند</a:t>
            </a:r>
          </a:p>
          <a:p>
            <a:pPr lvl="1" algn="r" rtl="1">
              <a:spcBef>
                <a:spcPct val="50000"/>
              </a:spcBef>
              <a:buClr>
                <a:srgbClr val="00D600"/>
              </a:buClr>
              <a:buFont typeface="Wingdings" pitchFamily="2" charset="2"/>
              <a:buChar char="Ã"/>
            </a:pPr>
            <a:r>
              <a:rPr lang="fa-IR" sz="2400">
                <a:solidFill>
                  <a:schemeClr val="accent2"/>
                </a:solidFill>
                <a:cs typeface="Homa" pitchFamily="2" charset="-78"/>
              </a:rPr>
              <a:t>از روش مسئله راحت و دیگر تکنیکها استفاده می کند.</a:t>
            </a:r>
          </a:p>
          <a:p>
            <a:pPr algn="r" rtl="1">
              <a:spcBef>
                <a:spcPct val="50000"/>
              </a:spcBef>
              <a:buClr>
                <a:srgbClr val="00D600"/>
              </a:buClr>
              <a:buFont typeface="Wingdings" pitchFamily="2" charset="2"/>
              <a:buChar char="Ã"/>
            </a:pPr>
            <a:r>
              <a:rPr lang="fa-IR" sz="2400">
                <a:solidFill>
                  <a:schemeClr val="accent2"/>
                </a:solidFill>
                <a:cs typeface="Homa" pitchFamily="2" charset="-78"/>
              </a:rPr>
              <a:t>انتخاب بهترین تابع کشف کننده</a:t>
            </a:r>
            <a:endParaRPr lang="en-US" sz="2400">
              <a:solidFill>
                <a:srgbClr val="CC3300"/>
              </a:solidFill>
              <a:cs typeface="Homa" pitchFamily="2" charset="-78"/>
            </a:endParaRPr>
          </a:p>
        </p:txBody>
      </p:sp>
      <p:pic>
        <p:nvPicPr>
          <p:cNvPr id="1249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5802313"/>
            <a:ext cx="40005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3597AFD-FB7D-4580-B733-28A67AB29FB9}" type="slidenum">
              <a:rPr lang="fa-IR"/>
              <a:pPr>
                <a:defRPr/>
              </a:pPr>
              <a:t>122</a:t>
            </a:fld>
            <a:endParaRPr lang="en-US"/>
          </a:p>
        </p:txBody>
      </p:sp>
      <p:sp>
        <p:nvSpPr>
          <p:cNvPr id="12595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5956"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یادگیری کشف کننده از طریق تجربه</a:t>
            </a:r>
          </a:p>
        </p:txBody>
      </p:sp>
      <p:sp>
        <p:nvSpPr>
          <p:cNvPr id="125957" name="Text Box 4"/>
          <p:cNvSpPr txBox="1">
            <a:spLocks noChangeArrowheads="1"/>
          </p:cNvSpPr>
          <p:nvPr/>
        </p:nvSpPr>
        <p:spPr bwMode="auto">
          <a:xfrm>
            <a:off x="755650" y="2705100"/>
            <a:ext cx="76327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lvl="1" algn="r" rtl="1">
              <a:spcBef>
                <a:spcPct val="50000"/>
              </a:spcBef>
              <a:buClr>
                <a:srgbClr val="00D600"/>
              </a:buClr>
              <a:buFont typeface="Wingdings" pitchFamily="2" charset="2"/>
              <a:buChar char="Ã"/>
            </a:pPr>
            <a:r>
              <a:rPr lang="fa-IR" sz="3200">
                <a:solidFill>
                  <a:schemeClr val="accent2"/>
                </a:solidFill>
                <a:cs typeface="Homa" pitchFamily="2" charset="-78"/>
              </a:rPr>
              <a:t>تجربه یعنی حل نمونه های زیادی از مسئله</a:t>
            </a:r>
          </a:p>
          <a:p>
            <a:pPr lvl="1" algn="r" rtl="1">
              <a:spcBef>
                <a:spcPct val="50000"/>
              </a:spcBef>
              <a:buClr>
                <a:srgbClr val="00D600"/>
              </a:buClr>
              <a:buFont typeface="Wingdings" pitchFamily="2" charset="2"/>
              <a:buChar char="Ã"/>
            </a:pPr>
            <a:r>
              <a:rPr lang="fa-IR" sz="3200">
                <a:solidFill>
                  <a:schemeClr val="accent2"/>
                </a:solidFill>
                <a:cs typeface="Homa" pitchFamily="2" charset="-78"/>
              </a:rPr>
              <a:t>هر راه حل بهینه برای مسئله 8 پازل نمونه هایی را فراهم می کند که با استفاده از انها </a:t>
            </a:r>
            <a:r>
              <a:rPr lang="en-US" sz="3200">
                <a:solidFill>
                  <a:schemeClr val="accent2"/>
                </a:solidFill>
                <a:cs typeface="Homa" pitchFamily="2" charset="-78"/>
              </a:rPr>
              <a:t>h(n)</a:t>
            </a:r>
            <a:r>
              <a:rPr lang="fa-IR" sz="3200">
                <a:solidFill>
                  <a:schemeClr val="accent2"/>
                </a:solidFill>
                <a:cs typeface="Homa" pitchFamily="2" charset="-78"/>
              </a:rPr>
              <a:t> قابل یادگیری است.</a:t>
            </a:r>
          </a:p>
          <a:p>
            <a:pPr lvl="1" algn="r" rtl="1">
              <a:spcBef>
                <a:spcPct val="50000"/>
              </a:spcBef>
              <a:buClr>
                <a:srgbClr val="00D600"/>
              </a:buClr>
              <a:buFont typeface="Wingdings" pitchFamily="2" charset="2"/>
              <a:buChar char="Ã"/>
            </a:pPr>
            <a:r>
              <a:rPr lang="fa-IR" sz="3200">
                <a:solidFill>
                  <a:schemeClr val="accent2"/>
                </a:solidFill>
                <a:cs typeface="Homa" pitchFamily="2" charset="-78"/>
              </a:rPr>
              <a:t>یک الگوریتم یادگیری استقرایی را برای ساخت تابع </a:t>
            </a:r>
            <a:r>
              <a:rPr lang="en-US" sz="3200">
                <a:solidFill>
                  <a:schemeClr val="accent2"/>
                </a:solidFill>
                <a:cs typeface="Homa" pitchFamily="2" charset="-78"/>
              </a:rPr>
              <a:t>h(n)</a:t>
            </a:r>
            <a:r>
              <a:rPr lang="fa-IR" sz="3200">
                <a:solidFill>
                  <a:schemeClr val="accent2"/>
                </a:solidFill>
                <a:cs typeface="Homa" pitchFamily="2" charset="-78"/>
              </a:rPr>
              <a:t> از این مثالها را می توان استفاده کرد</a:t>
            </a:r>
          </a:p>
          <a:p>
            <a:pPr lvl="2" algn="r" rtl="1">
              <a:spcBef>
                <a:spcPct val="50000"/>
              </a:spcBef>
              <a:buClr>
                <a:srgbClr val="00D600"/>
              </a:buClr>
              <a:buFont typeface="Wingdings" pitchFamily="2" charset="2"/>
              <a:buChar char="Ã"/>
            </a:pPr>
            <a:r>
              <a:rPr lang="fa-IR" sz="2400">
                <a:solidFill>
                  <a:schemeClr val="accent2"/>
                </a:solidFill>
                <a:cs typeface="Homa" pitchFamily="2" charset="-78"/>
              </a:rPr>
              <a:t>یک روش برای این کار استفاده از ترکیب خطی ویژگیهای حالت است</a:t>
            </a:r>
            <a:endParaRPr lang="en-US" sz="2400">
              <a:solidFill>
                <a:srgbClr val="CC3300"/>
              </a:solidFill>
              <a:cs typeface="Homa" pitchFamily="2" charset="-78"/>
            </a:endParaRPr>
          </a:p>
        </p:txBody>
      </p:sp>
      <p:pic>
        <p:nvPicPr>
          <p:cNvPr id="1259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445125"/>
            <a:ext cx="33051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F5FA4373-BCBF-42FD-AAF8-7CD989508294}" type="slidenum">
              <a:rPr lang="fa-IR"/>
              <a:pPr>
                <a:defRPr/>
              </a:pPr>
              <a:t>123</a:t>
            </a:fld>
            <a:endParaRPr lang="en-US"/>
          </a:p>
        </p:txBody>
      </p:sp>
      <p:sp>
        <p:nvSpPr>
          <p:cNvPr id="12697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6980" name="Rectangle 3"/>
          <p:cNvSpPr>
            <a:spLocks noChangeArrowheads="1"/>
          </p:cNvSpPr>
          <p:nvPr/>
        </p:nvSpPr>
        <p:spPr bwMode="auto">
          <a:xfrm>
            <a:off x="463550" y="19335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الگوريتم های جست و جوی محلی و بهينه سازی</a:t>
            </a:r>
          </a:p>
        </p:txBody>
      </p:sp>
      <p:sp>
        <p:nvSpPr>
          <p:cNvPr id="126981" name="Text Box 4"/>
          <p:cNvSpPr txBox="1">
            <a:spLocks noChangeArrowheads="1"/>
          </p:cNvSpPr>
          <p:nvPr/>
        </p:nvSpPr>
        <p:spPr bwMode="auto">
          <a:xfrm>
            <a:off x="179388" y="2568575"/>
            <a:ext cx="8424862"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Ã"/>
            </a:pPr>
            <a:r>
              <a:rPr lang="fa-IR" sz="2400">
                <a:solidFill>
                  <a:srgbClr val="CC3300"/>
                </a:solidFill>
                <a:cs typeface="Homa" pitchFamily="2" charset="-78"/>
              </a:rPr>
              <a:t>الگوريتم های قبلی، فضای جست و جو را به طور سيستماتيک بررسی ميکنند</a:t>
            </a:r>
          </a:p>
          <a:p>
            <a:pPr lvl="2" algn="r" rtl="1">
              <a:buClr>
                <a:srgbClr val="00D600"/>
              </a:buClr>
              <a:buFont typeface="Wingdings" pitchFamily="2" charset="2"/>
              <a:buChar char="×"/>
            </a:pPr>
            <a:r>
              <a:rPr lang="fa-IR" sz="2000">
                <a:solidFill>
                  <a:srgbClr val="CC3300"/>
                </a:solidFill>
                <a:cs typeface="Homa" pitchFamily="2" charset="-78"/>
              </a:rPr>
              <a:t>تا رسيدن به هدف يک يا چند مسير نگهداری ميشوند</a:t>
            </a:r>
          </a:p>
          <a:p>
            <a:pPr lvl="2" algn="r" rtl="1">
              <a:buClr>
                <a:srgbClr val="00D600"/>
              </a:buClr>
              <a:buFont typeface="Wingdings" pitchFamily="2" charset="2"/>
              <a:buChar char="×"/>
            </a:pPr>
            <a:r>
              <a:rPr lang="fa-IR" sz="2000">
                <a:solidFill>
                  <a:srgbClr val="CC3300"/>
                </a:solidFill>
                <a:cs typeface="Homa" pitchFamily="2" charset="-78"/>
              </a:rPr>
              <a:t>مسير رسيدن به هدف، راه حل مسئله را تشکيل ميدهد</a:t>
            </a:r>
          </a:p>
          <a:p>
            <a:pPr algn="r" rtl="1">
              <a:spcBef>
                <a:spcPct val="50000"/>
              </a:spcBef>
              <a:buClr>
                <a:srgbClr val="00D600"/>
              </a:buClr>
              <a:buFont typeface="Wingdings" pitchFamily="2" charset="2"/>
              <a:buChar char="Ã"/>
            </a:pPr>
            <a:r>
              <a:rPr lang="fa-IR" sz="2400">
                <a:solidFill>
                  <a:srgbClr val="CC3300"/>
                </a:solidFill>
                <a:cs typeface="Homa" pitchFamily="2" charset="-78"/>
              </a:rPr>
              <a:t>در الگوريتم های محلی مسير رسيدن به هدف مهم نيست</a:t>
            </a:r>
          </a:p>
          <a:p>
            <a:pPr lvl="2" algn="r" rtl="1">
              <a:buClr>
                <a:srgbClr val="00D600"/>
              </a:buClr>
              <a:buFont typeface="Wingdings" pitchFamily="2" charset="2"/>
              <a:buChar char="×"/>
            </a:pPr>
            <a:r>
              <a:rPr lang="fa-IR" sz="2000">
                <a:solidFill>
                  <a:srgbClr val="CC3300"/>
                </a:solidFill>
                <a:cs typeface="Homa" pitchFamily="2" charset="-78"/>
              </a:rPr>
              <a:t>مثال: مسئله 8 وزير</a:t>
            </a:r>
          </a:p>
          <a:p>
            <a:pPr algn="r" rtl="1">
              <a:spcBef>
                <a:spcPct val="50000"/>
              </a:spcBef>
              <a:buClr>
                <a:srgbClr val="00D600"/>
              </a:buClr>
              <a:buFont typeface="Wingdings" pitchFamily="2" charset="2"/>
              <a:buChar char="Ã"/>
            </a:pPr>
            <a:r>
              <a:rPr lang="fa-IR" sz="2400">
                <a:solidFill>
                  <a:srgbClr val="CC3300"/>
                </a:solidFill>
                <a:cs typeface="Homa" pitchFamily="2" charset="-78"/>
              </a:rPr>
              <a:t>دو امتياز عمده جست و جوهای محلي</a:t>
            </a:r>
          </a:p>
          <a:p>
            <a:pPr lvl="2" algn="r" rtl="1">
              <a:buClr>
                <a:srgbClr val="00D600"/>
              </a:buClr>
              <a:buFont typeface="Wingdings" pitchFamily="2" charset="2"/>
              <a:buChar char="×"/>
            </a:pPr>
            <a:r>
              <a:rPr lang="fa-IR" sz="2000">
                <a:solidFill>
                  <a:srgbClr val="CC3300"/>
                </a:solidFill>
                <a:cs typeface="Homa" pitchFamily="2" charset="-78"/>
              </a:rPr>
              <a:t>استفاده از حافظه کمکی</a:t>
            </a:r>
          </a:p>
          <a:p>
            <a:pPr lvl="2" algn="r" rtl="1">
              <a:buClr>
                <a:srgbClr val="00D600"/>
              </a:buClr>
              <a:buFont typeface="Wingdings" pitchFamily="2" charset="2"/>
              <a:buChar char="×"/>
            </a:pPr>
            <a:r>
              <a:rPr lang="fa-IR" sz="2000">
                <a:solidFill>
                  <a:srgbClr val="CC3300"/>
                </a:solidFill>
                <a:cs typeface="Homa" pitchFamily="2" charset="-78"/>
              </a:rPr>
              <a:t>ارائه راه حلهای منطقي در فضاهای بزرگ و نامتناهی</a:t>
            </a:r>
            <a:endParaRPr lang="en-US" sz="2000">
              <a:solidFill>
                <a:srgbClr val="CC3300"/>
              </a:solidFill>
              <a:cs typeface="Homa" pitchFamily="2" charset="-78"/>
            </a:endParaRPr>
          </a:p>
        </p:txBody>
      </p:sp>
      <p:sp>
        <p:nvSpPr>
          <p:cNvPr id="126982" name="Text Box 5"/>
          <p:cNvSpPr txBox="1">
            <a:spLocks noChangeArrowheads="1"/>
          </p:cNvSpPr>
          <p:nvPr/>
        </p:nvSpPr>
        <p:spPr bwMode="auto">
          <a:xfrm>
            <a:off x="0" y="5734050"/>
            <a:ext cx="8604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lvl="3" algn="r" rtl="1">
              <a:buClr>
                <a:srgbClr val="00D600"/>
              </a:buClr>
              <a:buFont typeface="Wingdings" pitchFamily="2" charset="2"/>
              <a:buChar char="Ã"/>
            </a:pPr>
            <a:r>
              <a:rPr lang="fa-IR" sz="2400">
                <a:solidFill>
                  <a:srgbClr val="CC3300"/>
                </a:solidFill>
                <a:cs typeface="Homa" pitchFamily="2" charset="-78"/>
              </a:rPr>
              <a:t>اين الگوريتمها برای حل مسائل بهينه سازی نيز مفيدند</a:t>
            </a:r>
          </a:p>
        </p:txBody>
      </p:sp>
      <p:sp>
        <p:nvSpPr>
          <p:cNvPr id="126983" name="Text Box 6"/>
          <p:cNvSpPr txBox="1">
            <a:spLocks noChangeArrowheads="1"/>
          </p:cNvSpPr>
          <p:nvPr/>
        </p:nvSpPr>
        <p:spPr bwMode="auto">
          <a:xfrm>
            <a:off x="827088" y="6178550"/>
            <a:ext cx="69135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a:defRPr>
                <a:solidFill>
                  <a:schemeClr val="tx1"/>
                </a:solidFill>
                <a:latin typeface="Arial" charset="0"/>
                <a:cs typeface="Times New Roman" pitchFamily="18" charset="0"/>
              </a:defRPr>
            </a:lvl5pPr>
            <a:lvl6pPr eaLnBrk="0" fontAlgn="base" hangingPunct="0">
              <a:spcBef>
                <a:spcPct val="0"/>
              </a:spcBef>
              <a:spcAft>
                <a:spcPct val="0"/>
              </a:spcAft>
              <a:defRPr>
                <a:solidFill>
                  <a:schemeClr val="tx1"/>
                </a:solidFill>
                <a:latin typeface="Arial" charset="0"/>
                <a:cs typeface="Times New Roman" pitchFamily="18" charset="0"/>
              </a:defRPr>
            </a:lvl6pPr>
            <a:lvl7pPr eaLnBrk="0" fontAlgn="base" hangingPunct="0">
              <a:spcBef>
                <a:spcPct val="0"/>
              </a:spcBef>
              <a:spcAft>
                <a:spcPct val="0"/>
              </a:spcAft>
              <a:defRPr>
                <a:solidFill>
                  <a:schemeClr val="tx1"/>
                </a:solidFill>
                <a:latin typeface="Arial" charset="0"/>
                <a:cs typeface="Times New Roman" pitchFamily="18" charset="0"/>
              </a:defRPr>
            </a:lvl7pPr>
            <a:lvl8pPr eaLnBrk="0" fontAlgn="base" hangingPunct="0">
              <a:spcBef>
                <a:spcPct val="0"/>
              </a:spcBef>
              <a:spcAft>
                <a:spcPct val="0"/>
              </a:spcAft>
              <a:defRPr>
                <a:solidFill>
                  <a:schemeClr val="tx1"/>
                </a:solidFill>
                <a:latin typeface="Arial" charset="0"/>
                <a:cs typeface="Times New Roman" pitchFamily="18" charset="0"/>
              </a:defRPr>
            </a:lvl8pPr>
            <a:lvl9pPr eaLnBrk="0" fontAlgn="base" hangingPunct="0">
              <a:spcBef>
                <a:spcPct val="0"/>
              </a:spcBef>
              <a:spcAft>
                <a:spcPct val="0"/>
              </a:spcAft>
              <a:defRPr>
                <a:solidFill>
                  <a:schemeClr val="tx1"/>
                </a:solidFill>
                <a:latin typeface="Arial" charset="0"/>
                <a:cs typeface="Times New Roman" pitchFamily="18" charset="0"/>
              </a:defRPr>
            </a:lvl9pPr>
          </a:lstStyle>
          <a:p>
            <a:pPr lvl="4" algn="r" rtl="1">
              <a:buClr>
                <a:srgbClr val="00D600"/>
              </a:buClr>
              <a:buFont typeface="Wingdings" pitchFamily="2" charset="2"/>
              <a:buChar char="×"/>
            </a:pPr>
            <a:r>
              <a:rPr lang="fa-IR" sz="2000">
                <a:solidFill>
                  <a:srgbClr val="CC3300"/>
                </a:solidFill>
                <a:cs typeface="Homa" pitchFamily="2" charset="-78"/>
              </a:rPr>
              <a:t>يافتن بهترين حالت بر اساس تابع هدف</a:t>
            </a:r>
            <a:endParaRPr lang="en-US" sz="2000">
              <a:solidFill>
                <a:srgbClr val="CC3300"/>
              </a:solidFill>
              <a:cs typeface="Homa" pitchFamily="2" charset="-78"/>
            </a:endParaRPr>
          </a:p>
          <a:p>
            <a:pPr algn="r">
              <a:spcBef>
                <a:spcPct val="50000"/>
              </a:spcBef>
            </a:pP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6254F80F-BB7F-4360-A1D1-7791E56418A5}" type="slidenum">
              <a:rPr lang="fa-IR"/>
              <a:pPr>
                <a:defRPr/>
              </a:pPr>
              <a:t>124</a:t>
            </a:fld>
            <a:endParaRPr lang="en-US"/>
          </a:p>
        </p:txBody>
      </p:sp>
      <p:pic>
        <p:nvPicPr>
          <p:cNvPr id="128003" name="Picture 2" descr="AI"/>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60413" y="2452688"/>
            <a:ext cx="7772400" cy="4360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04"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8005" name="Rectangle 4"/>
          <p:cNvSpPr>
            <a:spLocks noChangeArrowheads="1"/>
          </p:cNvSpPr>
          <p:nvPr/>
        </p:nvSpPr>
        <p:spPr bwMode="auto">
          <a:xfrm>
            <a:off x="463550" y="19335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الگوريتم های جست و جوی محلی و بهينه سازی</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D5A733C1-565B-49FE-B71F-7B9471629700}" type="slidenum">
              <a:rPr lang="fa-IR"/>
              <a:pPr>
                <a:defRPr/>
              </a:pPr>
              <a:t>125</a:t>
            </a:fld>
            <a:endParaRPr lang="en-US"/>
          </a:p>
        </p:txBody>
      </p:sp>
      <p:pic>
        <p:nvPicPr>
          <p:cNvPr id="129027"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3990975"/>
            <a:ext cx="2814638" cy="2751138"/>
          </a:xfrm>
          <a:noFill/>
        </p:spPr>
      </p:pic>
      <p:sp>
        <p:nvSpPr>
          <p:cNvPr id="129028" name="Rectangle 3"/>
          <p:cNvSpPr>
            <a:spLocks noChangeArrowheads="1"/>
          </p:cNvSpPr>
          <p:nvPr/>
        </p:nvSpPr>
        <p:spPr bwMode="auto">
          <a:xfrm>
            <a:off x="463550" y="19335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جست و جوی تپه نوردی</a:t>
            </a:r>
          </a:p>
        </p:txBody>
      </p:sp>
      <p:sp>
        <p:nvSpPr>
          <p:cNvPr id="129029" name="Text Box 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9030" name="Text Box 5"/>
          <p:cNvSpPr txBox="1">
            <a:spLocks noChangeArrowheads="1"/>
          </p:cNvSpPr>
          <p:nvPr/>
        </p:nvSpPr>
        <p:spPr bwMode="auto">
          <a:xfrm>
            <a:off x="900113" y="2492375"/>
            <a:ext cx="7704137" cy="36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buClr>
                <a:srgbClr val="00D600"/>
              </a:buClr>
              <a:buFont typeface="Wingdings" pitchFamily="2" charset="2"/>
              <a:buChar char="Ã"/>
            </a:pPr>
            <a:r>
              <a:rPr lang="fa-IR" sz="2400">
                <a:solidFill>
                  <a:srgbClr val="CC3300"/>
                </a:solidFill>
                <a:cs typeface="Homa" pitchFamily="2" charset="-78"/>
              </a:rPr>
              <a:t>حلقه اي که در جهت افزايش مقدار حرکت ميکند</a:t>
            </a:r>
            <a:r>
              <a:rPr lang="fa-IR" sz="2000">
                <a:solidFill>
                  <a:srgbClr val="CC3300"/>
                </a:solidFill>
                <a:cs typeface="Homa" pitchFamily="2" charset="-78"/>
              </a:rPr>
              <a:t>(بطرف بالای تپه)</a:t>
            </a:r>
          </a:p>
          <a:p>
            <a:pPr lvl="2" algn="justLow" rtl="1">
              <a:buClr>
                <a:srgbClr val="00D600"/>
              </a:buClr>
              <a:buFont typeface="Wingdings" pitchFamily="2" charset="2"/>
              <a:buChar char="×"/>
            </a:pPr>
            <a:r>
              <a:rPr lang="fa-IR" sz="2000">
                <a:solidFill>
                  <a:srgbClr val="CC3300"/>
                </a:solidFill>
                <a:cs typeface="Homa" pitchFamily="2" charset="-78"/>
              </a:rPr>
              <a:t>رسيدن به بلندترين قله در همسايگی حالت فعلی، شرط خاتمه است.</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ساختمان داده گره فعلی، فقط حالت و مقدار تابع هدف را نگه ميدارد</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جست و جوی محلی حريصانه نيز نام دارد</a:t>
            </a:r>
          </a:p>
          <a:p>
            <a:pPr lvl="2" algn="justLow" rtl="1">
              <a:buClr>
                <a:srgbClr val="00D600"/>
              </a:buClr>
              <a:buFont typeface="Wingdings" pitchFamily="2" charset="2"/>
              <a:buChar char="×"/>
            </a:pPr>
            <a:r>
              <a:rPr lang="fa-IR" sz="2000">
                <a:solidFill>
                  <a:srgbClr val="CC3300"/>
                </a:solidFill>
                <a:cs typeface="Homa" pitchFamily="2" charset="-78"/>
              </a:rPr>
              <a:t>بدون فکر قبلي حالت همسايه خوبي را انتخاب ميکند</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تپه نوردی به دلايل زير ميتواند متوقف شود:</a:t>
            </a:r>
          </a:p>
          <a:p>
            <a:pPr lvl="2" algn="justLow" rtl="1">
              <a:buClr>
                <a:srgbClr val="00D600"/>
              </a:buClr>
              <a:buFont typeface="Wingdings" pitchFamily="2" charset="2"/>
              <a:buChar char="×"/>
            </a:pPr>
            <a:r>
              <a:rPr lang="fa-IR" sz="2000">
                <a:solidFill>
                  <a:srgbClr val="CC3300"/>
                </a:solidFill>
                <a:cs typeface="Homa" pitchFamily="2" charset="-78"/>
              </a:rPr>
              <a:t>بيشينه محلي</a:t>
            </a:r>
          </a:p>
          <a:p>
            <a:pPr lvl="2" algn="justLow" rtl="1">
              <a:buClr>
                <a:srgbClr val="00D600"/>
              </a:buClr>
              <a:buFont typeface="Wingdings" pitchFamily="2" charset="2"/>
              <a:buChar char="×"/>
            </a:pPr>
            <a:r>
              <a:rPr lang="fa-IR" sz="2000">
                <a:solidFill>
                  <a:srgbClr val="CC3300"/>
                </a:solidFill>
                <a:cs typeface="Homa" pitchFamily="2" charset="-78"/>
              </a:rPr>
              <a:t>برآمدگي ها</a:t>
            </a:r>
          </a:p>
          <a:p>
            <a:pPr lvl="2" algn="justLow" rtl="1">
              <a:buClr>
                <a:srgbClr val="00D600"/>
              </a:buClr>
              <a:buFont typeface="Wingdings" pitchFamily="2" charset="2"/>
              <a:buChar char="×"/>
            </a:pPr>
            <a:r>
              <a:rPr lang="fa-IR" sz="2000">
                <a:solidFill>
                  <a:srgbClr val="CC3300"/>
                </a:solidFill>
                <a:cs typeface="Homa" pitchFamily="2" charset="-78"/>
              </a:rPr>
              <a:t>فلات</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2C21133-340A-4340-8394-9B72599605A5}" type="slidenum">
              <a:rPr lang="fa-IR"/>
              <a:pPr>
                <a:defRPr/>
              </a:pPr>
              <a:t>126</a:t>
            </a:fld>
            <a:endParaRPr lang="en-US"/>
          </a:p>
        </p:txBody>
      </p:sp>
      <p:sp>
        <p:nvSpPr>
          <p:cNvPr id="13005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0052" name="Text Box 3"/>
          <p:cNvSpPr txBox="1">
            <a:spLocks noChangeArrowheads="1"/>
          </p:cNvSpPr>
          <p:nvPr/>
        </p:nvSpPr>
        <p:spPr bwMode="auto">
          <a:xfrm>
            <a:off x="539750" y="2708275"/>
            <a:ext cx="7993063"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Ã"/>
            </a:pPr>
            <a:r>
              <a:rPr lang="fa-IR" sz="2400">
                <a:solidFill>
                  <a:srgbClr val="CC3300"/>
                </a:solidFill>
                <a:cs typeface="Homa" pitchFamily="2" charset="-78"/>
              </a:rPr>
              <a:t>انواع تپه نوردی</a:t>
            </a:r>
          </a:p>
          <a:p>
            <a:pPr lvl="1" algn="r" rtl="1">
              <a:buClr>
                <a:srgbClr val="00D600"/>
              </a:buClr>
              <a:buFont typeface="Wingdings" pitchFamily="2" charset="2"/>
              <a:buChar char="Ã"/>
            </a:pPr>
            <a:r>
              <a:rPr lang="fa-IR" sz="2400">
                <a:solidFill>
                  <a:srgbClr val="CC3300"/>
                </a:solidFill>
                <a:cs typeface="Homa" pitchFamily="2" charset="-78"/>
              </a:rPr>
              <a:t>تپه نوردی تصادفی: </a:t>
            </a:r>
          </a:p>
          <a:p>
            <a:pPr lvl="2" algn="r" rtl="1">
              <a:buClr>
                <a:srgbClr val="00D600"/>
              </a:buClr>
              <a:buFont typeface="Wingdings" pitchFamily="2" charset="2"/>
              <a:buChar char="Ã"/>
            </a:pPr>
            <a:r>
              <a:rPr lang="fa-IR" sz="2400">
                <a:solidFill>
                  <a:schemeClr val="accent2"/>
                </a:solidFill>
                <a:cs typeface="Homa" pitchFamily="2" charset="-78"/>
              </a:rPr>
              <a:t>انتخاب تصادفی از بین حرکات بالارونده</a:t>
            </a:r>
          </a:p>
          <a:p>
            <a:pPr lvl="1" algn="r" rtl="1">
              <a:buClr>
                <a:srgbClr val="00D600"/>
              </a:buClr>
              <a:buFont typeface="Wingdings" pitchFamily="2" charset="2"/>
              <a:buChar char="Ã"/>
            </a:pPr>
            <a:r>
              <a:rPr lang="fa-IR" sz="2400">
                <a:solidFill>
                  <a:srgbClr val="CC3300"/>
                </a:solidFill>
                <a:cs typeface="Homa" pitchFamily="2" charset="-78"/>
              </a:rPr>
              <a:t>تپه نوردی اولين انتخاب</a:t>
            </a:r>
          </a:p>
          <a:p>
            <a:pPr lvl="2" algn="r" rtl="1">
              <a:buClr>
                <a:srgbClr val="00D600"/>
              </a:buClr>
              <a:buFont typeface="Wingdings" pitchFamily="2" charset="2"/>
              <a:buChar char="Ã"/>
            </a:pPr>
            <a:r>
              <a:rPr lang="fa-IR" sz="2400">
                <a:solidFill>
                  <a:schemeClr val="accent2"/>
                </a:solidFill>
                <a:cs typeface="Homa" pitchFamily="2" charset="-78"/>
              </a:rPr>
              <a:t>ایجاد انتخابهای بعدی بطور تصادفی تا زمانیکه یکی از انها بهتر از حالت جاری باشد </a:t>
            </a:r>
          </a:p>
          <a:p>
            <a:pPr lvl="1" algn="r" rtl="1">
              <a:buClr>
                <a:srgbClr val="00D600"/>
              </a:buClr>
              <a:buFont typeface="Wingdings" pitchFamily="2" charset="2"/>
              <a:buChar char="Ã"/>
            </a:pPr>
            <a:r>
              <a:rPr lang="fa-IR" sz="2400">
                <a:solidFill>
                  <a:srgbClr val="CC3300"/>
                </a:solidFill>
                <a:cs typeface="Homa" pitchFamily="2" charset="-78"/>
              </a:rPr>
              <a:t>تپه نوردی شروع مجدد تصادفی</a:t>
            </a:r>
          </a:p>
          <a:p>
            <a:pPr lvl="2" algn="r" rtl="1">
              <a:buClr>
                <a:srgbClr val="00D600"/>
              </a:buClr>
              <a:buFont typeface="Wingdings" pitchFamily="2" charset="2"/>
              <a:buChar char="Ã"/>
            </a:pPr>
            <a:r>
              <a:rPr lang="fa-IR" sz="2400">
                <a:solidFill>
                  <a:schemeClr val="accent2"/>
                </a:solidFill>
                <a:cs typeface="Homa" pitchFamily="2" charset="-78"/>
              </a:rPr>
              <a:t>اگر در مینیمم محلی گیر افتاد دوباره از یک حالت تصادفی اغاز می کند</a:t>
            </a:r>
          </a:p>
          <a:p>
            <a:pPr algn="r" rtl="1">
              <a:buClr>
                <a:srgbClr val="00D600"/>
              </a:buClr>
              <a:buFont typeface="Wingdings" pitchFamily="2" charset="2"/>
              <a:buChar char="Ã"/>
            </a:pPr>
            <a:endParaRPr lang="fa-IR" sz="2400">
              <a:solidFill>
                <a:srgbClr val="CC3300"/>
              </a:solidFill>
              <a:cs typeface="Homa" pitchFamily="2" charset="-78"/>
            </a:endParaRPr>
          </a:p>
        </p:txBody>
      </p:sp>
      <p:sp>
        <p:nvSpPr>
          <p:cNvPr id="130053" name="Rectangle 4"/>
          <p:cNvSpPr>
            <a:spLocks noChangeArrowheads="1"/>
          </p:cNvSpPr>
          <p:nvPr/>
        </p:nvSpPr>
        <p:spPr bwMode="auto">
          <a:xfrm>
            <a:off x="463550" y="19335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جست و جوی تپه نوردی</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627C7DB-6450-448A-957C-9C659DE772F1}" type="slidenum">
              <a:rPr lang="fa-IR"/>
              <a:pPr>
                <a:defRPr/>
              </a:pPr>
              <a:t>127</a:t>
            </a:fld>
            <a:endParaRPr lang="en-US"/>
          </a:p>
        </p:txBody>
      </p:sp>
      <p:sp>
        <p:nvSpPr>
          <p:cNvPr id="13107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1076" name="Text Box 3"/>
          <p:cNvSpPr txBox="1">
            <a:spLocks noChangeArrowheads="1"/>
          </p:cNvSpPr>
          <p:nvPr/>
        </p:nvSpPr>
        <p:spPr bwMode="auto">
          <a:xfrm>
            <a:off x="539750" y="2708275"/>
            <a:ext cx="7993063"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None/>
            </a:pPr>
            <a:r>
              <a:rPr lang="fa-IR" sz="2800" b="1">
                <a:solidFill>
                  <a:schemeClr val="accent2"/>
                </a:solidFill>
                <a:cs typeface="Lotus" pitchFamily="2" charset="-78"/>
              </a:rPr>
              <a:t>مثال: مسئله 8 وزير</a:t>
            </a:r>
          </a:p>
          <a:p>
            <a:pPr algn="r" rtl="1">
              <a:buClr>
                <a:srgbClr val="00D600"/>
              </a:buClr>
              <a:buFont typeface="Wingdings" pitchFamily="2" charset="2"/>
              <a:buChar char="Ã"/>
            </a:pPr>
            <a:r>
              <a:rPr lang="fa-IR" sz="2400">
                <a:solidFill>
                  <a:srgbClr val="CC3300"/>
                </a:solidFill>
                <a:cs typeface="Homa" pitchFamily="2" charset="-78"/>
              </a:rPr>
              <a:t>مسئله 8 وزير با استفاده از فرمولبندی حالت کامل</a:t>
            </a:r>
          </a:p>
          <a:p>
            <a:pPr lvl="2" algn="r" rtl="1">
              <a:buClr>
                <a:srgbClr val="00D600"/>
              </a:buClr>
              <a:buFont typeface="Wingdings" pitchFamily="2" charset="2"/>
              <a:buChar char="×"/>
            </a:pPr>
            <a:r>
              <a:rPr lang="fa-IR" sz="2000">
                <a:solidFill>
                  <a:srgbClr val="CC3300"/>
                </a:solidFill>
                <a:cs typeface="Homa" pitchFamily="2" charset="-78"/>
              </a:rPr>
              <a:t>در هر حالت 8 وزير در صفحه قرار دارند</a:t>
            </a:r>
          </a:p>
          <a:p>
            <a:pPr algn="r" rtl="1">
              <a:spcBef>
                <a:spcPct val="50000"/>
              </a:spcBef>
              <a:buClr>
                <a:srgbClr val="00D600"/>
              </a:buClr>
              <a:buFont typeface="Wingdings" pitchFamily="2" charset="2"/>
              <a:buChar char="Ã"/>
            </a:pPr>
            <a:r>
              <a:rPr lang="fa-IR" sz="2400">
                <a:solidFill>
                  <a:srgbClr val="CC3300"/>
                </a:solidFill>
                <a:cs typeface="Homa" pitchFamily="2" charset="-78"/>
              </a:rPr>
              <a:t>تابع جانشين: انتقال يک وزير به مربع ديگر در همان ستون</a:t>
            </a:r>
          </a:p>
          <a:p>
            <a:pPr algn="r" rtl="1">
              <a:spcBef>
                <a:spcPct val="50000"/>
              </a:spcBef>
              <a:buClr>
                <a:srgbClr val="00D600"/>
              </a:buClr>
              <a:buFont typeface="Wingdings" pitchFamily="2" charset="2"/>
              <a:buChar char="Ã"/>
            </a:pPr>
            <a:r>
              <a:rPr lang="fa-IR" sz="2400">
                <a:solidFill>
                  <a:srgbClr val="CC3300"/>
                </a:solidFill>
                <a:cs typeface="Homa" pitchFamily="2" charset="-78"/>
              </a:rPr>
              <a:t>تابع اکتشاف: جفت وزيرهايي که نسبت به هم گارد دارند</a:t>
            </a:r>
          </a:p>
          <a:p>
            <a:pPr lvl="2" algn="r" rtl="1">
              <a:buClr>
                <a:srgbClr val="00D600"/>
              </a:buClr>
              <a:buFont typeface="Wingdings" pitchFamily="2" charset="2"/>
              <a:buChar char="×"/>
            </a:pPr>
            <a:r>
              <a:rPr lang="fa-IR" sz="2000">
                <a:solidFill>
                  <a:srgbClr val="CC3300"/>
                </a:solidFill>
                <a:cs typeface="Homa" pitchFamily="2" charset="-78"/>
              </a:rPr>
              <a:t>مستقيم يا غير مستقيم</a:t>
            </a:r>
          </a:p>
        </p:txBody>
      </p:sp>
      <p:sp>
        <p:nvSpPr>
          <p:cNvPr id="131077" name="Rectangle 4"/>
          <p:cNvSpPr>
            <a:spLocks noChangeArrowheads="1"/>
          </p:cNvSpPr>
          <p:nvPr/>
        </p:nvSpPr>
        <p:spPr bwMode="auto">
          <a:xfrm>
            <a:off x="463550" y="19335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جست و جوی تپه نوردی</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0FE6811F-A683-41D0-92DA-A2B3D0092A83}" type="slidenum">
              <a:rPr lang="fa-IR"/>
              <a:pPr>
                <a:defRPr/>
              </a:pPr>
              <a:t>128</a:t>
            </a:fld>
            <a:endParaRPr lang="en-US"/>
          </a:p>
        </p:txBody>
      </p:sp>
      <p:sp>
        <p:nvSpPr>
          <p:cNvPr id="13209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32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565400"/>
            <a:ext cx="2509837" cy="250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888" y="2565400"/>
            <a:ext cx="2509837" cy="250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2" name="Rectangle 5"/>
          <p:cNvSpPr>
            <a:spLocks noChangeArrowheads="1"/>
          </p:cNvSpPr>
          <p:nvPr/>
        </p:nvSpPr>
        <p:spPr bwMode="auto">
          <a:xfrm>
            <a:off x="463550" y="18827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مثال جست و جوی تپه نوردی</a:t>
            </a:r>
          </a:p>
        </p:txBody>
      </p:sp>
      <p:sp>
        <p:nvSpPr>
          <p:cNvPr id="132103" name="Text Box 6"/>
          <p:cNvSpPr txBox="1">
            <a:spLocks noChangeArrowheads="1"/>
          </p:cNvSpPr>
          <p:nvPr/>
        </p:nvSpPr>
        <p:spPr bwMode="auto">
          <a:xfrm>
            <a:off x="468313" y="5300663"/>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2400">
              <a:solidFill>
                <a:srgbClr val="CC3300"/>
              </a:solidFill>
              <a:cs typeface="Homa" pitchFamily="2" charset="-78"/>
            </a:endParaRPr>
          </a:p>
        </p:txBody>
      </p:sp>
      <p:sp>
        <p:nvSpPr>
          <p:cNvPr id="132104" name="Text Box 7"/>
          <p:cNvSpPr txBox="1">
            <a:spLocks noChangeArrowheads="1"/>
          </p:cNvSpPr>
          <p:nvPr/>
        </p:nvSpPr>
        <p:spPr bwMode="auto">
          <a:xfrm>
            <a:off x="468313" y="5300663"/>
            <a:ext cx="8207375"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2400">
                <a:solidFill>
                  <a:srgbClr val="CC3300"/>
                </a:solidFill>
                <a:cs typeface="Homa" pitchFamily="2" charset="-78"/>
              </a:rPr>
              <a:t>الف- حالت با هزينه </a:t>
            </a:r>
            <a:r>
              <a:rPr lang="en-US" sz="2400">
                <a:solidFill>
                  <a:srgbClr val="CC3300"/>
                </a:solidFill>
                <a:cs typeface="Homa" pitchFamily="2" charset="-78"/>
              </a:rPr>
              <a:t>h=17</a:t>
            </a:r>
            <a:r>
              <a:rPr lang="fa-IR" sz="2400">
                <a:solidFill>
                  <a:srgbClr val="CC3300"/>
                </a:solidFill>
                <a:cs typeface="Homa" pitchFamily="2" charset="-78"/>
              </a:rPr>
              <a:t> که مقدار </a:t>
            </a:r>
            <a:r>
              <a:rPr lang="en-US" sz="2400">
                <a:solidFill>
                  <a:srgbClr val="CC3300"/>
                </a:solidFill>
                <a:cs typeface="Homa" pitchFamily="2" charset="-78"/>
              </a:rPr>
              <a:t>h</a:t>
            </a:r>
            <a:r>
              <a:rPr lang="fa-IR" sz="2400">
                <a:solidFill>
                  <a:srgbClr val="CC3300"/>
                </a:solidFill>
                <a:cs typeface="Homa" pitchFamily="2" charset="-78"/>
              </a:rPr>
              <a:t> را برای هر جانشين نشان ميدهد</a:t>
            </a:r>
          </a:p>
          <a:p>
            <a:pPr algn="r" rtl="1">
              <a:spcBef>
                <a:spcPct val="50000"/>
              </a:spcBef>
            </a:pPr>
            <a:r>
              <a:rPr lang="fa-IR" sz="2400">
                <a:solidFill>
                  <a:srgbClr val="CC3300"/>
                </a:solidFill>
                <a:cs typeface="Homa" pitchFamily="2" charset="-78"/>
              </a:rPr>
              <a:t>ب- کمينه محلی در فضای حالت 8 وزير؛ </a:t>
            </a:r>
            <a:r>
              <a:rPr lang="en-US" sz="2400">
                <a:solidFill>
                  <a:srgbClr val="CC3300"/>
                </a:solidFill>
                <a:cs typeface="Homa" pitchFamily="2" charset="-78"/>
              </a:rPr>
              <a:t>h=1</a:t>
            </a:r>
          </a:p>
        </p:txBody>
      </p:sp>
      <p:sp>
        <p:nvSpPr>
          <p:cNvPr id="132105" name="Text Box 8"/>
          <p:cNvSpPr txBox="1">
            <a:spLocks noChangeArrowheads="1"/>
          </p:cNvSpPr>
          <p:nvPr/>
        </p:nvSpPr>
        <p:spPr bwMode="auto">
          <a:xfrm>
            <a:off x="539750" y="2349500"/>
            <a:ext cx="792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2400">
                <a:solidFill>
                  <a:srgbClr val="CC3300"/>
                </a:solidFill>
                <a:cs typeface="Homa" pitchFamily="2" charset="-78"/>
              </a:rPr>
              <a:t>الف</a:t>
            </a:r>
            <a:endParaRPr lang="en-US" sz="2400">
              <a:solidFill>
                <a:srgbClr val="CC3300"/>
              </a:solidFill>
              <a:cs typeface="Homa" pitchFamily="2" charset="-78"/>
            </a:endParaRPr>
          </a:p>
        </p:txBody>
      </p:sp>
      <p:sp>
        <p:nvSpPr>
          <p:cNvPr id="132106" name="Text Box 9"/>
          <p:cNvSpPr txBox="1">
            <a:spLocks noChangeArrowheads="1"/>
          </p:cNvSpPr>
          <p:nvPr/>
        </p:nvSpPr>
        <p:spPr bwMode="auto">
          <a:xfrm>
            <a:off x="7943850" y="2382838"/>
            <a:ext cx="503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2400">
                <a:solidFill>
                  <a:srgbClr val="CC3300"/>
                </a:solidFill>
                <a:cs typeface="Homa" pitchFamily="2" charset="-78"/>
              </a:rPr>
              <a:t>ب</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B1F4D79-6425-46A4-BBAF-C6EBADB748D7}" type="slidenum">
              <a:rPr lang="fa-IR"/>
              <a:pPr>
                <a:defRPr/>
              </a:pPr>
              <a:t>129</a:t>
            </a:fld>
            <a:endParaRPr lang="en-US"/>
          </a:p>
        </p:txBody>
      </p:sp>
      <p:sp>
        <p:nvSpPr>
          <p:cNvPr id="13312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3124" name="Rectangle 3"/>
          <p:cNvSpPr>
            <a:spLocks noChangeArrowheads="1"/>
          </p:cNvSpPr>
          <p:nvPr/>
        </p:nvSpPr>
        <p:spPr bwMode="auto">
          <a:xfrm>
            <a:off x="463550" y="19335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جست و جوی شبيه سازی حرارت</a:t>
            </a:r>
          </a:p>
        </p:txBody>
      </p:sp>
      <p:sp>
        <p:nvSpPr>
          <p:cNvPr id="133125" name="Text Box 4"/>
          <p:cNvSpPr txBox="1">
            <a:spLocks noChangeArrowheads="1"/>
          </p:cNvSpPr>
          <p:nvPr/>
        </p:nvSpPr>
        <p:spPr bwMode="auto">
          <a:xfrm>
            <a:off x="468313" y="2636838"/>
            <a:ext cx="80645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تپه نوردی مرکب با حرکت تصادفی</a:t>
            </a:r>
          </a:p>
          <a:p>
            <a:pPr algn="r" rtl="1">
              <a:spcBef>
                <a:spcPct val="50000"/>
              </a:spcBef>
              <a:buClr>
                <a:srgbClr val="00D600"/>
              </a:buClr>
              <a:buFont typeface="Wingdings" pitchFamily="2" charset="2"/>
              <a:buChar char="Ã"/>
            </a:pPr>
            <a:r>
              <a:rPr lang="fa-IR" sz="2400">
                <a:solidFill>
                  <a:srgbClr val="CC3300"/>
                </a:solidFill>
                <a:cs typeface="Homa" pitchFamily="2" charset="-78"/>
              </a:rPr>
              <a:t>شبيه سازی حرارت: حرارت با درجه بالا و به تدريج سرد کردن</a:t>
            </a:r>
          </a:p>
          <a:p>
            <a:pPr algn="r" rtl="1">
              <a:spcBef>
                <a:spcPct val="50000"/>
              </a:spcBef>
              <a:buClr>
                <a:srgbClr val="00D600"/>
              </a:buClr>
              <a:buFont typeface="Wingdings" pitchFamily="2" charset="2"/>
              <a:buChar char="Ã"/>
            </a:pPr>
            <a:r>
              <a:rPr lang="fa-IR" sz="2400">
                <a:solidFill>
                  <a:srgbClr val="CC3300"/>
                </a:solidFill>
                <a:cs typeface="Homa" pitchFamily="2" charset="-78"/>
              </a:rPr>
              <a:t>مقايسه با حرکت توپ</a:t>
            </a:r>
          </a:p>
          <a:p>
            <a:pPr lvl="2" algn="r" rtl="1">
              <a:buClr>
                <a:srgbClr val="00D600"/>
              </a:buClr>
              <a:buFont typeface="Wingdings" pitchFamily="2" charset="2"/>
              <a:buChar char="×"/>
            </a:pPr>
            <a:r>
              <a:rPr lang="fa-IR" sz="2000">
                <a:solidFill>
                  <a:srgbClr val="CC3300"/>
                </a:solidFill>
                <a:cs typeface="Homa" pitchFamily="2" charset="-78"/>
              </a:rPr>
              <a:t>توپ در فرود از تپه به عميق ترين شکاف ميرود</a:t>
            </a:r>
          </a:p>
          <a:p>
            <a:pPr lvl="2" algn="r" rtl="1">
              <a:buClr>
                <a:srgbClr val="00D600"/>
              </a:buClr>
              <a:buFont typeface="Wingdings" pitchFamily="2" charset="2"/>
              <a:buChar char="×"/>
            </a:pPr>
            <a:r>
              <a:rPr lang="fa-IR" sz="2000">
                <a:solidFill>
                  <a:srgbClr val="CC3300"/>
                </a:solidFill>
                <a:cs typeface="Homa" pitchFamily="2" charset="-78"/>
              </a:rPr>
              <a:t>با تکان دادن سطح توپ از بيشينه محلي خارج ميشود</a:t>
            </a:r>
          </a:p>
          <a:p>
            <a:pPr lvl="2" algn="r" rtl="1">
              <a:buClr>
                <a:srgbClr val="00D600"/>
              </a:buClr>
              <a:buFont typeface="Wingdings" pitchFamily="2" charset="2"/>
              <a:buChar char="×"/>
            </a:pPr>
            <a:r>
              <a:rPr lang="fa-IR" sz="2000">
                <a:solidFill>
                  <a:srgbClr val="CC3300"/>
                </a:solidFill>
                <a:cs typeface="Homa" pitchFamily="2" charset="-78"/>
              </a:rPr>
              <a:t>با تکان شديد شروع(دمای زياد)</a:t>
            </a:r>
          </a:p>
          <a:p>
            <a:pPr lvl="2" algn="r" rtl="1">
              <a:buClr>
                <a:srgbClr val="00D600"/>
              </a:buClr>
              <a:buFont typeface="Wingdings" pitchFamily="2" charset="2"/>
              <a:buChar char="×"/>
            </a:pPr>
            <a:r>
              <a:rPr lang="fa-IR" sz="2000">
                <a:solidFill>
                  <a:srgbClr val="CC3300"/>
                </a:solidFill>
                <a:cs typeface="Homa" pitchFamily="2" charset="-78"/>
              </a:rPr>
              <a:t>بتدريج تکان کاهش(به دمای پايين تر)</a:t>
            </a:r>
          </a:p>
          <a:p>
            <a:pPr algn="r" rtl="1">
              <a:spcBef>
                <a:spcPct val="50000"/>
              </a:spcBef>
              <a:buClr>
                <a:srgbClr val="00D600"/>
              </a:buClr>
              <a:buFont typeface="Wingdings" pitchFamily="2" charset="2"/>
              <a:buChar char="Ã"/>
            </a:pPr>
            <a:r>
              <a:rPr lang="fa-IR" sz="2400">
                <a:solidFill>
                  <a:schemeClr val="accent2"/>
                </a:solidFill>
                <a:cs typeface="Homa" pitchFamily="2" charset="-78"/>
              </a:rPr>
              <a:t>الگوریتم حالت بعدی را تصادفی تولید می کند اگر این حالت وضعیت را بهبود دهد پذیرفته می شود در غیر اینصورت با یک احتمال کم ممکن است پذیرفته شود (برخلاف تپه نوردی)</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C707DAB-0ACD-4B09-8B4F-0D58F80E08BC}" type="slidenum">
              <a:rPr lang="fa-IR"/>
              <a:pPr>
                <a:defRPr/>
              </a:pPr>
              <a:t>13</a:t>
            </a:fld>
            <a:endParaRPr lang="en-US"/>
          </a:p>
        </p:txBody>
      </p:sp>
      <p:sp>
        <p:nvSpPr>
          <p:cNvPr id="14339"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  </a:t>
            </a:r>
            <a:r>
              <a:rPr lang="fa-IR" sz="2400" b="1">
                <a:latin typeface="Times New Roman" pitchFamily="18" charset="0"/>
                <a:cs typeface="Homa" pitchFamily="2" charset="-78"/>
              </a:rPr>
              <a:t>(تاريخچه هوش مصنوع</a:t>
            </a:r>
            <a:r>
              <a:rPr lang="ar-SA" sz="2400" b="1">
                <a:latin typeface="Times New Roman" pitchFamily="18" charset="0"/>
                <a:cs typeface="Homa" pitchFamily="2" charset="-78"/>
              </a:rPr>
              <a:t>ي</a:t>
            </a:r>
            <a:r>
              <a:rPr lang="fa-IR" sz="2400" b="1">
                <a:latin typeface="Times New Roman" pitchFamily="18" charset="0"/>
                <a:cs typeface="Homa" pitchFamily="2" charset="-78"/>
              </a:rPr>
              <a:t>)</a:t>
            </a:r>
            <a:endParaRPr lang="en-US" sz="2400" b="1">
              <a:latin typeface="Times New Roman" pitchFamily="18" charset="0"/>
              <a:cs typeface="Homa" pitchFamily="2" charset="-78"/>
            </a:endParaRPr>
          </a:p>
        </p:txBody>
      </p:sp>
      <p:sp>
        <p:nvSpPr>
          <p:cNvPr id="14340" name="Text Box 5"/>
          <p:cNvSpPr txBox="1">
            <a:spLocks noChangeArrowheads="1"/>
          </p:cNvSpPr>
          <p:nvPr/>
        </p:nvSpPr>
        <p:spPr bwMode="auto">
          <a:xfrm>
            <a:off x="250825" y="1844675"/>
            <a:ext cx="8569325" cy="571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SzPct val="120000"/>
              <a:buFont typeface="Wingdings" pitchFamily="2" charset="2"/>
              <a:buChar char="q"/>
            </a:pPr>
            <a:endParaRPr lang="fa-IR" sz="2400" b="1">
              <a:solidFill>
                <a:schemeClr val="accent2"/>
              </a:solidFill>
              <a:cs typeface="Lotus" pitchFamily="2" charset="-78"/>
            </a:endParaRPr>
          </a:p>
          <a:p>
            <a:pPr algn="r" rtl="1">
              <a:buClr>
                <a:srgbClr val="00D600"/>
              </a:buClr>
              <a:buSzPct val="120000"/>
              <a:buFont typeface="Wingdings" pitchFamily="2" charset="2"/>
              <a:buChar char="q"/>
            </a:pPr>
            <a:r>
              <a:rPr lang="fa-IR" sz="2400" b="1">
                <a:solidFill>
                  <a:schemeClr val="accent2"/>
                </a:solidFill>
                <a:cs typeface="Lotus" pitchFamily="2" charset="-78"/>
              </a:rPr>
              <a:t>1956</a:t>
            </a:r>
            <a:r>
              <a:rPr lang="fa-IR" sz="2400" b="1">
                <a:solidFill>
                  <a:srgbClr val="CC3300"/>
                </a:solidFill>
                <a:cs typeface="Lotus" pitchFamily="2" charset="-78"/>
              </a:rPr>
              <a:t>،نشست کارگروه</a:t>
            </a:r>
            <a:r>
              <a:rPr lang="ar-SA" sz="2400" b="1">
                <a:solidFill>
                  <a:srgbClr val="CC3300"/>
                </a:solidFill>
                <a:cs typeface="Lotus" pitchFamily="2" charset="-78"/>
              </a:rPr>
              <a:t>ي</a:t>
            </a:r>
            <a:r>
              <a:rPr lang="fa-IR" sz="2400" b="1">
                <a:solidFill>
                  <a:srgbClr val="CC3300"/>
                </a:solidFill>
                <a:cs typeface="Lotus" pitchFamily="2" charset="-78"/>
              </a:rPr>
              <a:t> دورتموند: انتخاب نام هوش مصنوع</a:t>
            </a:r>
            <a:r>
              <a:rPr lang="ar-SA" sz="2400" b="1">
                <a:solidFill>
                  <a:srgbClr val="CC3300"/>
                </a:solidFill>
                <a:cs typeface="Lotus" pitchFamily="2" charset="-78"/>
              </a:rPr>
              <a:t>ي</a:t>
            </a:r>
            <a:endParaRPr lang="fa-IR" sz="2400" b="1">
              <a:solidFill>
                <a:srgbClr val="CC3300"/>
              </a:solidFill>
              <a:cs typeface="Lotus" pitchFamily="2" charset="-78"/>
            </a:endParaRPr>
          </a:p>
          <a:p>
            <a:pPr algn="r" rtl="1">
              <a:buClr>
                <a:srgbClr val="00D600"/>
              </a:buClr>
              <a:buSzPct val="120000"/>
              <a:buFont typeface="Wingdings" pitchFamily="2" charset="2"/>
              <a:buChar char="q"/>
            </a:pPr>
            <a:r>
              <a:rPr lang="fa-IR" sz="2400" b="1">
                <a:solidFill>
                  <a:schemeClr val="accent2"/>
                </a:solidFill>
                <a:cs typeface="Lotus" pitchFamily="2" charset="-78"/>
              </a:rPr>
              <a:t>1959</a:t>
            </a:r>
            <a:r>
              <a:rPr lang="fa-IR" sz="2400" b="1">
                <a:solidFill>
                  <a:srgbClr val="CC3300"/>
                </a:solidFill>
                <a:cs typeface="Lotus" pitchFamily="2" charset="-78"/>
              </a:rPr>
              <a:t>، هربرت جلونتر: برنامه(</a:t>
            </a:r>
            <a:r>
              <a:rPr lang="en-US" sz="2400" b="1">
                <a:solidFill>
                  <a:srgbClr val="CC3300"/>
                </a:solidFill>
                <a:cs typeface="Lotus" pitchFamily="2" charset="-78"/>
              </a:rPr>
              <a:t>GTP</a:t>
            </a:r>
            <a:r>
              <a:rPr lang="fa-IR" sz="2400" b="1">
                <a:solidFill>
                  <a:srgbClr val="CC3300"/>
                </a:solidFill>
                <a:cs typeface="Lotus" pitchFamily="2" charset="-78"/>
              </a:rPr>
              <a:t>) را ساخت که قضا</a:t>
            </a:r>
            <a:r>
              <a:rPr lang="ar-SA" sz="2400" b="1">
                <a:solidFill>
                  <a:srgbClr val="CC3300"/>
                </a:solidFill>
                <a:cs typeface="Lotus" pitchFamily="2" charset="-78"/>
              </a:rPr>
              <a:t>ي</a:t>
            </a:r>
            <a:r>
              <a:rPr lang="fa-IR" sz="2400" b="1">
                <a:solidFill>
                  <a:srgbClr val="CC3300"/>
                </a:solidFill>
                <a:cs typeface="Lotus" pitchFamily="2" charset="-78"/>
              </a:rPr>
              <a:t>ا را با اصل موضوعات مشخص ثابت م</a:t>
            </a:r>
            <a:r>
              <a:rPr lang="ar-SA" sz="2400" b="1">
                <a:solidFill>
                  <a:srgbClr val="CC3300"/>
                </a:solidFill>
                <a:cs typeface="Lotus" pitchFamily="2" charset="-78"/>
              </a:rPr>
              <a:t>ي</a:t>
            </a:r>
            <a:r>
              <a:rPr lang="fa-IR" sz="2400" b="1">
                <a:solidFill>
                  <a:srgbClr val="CC3300"/>
                </a:solidFill>
                <a:cs typeface="Lotus" pitchFamily="2" charset="-78"/>
              </a:rPr>
              <a:t> کرد.</a:t>
            </a:r>
          </a:p>
          <a:p>
            <a:pPr algn="r" rtl="1">
              <a:spcBef>
                <a:spcPct val="50000"/>
              </a:spcBef>
              <a:buClr>
                <a:srgbClr val="00D600"/>
              </a:buClr>
              <a:buSzPct val="120000"/>
              <a:buFont typeface="Wingdings" pitchFamily="2" charset="2"/>
              <a:buChar char="q"/>
            </a:pPr>
            <a:r>
              <a:rPr lang="fa-IR" sz="2400" b="1">
                <a:solidFill>
                  <a:schemeClr val="accent2"/>
                </a:solidFill>
                <a:cs typeface="Lotus" pitchFamily="2" charset="-78"/>
              </a:rPr>
              <a:t>1958</a:t>
            </a:r>
            <a:r>
              <a:rPr lang="fa-IR" sz="2400" b="1">
                <a:solidFill>
                  <a:srgbClr val="CC3300"/>
                </a:solidFill>
                <a:cs typeface="Lotus" pitchFamily="2" charset="-78"/>
              </a:rPr>
              <a:t>، جان مک کارت</a:t>
            </a:r>
            <a:r>
              <a:rPr lang="ar-SA" sz="2400" b="1">
                <a:solidFill>
                  <a:srgbClr val="CC3300"/>
                </a:solidFill>
                <a:cs typeface="Lotus" pitchFamily="2" charset="-78"/>
              </a:rPr>
              <a:t>ي</a:t>
            </a:r>
            <a:r>
              <a:rPr lang="fa-IR" sz="2400" b="1">
                <a:solidFill>
                  <a:srgbClr val="CC3300"/>
                </a:solidFill>
                <a:cs typeface="Lotus" pitchFamily="2" charset="-78"/>
              </a:rPr>
              <a:t>: تعر</a:t>
            </a:r>
            <a:r>
              <a:rPr lang="ar-SA" sz="2400" b="1">
                <a:solidFill>
                  <a:srgbClr val="CC3300"/>
                </a:solidFill>
                <a:cs typeface="Lotus" pitchFamily="2" charset="-78"/>
              </a:rPr>
              <a:t>ي</a:t>
            </a:r>
            <a:r>
              <a:rPr lang="fa-IR" sz="2400" b="1">
                <a:solidFill>
                  <a:srgbClr val="CC3300"/>
                </a:solidFill>
                <a:cs typeface="Lotus" pitchFamily="2" charset="-78"/>
              </a:rPr>
              <a:t>ف زبان ل</a:t>
            </a:r>
            <a:r>
              <a:rPr lang="ar-SA" sz="2400" b="1">
                <a:solidFill>
                  <a:srgbClr val="CC3300"/>
                </a:solidFill>
                <a:cs typeface="Lotus" pitchFamily="2" charset="-78"/>
              </a:rPr>
              <a:t>ي</a:t>
            </a:r>
            <a:r>
              <a:rPr lang="fa-IR" sz="2400" b="1">
                <a:solidFill>
                  <a:srgbClr val="CC3300"/>
                </a:solidFill>
                <a:cs typeface="Lotus" pitchFamily="2" charset="-78"/>
              </a:rPr>
              <a:t>سپ که بهتر</a:t>
            </a:r>
            <a:r>
              <a:rPr lang="ar-SA" sz="2400" b="1">
                <a:solidFill>
                  <a:srgbClr val="CC3300"/>
                </a:solidFill>
                <a:cs typeface="Lotus" pitchFamily="2" charset="-78"/>
              </a:rPr>
              <a:t>ي</a:t>
            </a:r>
            <a:r>
              <a:rPr lang="fa-IR" sz="2400" b="1">
                <a:solidFill>
                  <a:srgbClr val="CC3300"/>
                </a:solidFill>
                <a:cs typeface="Lotus" pitchFamily="2" charset="-78"/>
              </a:rPr>
              <a:t>ن زبان هوش مصنوع</a:t>
            </a:r>
            <a:r>
              <a:rPr lang="ar-SA" sz="2400" b="1">
                <a:solidFill>
                  <a:srgbClr val="CC3300"/>
                </a:solidFill>
                <a:cs typeface="Lotus" pitchFamily="2" charset="-78"/>
              </a:rPr>
              <a:t>ي</a:t>
            </a:r>
            <a:r>
              <a:rPr lang="fa-IR" sz="2400" b="1">
                <a:solidFill>
                  <a:srgbClr val="CC3300"/>
                </a:solidFill>
                <a:cs typeface="Lotus" pitchFamily="2" charset="-78"/>
              </a:rPr>
              <a:t> شد.</a:t>
            </a:r>
          </a:p>
          <a:p>
            <a:pPr algn="r" rtl="1">
              <a:spcBef>
                <a:spcPct val="50000"/>
              </a:spcBef>
              <a:buClr>
                <a:srgbClr val="00D600"/>
              </a:buClr>
              <a:buSzPct val="120000"/>
              <a:buFont typeface="Wingdings" pitchFamily="2" charset="2"/>
              <a:buChar char="q"/>
            </a:pPr>
            <a:r>
              <a:rPr lang="fa-IR" sz="2400" b="1">
                <a:solidFill>
                  <a:schemeClr val="accent2"/>
                </a:solidFill>
                <a:cs typeface="Lotus" pitchFamily="2" charset="-78"/>
              </a:rPr>
              <a:t>1958-1973</a:t>
            </a:r>
            <a:r>
              <a:rPr lang="fa-IR" sz="2400" b="1">
                <a:solidFill>
                  <a:srgbClr val="CC3300"/>
                </a:solidFill>
                <a:cs typeface="Lotus" pitchFamily="2" charset="-78"/>
              </a:rPr>
              <a:t>، ج</a:t>
            </a:r>
            <a:r>
              <a:rPr lang="ar-SA" sz="2400" b="1">
                <a:solidFill>
                  <a:srgbClr val="CC3300"/>
                </a:solidFill>
                <a:cs typeface="Lotus" pitchFamily="2" charset="-78"/>
              </a:rPr>
              <a:t>ي</a:t>
            </a:r>
            <a:r>
              <a:rPr lang="fa-IR" sz="2400" b="1">
                <a:solidFill>
                  <a:srgbClr val="CC3300"/>
                </a:solidFill>
                <a:cs typeface="Lotus" pitchFamily="2" charset="-78"/>
              </a:rPr>
              <a:t>مز اسلاگل: برنامه حل مسا</a:t>
            </a:r>
            <a:r>
              <a:rPr lang="ar-SA" sz="2400" b="1">
                <a:solidFill>
                  <a:srgbClr val="CC3300"/>
                </a:solidFill>
                <a:cs typeface="Lotus" pitchFamily="2" charset="-78"/>
              </a:rPr>
              <a:t>ي</a:t>
            </a:r>
            <a:r>
              <a:rPr lang="fa-IR" sz="2400" b="1">
                <a:solidFill>
                  <a:srgbClr val="CC3300"/>
                </a:solidFill>
                <a:cs typeface="Lotus" pitchFamily="2" charset="-78"/>
              </a:rPr>
              <a:t>ل انتگرالگ</a:t>
            </a:r>
            <a:r>
              <a:rPr lang="ar-SA" sz="2400" b="1">
                <a:solidFill>
                  <a:srgbClr val="CC3300"/>
                </a:solidFill>
                <a:cs typeface="Lotus" pitchFamily="2" charset="-78"/>
              </a:rPr>
              <a:t>ي</a:t>
            </a:r>
            <a:r>
              <a:rPr lang="fa-IR" sz="2400" b="1">
                <a:solidFill>
                  <a:srgbClr val="CC3300"/>
                </a:solidFill>
                <a:cs typeface="Lotus" pitchFamily="2" charset="-78"/>
              </a:rPr>
              <a:t>ر</a:t>
            </a:r>
            <a:r>
              <a:rPr lang="ar-SA" sz="2400" b="1">
                <a:solidFill>
                  <a:srgbClr val="CC3300"/>
                </a:solidFill>
                <a:cs typeface="Lotus" pitchFamily="2" charset="-78"/>
              </a:rPr>
              <a:t>ي</a:t>
            </a:r>
            <a:r>
              <a:rPr lang="fa-IR" sz="2400" b="1">
                <a:solidFill>
                  <a:srgbClr val="CC3300"/>
                </a:solidFill>
                <a:cs typeface="Lotus" pitchFamily="2" charset="-78"/>
              </a:rPr>
              <a:t> فرم بسته</a:t>
            </a:r>
          </a:p>
          <a:p>
            <a:pPr lvl="3" algn="r" rtl="1">
              <a:spcBef>
                <a:spcPct val="50000"/>
              </a:spcBef>
              <a:buClr>
                <a:srgbClr val="00D600"/>
              </a:buClr>
              <a:buSzPct val="125000"/>
              <a:buFont typeface="Wingdings" pitchFamily="2" charset="2"/>
              <a:buChar char="§"/>
            </a:pPr>
            <a:r>
              <a:rPr lang="fa-IR" sz="2000" b="1">
                <a:solidFill>
                  <a:srgbClr val="CC3300"/>
                </a:solidFill>
                <a:cs typeface="Lotus" pitchFamily="2" charset="-78"/>
              </a:rPr>
              <a:t>تام ا</a:t>
            </a:r>
            <a:r>
              <a:rPr lang="ar-SA" sz="2000" b="1">
                <a:solidFill>
                  <a:srgbClr val="CC3300"/>
                </a:solidFill>
                <a:cs typeface="Lotus" pitchFamily="2" charset="-78"/>
              </a:rPr>
              <a:t>ي</a:t>
            </a:r>
            <a:r>
              <a:rPr lang="fa-IR" sz="2000" b="1">
                <a:solidFill>
                  <a:srgbClr val="CC3300"/>
                </a:solidFill>
                <a:cs typeface="Lotus" pitchFamily="2" charset="-78"/>
              </a:rPr>
              <a:t>وانز: برنامه حل مشابهت ها</a:t>
            </a:r>
            <a:r>
              <a:rPr lang="ar-SA" sz="2000" b="1">
                <a:solidFill>
                  <a:srgbClr val="CC3300"/>
                </a:solidFill>
                <a:cs typeface="Lotus" pitchFamily="2" charset="-78"/>
              </a:rPr>
              <a:t>ي</a:t>
            </a:r>
            <a:r>
              <a:rPr lang="fa-IR" sz="2000" b="1">
                <a:solidFill>
                  <a:srgbClr val="CC3300"/>
                </a:solidFill>
                <a:cs typeface="Lotus" pitchFamily="2" charset="-78"/>
              </a:rPr>
              <a:t> هندس</a:t>
            </a:r>
            <a:r>
              <a:rPr lang="ar-SA" sz="2000" b="1">
                <a:solidFill>
                  <a:srgbClr val="CC3300"/>
                </a:solidFill>
                <a:cs typeface="Lotus" pitchFamily="2" charset="-78"/>
              </a:rPr>
              <a:t>ي</a:t>
            </a:r>
            <a:endParaRPr lang="fa-IR" sz="2000" b="1">
              <a:solidFill>
                <a:srgbClr val="CC3300"/>
              </a:solidFill>
              <a:cs typeface="Lotus" pitchFamily="2" charset="-78"/>
            </a:endParaRPr>
          </a:p>
          <a:p>
            <a:pPr lvl="3" algn="r" rtl="1">
              <a:spcBef>
                <a:spcPct val="50000"/>
              </a:spcBef>
              <a:buClr>
                <a:srgbClr val="00D600"/>
              </a:buClr>
              <a:buSzPct val="125000"/>
              <a:buFont typeface="Wingdings" pitchFamily="2" charset="2"/>
              <a:buChar char="§"/>
            </a:pPr>
            <a:r>
              <a:rPr lang="fa-IR" sz="2000" b="1">
                <a:solidFill>
                  <a:srgbClr val="CC3300"/>
                </a:solidFill>
                <a:cs typeface="Lotus" pitchFamily="2" charset="-78"/>
              </a:rPr>
              <a:t>دان</a:t>
            </a:r>
            <a:r>
              <a:rPr lang="ar-SA" sz="2000" b="1">
                <a:solidFill>
                  <a:srgbClr val="CC3300"/>
                </a:solidFill>
                <a:cs typeface="Lotus" pitchFamily="2" charset="-78"/>
              </a:rPr>
              <a:t>ي</a:t>
            </a:r>
            <a:r>
              <a:rPr lang="fa-IR" sz="2000" b="1">
                <a:solidFill>
                  <a:srgbClr val="CC3300"/>
                </a:solidFill>
                <a:cs typeface="Lotus" pitchFamily="2" charset="-78"/>
              </a:rPr>
              <a:t>ل بابروز: برنامه حل مسا</a:t>
            </a:r>
            <a:r>
              <a:rPr lang="ar-SA" sz="2000" b="1">
                <a:solidFill>
                  <a:srgbClr val="CC3300"/>
                </a:solidFill>
                <a:cs typeface="Lotus" pitchFamily="2" charset="-78"/>
              </a:rPr>
              <a:t>ي</a:t>
            </a:r>
            <a:r>
              <a:rPr lang="fa-IR" sz="2000" b="1">
                <a:solidFill>
                  <a:srgbClr val="CC3300"/>
                </a:solidFill>
                <a:cs typeface="Lotus" pitchFamily="2" charset="-78"/>
              </a:rPr>
              <a:t>ل جبر</a:t>
            </a:r>
            <a:r>
              <a:rPr lang="ar-SA" sz="2000" b="1">
                <a:solidFill>
                  <a:srgbClr val="CC3300"/>
                </a:solidFill>
                <a:cs typeface="Lotus" pitchFamily="2" charset="-78"/>
              </a:rPr>
              <a:t>ي</a:t>
            </a:r>
            <a:endParaRPr lang="fa-IR" sz="2000" b="1">
              <a:solidFill>
                <a:srgbClr val="CC3300"/>
              </a:solidFill>
              <a:cs typeface="Lotus" pitchFamily="2" charset="-78"/>
            </a:endParaRPr>
          </a:p>
          <a:p>
            <a:pPr lvl="3" algn="r" rtl="1">
              <a:spcBef>
                <a:spcPct val="50000"/>
              </a:spcBef>
              <a:buClr>
                <a:srgbClr val="00D600"/>
              </a:buClr>
              <a:buSzPct val="125000"/>
              <a:buFont typeface="Wingdings" pitchFamily="2" charset="2"/>
              <a:buChar char="§"/>
            </a:pPr>
            <a:r>
              <a:rPr lang="fa-IR" sz="2000" b="1">
                <a:solidFill>
                  <a:srgbClr val="CC3300"/>
                </a:solidFill>
                <a:cs typeface="Lotus" pitchFamily="2" charset="-78"/>
              </a:rPr>
              <a:t>د</a:t>
            </a:r>
            <a:r>
              <a:rPr lang="ar-SA" sz="2000" b="1">
                <a:solidFill>
                  <a:srgbClr val="CC3300"/>
                </a:solidFill>
                <a:cs typeface="Lotus" pitchFamily="2" charset="-78"/>
              </a:rPr>
              <a:t>ي</a:t>
            </a:r>
            <a:r>
              <a:rPr lang="fa-IR" sz="2000" b="1">
                <a:solidFill>
                  <a:srgbClr val="CC3300"/>
                </a:solidFill>
                <a:cs typeface="Lotus" pitchFamily="2" charset="-78"/>
              </a:rPr>
              <a:t>و</a:t>
            </a:r>
            <a:r>
              <a:rPr lang="ar-SA" sz="2000" b="1">
                <a:solidFill>
                  <a:srgbClr val="CC3300"/>
                </a:solidFill>
                <a:cs typeface="Lotus" pitchFamily="2" charset="-78"/>
              </a:rPr>
              <a:t>ي</a:t>
            </a:r>
            <a:r>
              <a:rPr lang="fa-IR" sz="2000" b="1">
                <a:solidFill>
                  <a:srgbClr val="CC3300"/>
                </a:solidFill>
                <a:cs typeface="Lotus" pitchFamily="2" charset="-78"/>
              </a:rPr>
              <a:t>د هافمن: پروژه محدوده ب</a:t>
            </a:r>
            <a:r>
              <a:rPr lang="ar-SA" sz="2000" b="1">
                <a:solidFill>
                  <a:srgbClr val="CC3300"/>
                </a:solidFill>
                <a:cs typeface="Lotus" pitchFamily="2" charset="-78"/>
              </a:rPr>
              <a:t>ي</a:t>
            </a:r>
            <a:r>
              <a:rPr lang="fa-IR" sz="2000" b="1">
                <a:solidFill>
                  <a:srgbClr val="CC3300"/>
                </a:solidFill>
                <a:cs typeface="Lotus" pitchFamily="2" charset="-78"/>
              </a:rPr>
              <a:t>نا</a:t>
            </a:r>
            <a:r>
              <a:rPr lang="ar-SA" sz="2000" b="1">
                <a:solidFill>
                  <a:srgbClr val="CC3300"/>
                </a:solidFill>
                <a:cs typeface="Lotus" pitchFamily="2" charset="-78"/>
              </a:rPr>
              <a:t>يي</a:t>
            </a:r>
            <a:r>
              <a:rPr lang="fa-IR" sz="2000" b="1">
                <a:solidFill>
                  <a:srgbClr val="CC3300"/>
                </a:solidFill>
                <a:cs typeface="Lotus" pitchFamily="2" charset="-78"/>
              </a:rPr>
              <a:t> روبات در جهان بلوکها</a:t>
            </a:r>
          </a:p>
          <a:p>
            <a:pPr lvl="3" algn="r" rtl="1">
              <a:spcBef>
                <a:spcPct val="50000"/>
              </a:spcBef>
              <a:buClr>
                <a:srgbClr val="00D600"/>
              </a:buClr>
              <a:buSzPct val="125000"/>
              <a:buFont typeface="Wingdings" pitchFamily="2" charset="2"/>
              <a:buChar char="§"/>
            </a:pPr>
            <a:r>
              <a:rPr lang="fa-IR" sz="2000" b="1">
                <a:solidFill>
                  <a:srgbClr val="CC3300"/>
                </a:solidFill>
                <a:cs typeface="Lotus" pitchFamily="2" charset="-78"/>
              </a:rPr>
              <a:t>د</a:t>
            </a:r>
            <a:r>
              <a:rPr lang="ar-SA" sz="2000" b="1">
                <a:solidFill>
                  <a:srgbClr val="CC3300"/>
                </a:solidFill>
                <a:cs typeface="Lotus" pitchFamily="2" charset="-78"/>
              </a:rPr>
              <a:t>ي</a:t>
            </a:r>
            <a:r>
              <a:rPr lang="fa-IR" sz="2000" b="1">
                <a:solidFill>
                  <a:srgbClr val="CC3300"/>
                </a:solidFill>
                <a:cs typeface="Lotus" pitchFamily="2" charset="-78"/>
              </a:rPr>
              <a:t>و</a:t>
            </a:r>
            <a:r>
              <a:rPr lang="ar-SA" sz="2000" b="1">
                <a:solidFill>
                  <a:srgbClr val="CC3300"/>
                </a:solidFill>
                <a:cs typeface="Lotus" pitchFamily="2" charset="-78"/>
              </a:rPr>
              <a:t>ي</a:t>
            </a:r>
            <a:r>
              <a:rPr lang="fa-IR" sz="2000" b="1">
                <a:solidFill>
                  <a:srgbClr val="CC3300"/>
                </a:solidFill>
                <a:cs typeface="Lotus" pitchFamily="2" charset="-78"/>
              </a:rPr>
              <a:t>د والتز: س</a:t>
            </a:r>
            <a:r>
              <a:rPr lang="ar-SA" sz="2000" b="1">
                <a:solidFill>
                  <a:srgbClr val="CC3300"/>
                </a:solidFill>
                <a:cs typeface="Lotus" pitchFamily="2" charset="-78"/>
              </a:rPr>
              <a:t>ي</a:t>
            </a:r>
            <a:r>
              <a:rPr lang="fa-IR" sz="2000" b="1">
                <a:solidFill>
                  <a:srgbClr val="CC3300"/>
                </a:solidFill>
                <a:cs typeface="Lotus" pitchFamily="2" charset="-78"/>
              </a:rPr>
              <a:t>ستم ب</a:t>
            </a:r>
            <a:r>
              <a:rPr lang="ar-SA" sz="2000" b="1">
                <a:solidFill>
                  <a:srgbClr val="CC3300"/>
                </a:solidFill>
                <a:cs typeface="Lotus" pitchFamily="2" charset="-78"/>
              </a:rPr>
              <a:t>ي</a:t>
            </a:r>
            <a:r>
              <a:rPr lang="fa-IR" sz="2000" b="1">
                <a:solidFill>
                  <a:srgbClr val="CC3300"/>
                </a:solidFill>
                <a:cs typeface="Lotus" pitchFamily="2" charset="-78"/>
              </a:rPr>
              <a:t>نا</a:t>
            </a:r>
            <a:r>
              <a:rPr lang="ar-SA" sz="2000" b="1">
                <a:solidFill>
                  <a:srgbClr val="CC3300"/>
                </a:solidFill>
                <a:cs typeface="Lotus" pitchFamily="2" charset="-78"/>
              </a:rPr>
              <a:t>يي</a:t>
            </a:r>
            <a:r>
              <a:rPr lang="fa-IR" sz="2000" b="1">
                <a:solidFill>
                  <a:srgbClr val="CC3300"/>
                </a:solidFill>
                <a:cs typeface="Lotus" pitchFamily="2" charset="-78"/>
              </a:rPr>
              <a:t> و انتشار محدود</a:t>
            </a:r>
          </a:p>
          <a:p>
            <a:pPr lvl="3" algn="r" rtl="1">
              <a:spcBef>
                <a:spcPct val="50000"/>
              </a:spcBef>
              <a:buClr>
                <a:srgbClr val="00D600"/>
              </a:buClr>
              <a:buSzPct val="125000"/>
              <a:buFont typeface="Wingdings" pitchFamily="2" charset="2"/>
              <a:buChar char="§"/>
            </a:pPr>
            <a:r>
              <a:rPr lang="fa-IR" sz="2000" b="1">
                <a:solidFill>
                  <a:srgbClr val="CC3300"/>
                </a:solidFill>
                <a:cs typeface="Lotus" pitchFamily="2" charset="-78"/>
              </a:rPr>
              <a:t>پاتر</a:t>
            </a:r>
            <a:r>
              <a:rPr lang="ar-SA" sz="2000" b="1">
                <a:solidFill>
                  <a:srgbClr val="CC3300"/>
                </a:solidFill>
                <a:cs typeface="Lotus" pitchFamily="2" charset="-78"/>
              </a:rPr>
              <a:t>ي</a:t>
            </a:r>
            <a:r>
              <a:rPr lang="fa-IR" sz="2000" b="1">
                <a:solidFill>
                  <a:srgbClr val="CC3300"/>
                </a:solidFill>
                <a:cs typeface="Lotus" pitchFamily="2" charset="-78"/>
              </a:rPr>
              <a:t>ک ون</a:t>
            </a:r>
            <a:r>
              <a:rPr lang="ar-SA" sz="2000" b="1">
                <a:solidFill>
                  <a:srgbClr val="CC3300"/>
                </a:solidFill>
                <a:cs typeface="Lotus" pitchFamily="2" charset="-78"/>
              </a:rPr>
              <a:t>ي</a:t>
            </a:r>
            <a:r>
              <a:rPr lang="fa-IR" sz="2000" b="1">
                <a:solidFill>
                  <a:srgbClr val="CC3300"/>
                </a:solidFill>
                <a:cs typeface="Lotus" pitchFamily="2" charset="-78"/>
              </a:rPr>
              <a:t>ستون: نظر</a:t>
            </a:r>
            <a:r>
              <a:rPr lang="ar-SA" sz="2000" b="1">
                <a:solidFill>
                  <a:srgbClr val="CC3300"/>
                </a:solidFill>
                <a:cs typeface="Lotus" pitchFamily="2" charset="-78"/>
              </a:rPr>
              <a:t>ي</a:t>
            </a:r>
            <a:r>
              <a:rPr lang="fa-IR" sz="2000" b="1">
                <a:solidFill>
                  <a:srgbClr val="CC3300"/>
                </a:solidFill>
                <a:cs typeface="Lotus" pitchFamily="2" charset="-78"/>
              </a:rPr>
              <a:t>ه </a:t>
            </a:r>
            <a:r>
              <a:rPr lang="ar-SA" sz="2000" b="1">
                <a:solidFill>
                  <a:srgbClr val="CC3300"/>
                </a:solidFill>
                <a:cs typeface="Lotus" pitchFamily="2" charset="-78"/>
              </a:rPr>
              <a:t>ي</a:t>
            </a:r>
            <a:r>
              <a:rPr lang="fa-IR" sz="2000" b="1">
                <a:solidFill>
                  <a:srgbClr val="CC3300"/>
                </a:solidFill>
                <a:cs typeface="Lotus" pitchFamily="2" charset="-78"/>
              </a:rPr>
              <a:t>ادگ</a:t>
            </a:r>
            <a:r>
              <a:rPr lang="ar-SA" sz="2000" b="1">
                <a:solidFill>
                  <a:srgbClr val="CC3300"/>
                </a:solidFill>
                <a:cs typeface="Lotus" pitchFamily="2" charset="-78"/>
              </a:rPr>
              <a:t>ي</a:t>
            </a:r>
            <a:r>
              <a:rPr lang="fa-IR" sz="2000" b="1">
                <a:solidFill>
                  <a:srgbClr val="CC3300"/>
                </a:solidFill>
                <a:cs typeface="Lotus" pitchFamily="2" charset="-78"/>
              </a:rPr>
              <a:t>ر</a:t>
            </a:r>
            <a:r>
              <a:rPr lang="ar-SA" sz="2000" b="1">
                <a:solidFill>
                  <a:srgbClr val="CC3300"/>
                </a:solidFill>
                <a:cs typeface="Lotus" pitchFamily="2" charset="-78"/>
              </a:rPr>
              <a:t>ي</a:t>
            </a:r>
            <a:endParaRPr lang="fa-IR" sz="2000" b="1">
              <a:solidFill>
                <a:srgbClr val="CC3300"/>
              </a:solidFill>
              <a:cs typeface="Lotus" pitchFamily="2" charset="-78"/>
            </a:endParaRPr>
          </a:p>
          <a:p>
            <a:pPr algn="r" rtl="1">
              <a:spcBef>
                <a:spcPct val="50000"/>
              </a:spcBef>
            </a:pPr>
            <a:endParaRPr lang="fa-IR" sz="1600"/>
          </a:p>
          <a:p>
            <a:pPr algn="r" rtl="1">
              <a:spcBef>
                <a:spcPct val="50000"/>
              </a:spcBef>
            </a:pPr>
            <a:r>
              <a:rPr lang="fa-IR"/>
              <a:t>	</a:t>
            </a: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0B83607-69BA-48EE-B624-8B9F3F55C64E}" type="slidenum">
              <a:rPr lang="fa-IR"/>
              <a:pPr>
                <a:defRPr/>
              </a:pPr>
              <a:t>130</a:t>
            </a:fld>
            <a:endParaRPr lang="en-US"/>
          </a:p>
        </p:txBody>
      </p:sp>
      <p:sp>
        <p:nvSpPr>
          <p:cNvPr id="13414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4148" name="Rectangle 3"/>
          <p:cNvSpPr>
            <a:spLocks noChangeArrowheads="1"/>
          </p:cNvSpPr>
          <p:nvPr/>
        </p:nvSpPr>
        <p:spPr bwMode="auto">
          <a:xfrm>
            <a:off x="463550" y="18192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جست و جوی پرتو محلي</a:t>
            </a:r>
          </a:p>
        </p:txBody>
      </p:sp>
      <p:sp>
        <p:nvSpPr>
          <p:cNvPr id="134149" name="Text Box 4"/>
          <p:cNvSpPr txBox="1">
            <a:spLocks noChangeArrowheads="1"/>
          </p:cNvSpPr>
          <p:nvPr/>
        </p:nvSpPr>
        <p:spPr bwMode="auto">
          <a:xfrm>
            <a:off x="323850" y="2459038"/>
            <a:ext cx="8135938"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به جای يک حالت، </a:t>
            </a:r>
            <a:r>
              <a:rPr lang="en-US" sz="2400">
                <a:solidFill>
                  <a:srgbClr val="CC3300"/>
                </a:solidFill>
                <a:cs typeface="Homa" pitchFamily="2" charset="-78"/>
              </a:rPr>
              <a:t>k</a:t>
            </a:r>
            <a:r>
              <a:rPr lang="fa-IR" sz="2400">
                <a:solidFill>
                  <a:srgbClr val="CC3300"/>
                </a:solidFill>
                <a:cs typeface="Homa" pitchFamily="2" charset="-78"/>
              </a:rPr>
              <a:t> حالت را نگهداری ميکند</a:t>
            </a:r>
          </a:p>
          <a:p>
            <a:pPr lvl="2" algn="r" rtl="1">
              <a:buClr>
                <a:srgbClr val="00D600"/>
              </a:buClr>
              <a:buFont typeface="Wingdings" pitchFamily="2" charset="2"/>
              <a:buChar char="×"/>
            </a:pPr>
            <a:r>
              <a:rPr lang="fa-IR" sz="2000">
                <a:solidFill>
                  <a:srgbClr val="CC3300"/>
                </a:solidFill>
                <a:cs typeface="Homa" pitchFamily="2" charset="-78"/>
              </a:rPr>
              <a:t>حالت اوليه: </a:t>
            </a:r>
            <a:r>
              <a:rPr lang="en-US" sz="2000">
                <a:solidFill>
                  <a:srgbClr val="CC3300"/>
                </a:solidFill>
                <a:cs typeface="Homa" pitchFamily="2" charset="-78"/>
              </a:rPr>
              <a:t>k</a:t>
            </a:r>
            <a:r>
              <a:rPr lang="fa-IR" sz="2000">
                <a:solidFill>
                  <a:srgbClr val="CC3300"/>
                </a:solidFill>
                <a:cs typeface="Homa" pitchFamily="2" charset="-78"/>
              </a:rPr>
              <a:t> حالت تصادفی</a:t>
            </a:r>
          </a:p>
          <a:p>
            <a:pPr lvl="2" algn="r" rtl="1">
              <a:buClr>
                <a:srgbClr val="00D600"/>
              </a:buClr>
              <a:buFont typeface="Wingdings" pitchFamily="2" charset="2"/>
              <a:buChar char="×"/>
            </a:pPr>
            <a:r>
              <a:rPr lang="fa-IR" sz="2000">
                <a:solidFill>
                  <a:srgbClr val="CC3300"/>
                </a:solidFill>
                <a:cs typeface="Homa" pitchFamily="2" charset="-78"/>
              </a:rPr>
              <a:t>گام بعد: جانشين همه </a:t>
            </a:r>
            <a:r>
              <a:rPr lang="en-US" sz="2000">
                <a:solidFill>
                  <a:srgbClr val="CC3300"/>
                </a:solidFill>
                <a:cs typeface="Homa" pitchFamily="2" charset="-78"/>
              </a:rPr>
              <a:t>k</a:t>
            </a:r>
            <a:r>
              <a:rPr lang="fa-IR" sz="2000">
                <a:solidFill>
                  <a:srgbClr val="CC3300"/>
                </a:solidFill>
                <a:cs typeface="Homa" pitchFamily="2" charset="-78"/>
              </a:rPr>
              <a:t> حالت توليد ميشود</a:t>
            </a:r>
          </a:p>
          <a:p>
            <a:pPr lvl="2" algn="r" rtl="1">
              <a:buClr>
                <a:srgbClr val="00D600"/>
              </a:buClr>
              <a:buFont typeface="Wingdings" pitchFamily="2" charset="2"/>
              <a:buChar char="×"/>
            </a:pPr>
            <a:r>
              <a:rPr lang="fa-IR" sz="2000">
                <a:solidFill>
                  <a:srgbClr val="CC3300"/>
                </a:solidFill>
                <a:cs typeface="Homa" pitchFamily="2" charset="-78"/>
              </a:rPr>
              <a:t>اگر يکي از جانشين ها هدف بود، تمام ميشود</a:t>
            </a:r>
          </a:p>
          <a:p>
            <a:pPr lvl="2" algn="r" rtl="1">
              <a:buClr>
                <a:srgbClr val="00D600"/>
              </a:buClr>
              <a:buFont typeface="Wingdings" pitchFamily="2" charset="2"/>
              <a:buChar char="×"/>
            </a:pPr>
            <a:r>
              <a:rPr lang="fa-IR" sz="2000">
                <a:solidFill>
                  <a:srgbClr val="CC3300"/>
                </a:solidFill>
                <a:cs typeface="Homa" pitchFamily="2" charset="-78"/>
              </a:rPr>
              <a:t>وگر نه بهترين جانشين را انتخاب کرده، تکرار ميکند</a:t>
            </a:r>
          </a:p>
          <a:p>
            <a:pPr algn="r" rtl="1">
              <a:spcBef>
                <a:spcPct val="50000"/>
              </a:spcBef>
              <a:buClr>
                <a:srgbClr val="00D600"/>
              </a:buClr>
              <a:buFont typeface="Wingdings" pitchFamily="2" charset="2"/>
              <a:buChar char="Ã"/>
            </a:pPr>
            <a:r>
              <a:rPr lang="fa-IR" sz="2400">
                <a:solidFill>
                  <a:srgbClr val="CC3300"/>
                </a:solidFill>
                <a:cs typeface="Homa" pitchFamily="2" charset="-78"/>
              </a:rPr>
              <a:t>تفاوت عمده با جستجوی شروع مجدد تصادفی</a:t>
            </a:r>
          </a:p>
          <a:p>
            <a:pPr lvl="2" algn="r" rtl="1">
              <a:buClr>
                <a:srgbClr val="00D600"/>
              </a:buClr>
              <a:buFont typeface="Wingdings" pitchFamily="2" charset="2"/>
              <a:buChar char="×"/>
            </a:pPr>
            <a:r>
              <a:rPr lang="fa-IR">
                <a:solidFill>
                  <a:srgbClr val="CC3300"/>
                </a:solidFill>
                <a:cs typeface="Homa" pitchFamily="2" charset="-78"/>
              </a:rPr>
              <a:t>در جست و جوی شروع مجدد تصادفی، هر فرايند مستقل از بقيه اجرا ميشود</a:t>
            </a:r>
          </a:p>
          <a:p>
            <a:pPr lvl="2" algn="r" rtl="1">
              <a:buClr>
                <a:srgbClr val="00D600"/>
              </a:buClr>
              <a:buFont typeface="Wingdings" pitchFamily="2" charset="2"/>
              <a:buChar char="×"/>
            </a:pPr>
            <a:r>
              <a:rPr lang="fa-IR">
                <a:solidFill>
                  <a:srgbClr val="CC3300"/>
                </a:solidFill>
                <a:cs typeface="Homa" pitchFamily="2" charset="-78"/>
              </a:rPr>
              <a:t>در جست و جوی پرتو محلی، اطلاعات مفيدی بين </a:t>
            </a:r>
            <a:r>
              <a:rPr lang="en-US">
                <a:solidFill>
                  <a:srgbClr val="CC3300"/>
                </a:solidFill>
                <a:cs typeface="Homa" pitchFamily="2" charset="-78"/>
              </a:rPr>
              <a:t>k</a:t>
            </a:r>
            <a:r>
              <a:rPr lang="fa-IR">
                <a:solidFill>
                  <a:srgbClr val="CC3300"/>
                </a:solidFill>
                <a:cs typeface="Homa" pitchFamily="2" charset="-78"/>
              </a:rPr>
              <a:t> فرايند موازی مبادله ميشود</a:t>
            </a:r>
          </a:p>
          <a:p>
            <a:pPr algn="r" rtl="1">
              <a:spcBef>
                <a:spcPct val="50000"/>
              </a:spcBef>
              <a:buClr>
                <a:srgbClr val="00D600"/>
              </a:buClr>
              <a:buFont typeface="Wingdings" pitchFamily="2" charset="2"/>
              <a:buChar char="Ã"/>
            </a:pPr>
            <a:r>
              <a:rPr lang="fa-IR" sz="2400">
                <a:solidFill>
                  <a:srgbClr val="CC3300"/>
                </a:solidFill>
                <a:cs typeface="Homa" pitchFamily="2" charset="-78"/>
              </a:rPr>
              <a:t>جست و جوی پرتو غيرقطعی</a:t>
            </a:r>
          </a:p>
          <a:p>
            <a:pPr lvl="2" algn="r" rtl="1">
              <a:buClr>
                <a:srgbClr val="00D600"/>
              </a:buClr>
              <a:buFont typeface="Wingdings" pitchFamily="2" charset="2"/>
              <a:buChar char="×"/>
            </a:pPr>
            <a:r>
              <a:rPr lang="fa-IR">
                <a:solidFill>
                  <a:srgbClr val="CC3300"/>
                </a:solidFill>
                <a:cs typeface="Homa" pitchFamily="2" charset="-78"/>
              </a:rPr>
              <a:t>به جای انتخاب بهترين </a:t>
            </a:r>
            <a:r>
              <a:rPr lang="en-US">
                <a:solidFill>
                  <a:srgbClr val="CC3300"/>
                </a:solidFill>
                <a:cs typeface="Homa" pitchFamily="2" charset="-78"/>
              </a:rPr>
              <a:t>k</a:t>
            </a:r>
            <a:r>
              <a:rPr lang="fa-IR">
                <a:solidFill>
                  <a:srgbClr val="CC3300"/>
                </a:solidFill>
                <a:cs typeface="Homa" pitchFamily="2" charset="-78"/>
              </a:rPr>
              <a:t> از جانشينها، </a:t>
            </a:r>
            <a:r>
              <a:rPr lang="en-US">
                <a:solidFill>
                  <a:srgbClr val="CC3300"/>
                </a:solidFill>
                <a:cs typeface="Homa" pitchFamily="2" charset="-78"/>
              </a:rPr>
              <a:t>k</a:t>
            </a:r>
            <a:r>
              <a:rPr lang="fa-IR">
                <a:solidFill>
                  <a:srgbClr val="CC3300"/>
                </a:solidFill>
                <a:cs typeface="Homa" pitchFamily="2" charset="-78"/>
              </a:rPr>
              <a:t> جانشين تصادفی را بطوريکه احتمال انتخاب يکي تابعی صعودی از مقدارش باشد، انتخاب ميکند</a:t>
            </a:r>
            <a:endParaRPr lang="en-US">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E192414E-1E8F-4A5F-A359-108537D1F08D}" type="slidenum">
              <a:rPr lang="fa-IR"/>
              <a:pPr>
                <a:defRPr/>
              </a:pPr>
              <a:t>131</a:t>
            </a:fld>
            <a:endParaRPr lang="en-US"/>
          </a:p>
        </p:txBody>
      </p:sp>
      <p:pic>
        <p:nvPicPr>
          <p:cNvPr id="135171" name="Picture 2" descr="AI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3850" y="1844675"/>
            <a:ext cx="5616575" cy="480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72"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5173" name="Rectangle 4"/>
          <p:cNvSpPr>
            <a:spLocks noChangeArrowheads="1"/>
          </p:cNvSpPr>
          <p:nvPr/>
        </p:nvSpPr>
        <p:spPr bwMode="auto">
          <a:xfrm>
            <a:off x="565150" y="20478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fa-IR" sz="3600" b="1">
                <a:solidFill>
                  <a:schemeClr val="accent2"/>
                </a:solidFill>
                <a:cs typeface="Lotus" pitchFamily="2" charset="-78"/>
              </a:rPr>
              <a:t>الگوريتم های ژنتيک</a:t>
            </a:r>
          </a:p>
        </p:txBody>
      </p:sp>
      <p:sp>
        <p:nvSpPr>
          <p:cNvPr id="135174" name="Text Box 5"/>
          <p:cNvSpPr txBox="1">
            <a:spLocks noChangeArrowheads="1"/>
          </p:cNvSpPr>
          <p:nvPr/>
        </p:nvSpPr>
        <p:spPr bwMode="auto">
          <a:xfrm>
            <a:off x="6372225" y="3213100"/>
            <a:ext cx="20161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pPr>
            <a:r>
              <a:rPr lang="fa-IR" sz="2400">
                <a:solidFill>
                  <a:srgbClr val="CC3300"/>
                </a:solidFill>
                <a:cs typeface="Homa" pitchFamily="2" charset="-78"/>
              </a:rPr>
              <a:t>شکلی از جست و جوی پرتو غير قطعی که حالتهای جانشين از طريق ترکيب دو حالت والد توليد ميشود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6EA9ED0E-4A5B-46A3-95E7-00CED6E7D1B4}" type="slidenum">
              <a:rPr lang="fa-IR"/>
              <a:pPr>
                <a:defRPr/>
              </a:pPr>
              <a:t>132</a:t>
            </a:fld>
            <a:endParaRPr lang="en-US"/>
          </a:p>
        </p:txBody>
      </p:sp>
      <p:sp>
        <p:nvSpPr>
          <p:cNvPr id="136195" name="Rectangle 2"/>
          <p:cNvSpPr>
            <a:spLocks noChangeArrowheads="1"/>
          </p:cNvSpPr>
          <p:nvPr/>
        </p:nvSpPr>
        <p:spPr bwMode="auto">
          <a:xfrm>
            <a:off x="565150" y="1849438"/>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الگوريتم های ژنتيک</a:t>
            </a:r>
          </a:p>
        </p:txBody>
      </p:sp>
      <p:sp>
        <p:nvSpPr>
          <p:cNvPr id="136196"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36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2447925"/>
            <a:ext cx="7480300" cy="2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1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4452938"/>
            <a:ext cx="751205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9" name="Rectangle 6"/>
          <p:cNvSpPr>
            <a:spLocks noChangeArrowheads="1"/>
          </p:cNvSpPr>
          <p:nvPr/>
        </p:nvSpPr>
        <p:spPr bwMode="auto">
          <a:xfrm>
            <a:off x="611188" y="4221163"/>
            <a:ext cx="8137525" cy="2159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6200" name="WordArt 7"/>
          <p:cNvSpPr>
            <a:spLocks noChangeArrowheads="1" noChangeShapeType="1" noTextEdit="1"/>
          </p:cNvSpPr>
          <p:nvPr/>
        </p:nvSpPr>
        <p:spPr bwMode="auto">
          <a:xfrm>
            <a:off x="1281113" y="4146550"/>
            <a:ext cx="523875" cy="257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1400" kern="10">
                <a:latin typeface="Times New Roman"/>
                <a:cs typeface="Times New Roman"/>
              </a:rPr>
              <a:t>جهت اوليه</a:t>
            </a:r>
            <a:endParaRPr lang="en-US" sz="1400" kern="10">
              <a:latin typeface="Times New Roman"/>
              <a:cs typeface="Times New Roman"/>
            </a:endParaRPr>
          </a:p>
        </p:txBody>
      </p:sp>
      <p:sp>
        <p:nvSpPr>
          <p:cNvPr id="136201" name="WordArt 8"/>
          <p:cNvSpPr>
            <a:spLocks noChangeArrowheads="1" noChangeShapeType="1" noTextEdit="1"/>
          </p:cNvSpPr>
          <p:nvPr/>
        </p:nvSpPr>
        <p:spPr bwMode="auto">
          <a:xfrm>
            <a:off x="2436813" y="4133850"/>
            <a:ext cx="533400" cy="257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1400" kern="10">
                <a:latin typeface="Times New Roman"/>
                <a:cs typeface="Times New Roman"/>
              </a:rPr>
              <a:t>تابع برازش</a:t>
            </a:r>
            <a:endParaRPr lang="en-US" sz="1400" kern="10">
              <a:latin typeface="Times New Roman"/>
              <a:cs typeface="Times New Roman"/>
            </a:endParaRPr>
          </a:p>
        </p:txBody>
      </p:sp>
      <p:sp>
        <p:nvSpPr>
          <p:cNvPr id="136202" name="WordArt 9"/>
          <p:cNvSpPr>
            <a:spLocks noChangeArrowheads="1" noChangeShapeType="1" noTextEdit="1"/>
          </p:cNvSpPr>
          <p:nvPr/>
        </p:nvSpPr>
        <p:spPr bwMode="auto">
          <a:xfrm>
            <a:off x="3767138" y="4154488"/>
            <a:ext cx="342900" cy="257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1400" kern="10">
                <a:latin typeface="Times New Roman"/>
                <a:cs typeface="Times New Roman"/>
              </a:rPr>
              <a:t>انتخاب</a:t>
            </a:r>
            <a:endParaRPr lang="en-US" sz="1400" kern="10">
              <a:latin typeface="Times New Roman"/>
              <a:cs typeface="Times New Roman"/>
            </a:endParaRPr>
          </a:p>
        </p:txBody>
      </p:sp>
      <p:sp>
        <p:nvSpPr>
          <p:cNvPr id="136203" name="WordArt 10"/>
          <p:cNvSpPr>
            <a:spLocks noChangeArrowheads="1" noChangeShapeType="1" noTextEdit="1"/>
          </p:cNvSpPr>
          <p:nvPr/>
        </p:nvSpPr>
        <p:spPr bwMode="auto">
          <a:xfrm>
            <a:off x="5735638" y="4141788"/>
            <a:ext cx="276225" cy="257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1400" kern="10">
                <a:latin typeface="Times New Roman"/>
                <a:cs typeface="Times New Roman"/>
              </a:rPr>
              <a:t>تقاطع</a:t>
            </a:r>
            <a:endParaRPr lang="en-US" sz="1400" kern="10">
              <a:latin typeface="Times New Roman"/>
              <a:cs typeface="Times New Roman"/>
            </a:endParaRPr>
          </a:p>
        </p:txBody>
      </p:sp>
      <p:sp>
        <p:nvSpPr>
          <p:cNvPr id="136204" name="WordArt 11"/>
          <p:cNvSpPr>
            <a:spLocks noChangeArrowheads="1" noChangeShapeType="1" noTextEdit="1"/>
          </p:cNvSpPr>
          <p:nvPr/>
        </p:nvSpPr>
        <p:spPr bwMode="auto">
          <a:xfrm>
            <a:off x="7461250" y="4116388"/>
            <a:ext cx="304800" cy="257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1400" kern="10">
                <a:latin typeface="Times New Roman"/>
                <a:cs typeface="Times New Roman"/>
              </a:rPr>
              <a:t>جهش</a:t>
            </a:r>
            <a:endParaRPr lang="en-US" sz="1400" kern="10">
              <a:latin typeface="Times New Roman"/>
              <a:cs typeface="Times New Roman"/>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D0D295E6-9902-4F5D-AA44-B0730433D56C}" type="slidenum">
              <a:rPr lang="fa-IR"/>
              <a:pPr>
                <a:defRPr/>
              </a:pPr>
              <a:t>133</a:t>
            </a:fld>
            <a:endParaRPr lang="en-US"/>
          </a:p>
        </p:txBody>
      </p:sp>
      <p:sp>
        <p:nvSpPr>
          <p:cNvPr id="13721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7220" name="Rectangle 3"/>
          <p:cNvSpPr>
            <a:spLocks noChangeArrowheads="1"/>
          </p:cNvSpPr>
          <p:nvPr/>
        </p:nvSpPr>
        <p:spPr bwMode="auto">
          <a:xfrm>
            <a:off x="565150" y="1849438"/>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600" b="1">
                <a:solidFill>
                  <a:schemeClr val="accent2"/>
                </a:solidFill>
                <a:cs typeface="Lotus" pitchFamily="2" charset="-78"/>
              </a:rPr>
              <a:t>جست و جوی محلی در فضاهای پيوسته</a:t>
            </a:r>
          </a:p>
        </p:txBody>
      </p:sp>
      <p:sp>
        <p:nvSpPr>
          <p:cNvPr id="137221" name="Text Box 4"/>
          <p:cNvSpPr txBox="1">
            <a:spLocks noChangeArrowheads="1"/>
          </p:cNvSpPr>
          <p:nvPr/>
        </p:nvSpPr>
        <p:spPr bwMode="auto">
          <a:xfrm>
            <a:off x="827088" y="2586038"/>
            <a:ext cx="7561262"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گسسته در مقابل محيط های پيوسته</a:t>
            </a:r>
          </a:p>
          <a:p>
            <a:pPr lvl="2" algn="r" rtl="1">
              <a:spcBef>
                <a:spcPct val="50000"/>
              </a:spcBef>
              <a:buClr>
                <a:srgbClr val="00D600"/>
              </a:buClr>
              <a:buFont typeface="Wingdings" pitchFamily="2" charset="2"/>
              <a:buChar char="×"/>
            </a:pPr>
            <a:r>
              <a:rPr lang="fa-IR" sz="2000">
                <a:solidFill>
                  <a:srgbClr val="CC3300"/>
                </a:solidFill>
                <a:cs typeface="Homa" pitchFamily="2" charset="-78"/>
              </a:rPr>
              <a:t>در فضاهای پيوسته، تابع جانشين در اغلب موارد، حالتهای نامتناهی را بر ميگرداند</a:t>
            </a:r>
          </a:p>
          <a:p>
            <a:pPr algn="r" rtl="1">
              <a:spcBef>
                <a:spcPct val="50000"/>
              </a:spcBef>
              <a:buClr>
                <a:srgbClr val="00D600"/>
              </a:buClr>
              <a:buFont typeface="Wingdings" pitchFamily="2" charset="2"/>
              <a:buChar char="Ã"/>
            </a:pPr>
            <a:r>
              <a:rPr lang="fa-IR" sz="2400">
                <a:solidFill>
                  <a:srgbClr val="CC3300"/>
                </a:solidFill>
                <a:cs typeface="Homa" pitchFamily="2" charset="-78"/>
              </a:rPr>
              <a:t>حل مسئله</a:t>
            </a:r>
          </a:p>
          <a:p>
            <a:pPr lvl="2" algn="r" rtl="1">
              <a:buClr>
                <a:srgbClr val="00D600"/>
              </a:buClr>
              <a:buFont typeface="Wingdings" pitchFamily="2" charset="2"/>
              <a:buChar char="×"/>
            </a:pPr>
            <a:r>
              <a:rPr lang="fa-IR" sz="2000">
                <a:solidFill>
                  <a:srgbClr val="CC3300"/>
                </a:solidFill>
                <a:cs typeface="Homa" pitchFamily="2" charset="-78"/>
              </a:rPr>
              <a:t>گسسته کردن همسايه هر حالت</a:t>
            </a:r>
            <a:endParaRPr lang="en-US" sz="2000">
              <a:solidFill>
                <a:srgbClr val="CC3300"/>
              </a:solidFill>
              <a:cs typeface="Homa" pitchFamily="2" charset="-78"/>
            </a:endParaRPr>
          </a:p>
          <a:p>
            <a:pPr lvl="2" algn="r" rtl="1">
              <a:buClr>
                <a:srgbClr val="00D600"/>
              </a:buClr>
              <a:buFont typeface="Wingdings" pitchFamily="2" charset="2"/>
              <a:buChar char="×"/>
            </a:pPr>
            <a:r>
              <a:rPr lang="fa-IR" sz="2000">
                <a:solidFill>
                  <a:srgbClr val="CC3300"/>
                </a:solidFill>
                <a:cs typeface="Homa" pitchFamily="2" charset="-78"/>
              </a:rPr>
              <a:t>استفاده مستقیم از تپه نوردی تصادفی و بازپخت شبیه سازی شده </a:t>
            </a:r>
          </a:p>
          <a:p>
            <a:pPr lvl="2" algn="r" rtl="1">
              <a:buClr>
                <a:srgbClr val="00D600"/>
              </a:buClr>
              <a:buFont typeface="Wingdings" pitchFamily="2" charset="2"/>
              <a:buChar char="×"/>
            </a:pPr>
            <a:r>
              <a:rPr lang="fa-IR" sz="2000">
                <a:solidFill>
                  <a:srgbClr val="CC3300"/>
                </a:solidFill>
                <a:cs typeface="Homa" pitchFamily="2" charset="-78"/>
              </a:rPr>
              <a:t>استفاده از شيب منظره (بدست اوردن حداکثر از طریق حل  </a:t>
            </a:r>
            <a:r>
              <a:rPr lang="en-US" sz="2000">
                <a:solidFill>
                  <a:srgbClr val="CC3300"/>
                </a:solidFill>
                <a:cs typeface="Homa" pitchFamily="2" charset="-78"/>
              </a:rPr>
              <a:t>f=0</a:t>
            </a:r>
            <a:r>
              <a:rPr lang="fa-IR" sz="2000">
                <a:solidFill>
                  <a:srgbClr val="CC3300"/>
                </a:solidFill>
                <a:cs typeface="Homa" pitchFamily="2" charset="-78"/>
              </a:rPr>
              <a:t>∆)</a:t>
            </a:r>
          </a:p>
          <a:p>
            <a:pPr lvl="2" algn="r" rtl="1">
              <a:buClr>
                <a:srgbClr val="00D600"/>
              </a:buClr>
              <a:buFont typeface="Wingdings" pitchFamily="2" charset="2"/>
              <a:buNone/>
            </a:pPr>
            <a:endParaRPr lang="fa-IR" sz="2000">
              <a:solidFill>
                <a:srgbClr val="CC3300"/>
              </a:solidFill>
              <a:cs typeface="Homa" pitchFamily="2" charset="-78"/>
            </a:endParaRPr>
          </a:p>
          <a:p>
            <a:pPr lvl="2" algn="r" rtl="1">
              <a:buClr>
                <a:srgbClr val="00D600"/>
              </a:buClr>
              <a:buFont typeface="Wingdings" pitchFamily="2" charset="2"/>
              <a:buNone/>
            </a:pPr>
            <a:endParaRPr lang="fa-IR" sz="2000">
              <a:solidFill>
                <a:srgbClr val="CC3300"/>
              </a:solidFill>
              <a:cs typeface="Homa" pitchFamily="2" charset="-78"/>
            </a:endParaRPr>
          </a:p>
          <a:p>
            <a:pPr lvl="2" algn="r" rtl="1">
              <a:buClr>
                <a:srgbClr val="00D600"/>
              </a:buClr>
              <a:buFont typeface="Wingdings" pitchFamily="2" charset="2"/>
              <a:buNone/>
            </a:pPr>
            <a:endParaRPr lang="fa-IR" sz="2000">
              <a:solidFill>
                <a:srgbClr val="CC3300"/>
              </a:solidFill>
              <a:cs typeface="Homa" pitchFamily="2" charset="-78"/>
            </a:endParaRPr>
          </a:p>
          <a:p>
            <a:pPr lvl="2" algn="r" rtl="1">
              <a:buClr>
                <a:srgbClr val="00D600"/>
              </a:buClr>
              <a:buFont typeface="Wingdings" pitchFamily="2" charset="2"/>
              <a:buNone/>
            </a:pPr>
            <a:endParaRPr lang="fa-IR" sz="2000">
              <a:solidFill>
                <a:srgbClr val="CC3300"/>
              </a:solidFill>
              <a:cs typeface="Homa" pitchFamily="2" charset="-78"/>
            </a:endParaRPr>
          </a:p>
          <a:p>
            <a:pPr lvl="2" algn="r" rtl="1">
              <a:buClr>
                <a:srgbClr val="00D600"/>
              </a:buClr>
              <a:buFont typeface="Wingdings" pitchFamily="2" charset="2"/>
              <a:buChar char="×"/>
            </a:pPr>
            <a:r>
              <a:rPr lang="fa-IR" sz="2000">
                <a:solidFill>
                  <a:srgbClr val="CC3300"/>
                </a:solidFill>
                <a:cs typeface="Homa" pitchFamily="2" charset="-78"/>
              </a:rPr>
              <a:t>روش نيوتن رافسون</a:t>
            </a:r>
            <a:endParaRPr lang="en-US" sz="2000">
              <a:solidFill>
                <a:srgbClr val="CC3300"/>
              </a:solidFill>
              <a:cs typeface="Homa" pitchFamily="2" charset="-78"/>
            </a:endParaRPr>
          </a:p>
        </p:txBody>
      </p:sp>
      <p:graphicFrame>
        <p:nvGraphicFramePr>
          <p:cNvPr id="137222" name="Object 5"/>
          <p:cNvGraphicFramePr>
            <a:graphicFrameLocks noGrp="1" noChangeAspect="1"/>
          </p:cNvGraphicFramePr>
          <p:nvPr>
            <p:ph/>
          </p:nvPr>
        </p:nvGraphicFramePr>
        <p:xfrm>
          <a:off x="1547813" y="5043488"/>
          <a:ext cx="5354637" cy="977900"/>
        </p:xfrm>
        <a:graphic>
          <a:graphicData uri="http://schemas.openxmlformats.org/presentationml/2006/ole">
            <mc:AlternateContent xmlns:mc="http://schemas.openxmlformats.org/markup-compatibility/2006">
              <mc:Choice xmlns:v="urn:schemas-microsoft-com:vml" Requires="v">
                <p:oleObj spid="_x0000_s137246" name="Equation" r:id="rId3" imgW="2501900" imgH="457200" progId="Equation.3">
                  <p:embed/>
                </p:oleObj>
              </mc:Choice>
              <mc:Fallback>
                <p:oleObj name="Equation" r:id="rId3" imgW="25019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043488"/>
                        <a:ext cx="5354637"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59675B9-727A-49B4-BDB8-DB4DC32AF506}" type="slidenum">
              <a:rPr lang="fa-IR"/>
              <a:pPr>
                <a:defRPr/>
              </a:pPr>
              <a:t>134</a:t>
            </a:fld>
            <a:endParaRPr lang="en-US"/>
          </a:p>
        </p:txBody>
      </p:sp>
      <p:sp>
        <p:nvSpPr>
          <p:cNvPr id="13824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8244" name="Rectangle 3"/>
          <p:cNvSpPr>
            <a:spLocks noChangeArrowheads="1"/>
          </p:cNvSpPr>
          <p:nvPr/>
        </p:nvSpPr>
        <p:spPr bwMode="auto">
          <a:xfrm>
            <a:off x="565150" y="1849438"/>
            <a:ext cx="7777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a:solidFill>
                  <a:schemeClr val="accent2"/>
                </a:solidFill>
                <a:cs typeface="Lotus" pitchFamily="2" charset="-78"/>
              </a:rPr>
              <a:t>عاملهای جست و جوی </a:t>
            </a:r>
            <a:r>
              <a:rPr lang="en-US" sz="2800" b="1">
                <a:solidFill>
                  <a:schemeClr val="accent2"/>
                </a:solidFill>
                <a:cs typeface="Lotus" pitchFamily="2" charset="-78"/>
              </a:rPr>
              <a:t>Online</a:t>
            </a:r>
            <a:r>
              <a:rPr lang="fa-IR" sz="3200" b="1">
                <a:solidFill>
                  <a:schemeClr val="accent2"/>
                </a:solidFill>
                <a:cs typeface="Lotus" pitchFamily="2" charset="-78"/>
              </a:rPr>
              <a:t> و محيطهای ناشناخته</a:t>
            </a:r>
          </a:p>
        </p:txBody>
      </p:sp>
      <p:sp>
        <p:nvSpPr>
          <p:cNvPr id="138245" name="Text Box 4"/>
          <p:cNvSpPr txBox="1">
            <a:spLocks noChangeArrowheads="1"/>
          </p:cNvSpPr>
          <p:nvPr/>
        </p:nvSpPr>
        <p:spPr bwMode="auto">
          <a:xfrm>
            <a:off x="755650" y="2636838"/>
            <a:ext cx="7632700"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Ã"/>
            </a:pPr>
            <a:r>
              <a:rPr lang="fa-IR" sz="2400">
                <a:solidFill>
                  <a:srgbClr val="CC3300"/>
                </a:solidFill>
                <a:cs typeface="Homa" pitchFamily="2" charset="-78"/>
              </a:rPr>
              <a:t>تا به حال همه الگوريتمها برون خطي بودند</a:t>
            </a:r>
          </a:p>
          <a:p>
            <a:pPr lvl="2" algn="r" rtl="1">
              <a:buClr>
                <a:srgbClr val="00D600"/>
              </a:buClr>
              <a:buFont typeface="Wingdings" pitchFamily="2" charset="2"/>
              <a:buChar char="×"/>
            </a:pPr>
            <a:r>
              <a:rPr lang="fa-IR" sz="2000">
                <a:solidFill>
                  <a:srgbClr val="CC3300"/>
                </a:solidFill>
                <a:cs typeface="Homa" pitchFamily="2" charset="-78"/>
              </a:rPr>
              <a:t>برون خطی(</a:t>
            </a:r>
            <a:r>
              <a:rPr lang="en-US" sz="2000">
                <a:solidFill>
                  <a:srgbClr val="CC3300"/>
                </a:solidFill>
                <a:cs typeface="Homa" pitchFamily="2" charset="-78"/>
              </a:rPr>
              <a:t>Offline</a:t>
            </a:r>
            <a:r>
              <a:rPr lang="fa-IR" sz="2000">
                <a:solidFill>
                  <a:srgbClr val="CC3300"/>
                </a:solidFill>
                <a:cs typeface="Homa" pitchFamily="2" charset="-78"/>
              </a:rPr>
              <a:t>):راه حل قبل از اجرا مشخص است</a:t>
            </a:r>
          </a:p>
          <a:p>
            <a:pPr lvl="2" algn="r" rtl="1">
              <a:buClr>
                <a:srgbClr val="00D600"/>
              </a:buClr>
              <a:buFont typeface="Wingdings" pitchFamily="2" charset="2"/>
              <a:buChar char="×"/>
            </a:pPr>
            <a:r>
              <a:rPr lang="fa-IR" sz="2000">
                <a:solidFill>
                  <a:srgbClr val="CC3300"/>
                </a:solidFill>
                <a:cs typeface="Homa" pitchFamily="2" charset="-78"/>
              </a:rPr>
              <a:t>درون خطی(</a:t>
            </a:r>
            <a:r>
              <a:rPr lang="en-US" sz="2000">
                <a:solidFill>
                  <a:srgbClr val="CC3300"/>
                </a:solidFill>
                <a:cs typeface="Homa" pitchFamily="2" charset="-78"/>
              </a:rPr>
              <a:t>Online</a:t>
            </a:r>
            <a:r>
              <a:rPr lang="fa-IR" sz="2000">
                <a:solidFill>
                  <a:srgbClr val="CC3300"/>
                </a:solidFill>
                <a:cs typeface="Homa" pitchFamily="2" charset="-78"/>
              </a:rPr>
              <a:t>):با يک در ميان کردن محاسبات و فعاليت عمل ميکند</a:t>
            </a:r>
          </a:p>
          <a:p>
            <a:pPr algn="r" rtl="1">
              <a:spcBef>
                <a:spcPct val="50000"/>
              </a:spcBef>
              <a:buClr>
                <a:srgbClr val="00D600"/>
              </a:buClr>
              <a:buFont typeface="Wingdings" pitchFamily="2" charset="2"/>
              <a:buChar char="Ã"/>
            </a:pPr>
            <a:r>
              <a:rPr lang="fa-IR" sz="2400">
                <a:solidFill>
                  <a:srgbClr val="CC3300"/>
                </a:solidFill>
                <a:cs typeface="Homa" pitchFamily="2" charset="-78"/>
              </a:rPr>
              <a:t>جستجوی درون خطی در محيطهای پويا و نيمه پويا مفيد است</a:t>
            </a:r>
          </a:p>
          <a:p>
            <a:pPr algn="r" rtl="1">
              <a:spcBef>
                <a:spcPct val="50000"/>
              </a:spcBef>
              <a:buClr>
                <a:srgbClr val="00D600"/>
              </a:buClr>
              <a:buFont typeface="Wingdings" pitchFamily="2" charset="2"/>
              <a:buChar char="Ã"/>
            </a:pPr>
            <a:r>
              <a:rPr lang="fa-IR" sz="2400">
                <a:solidFill>
                  <a:srgbClr val="CC3300"/>
                </a:solidFill>
                <a:cs typeface="Homa" pitchFamily="2" charset="-78"/>
              </a:rPr>
              <a:t>جست و جوی درون خطی ايده ضروری برای </a:t>
            </a:r>
            <a:r>
              <a:rPr lang="fa-IR" sz="2400" b="1">
                <a:solidFill>
                  <a:srgbClr val="CC3300"/>
                </a:solidFill>
                <a:cs typeface="Homa" pitchFamily="2" charset="-78"/>
              </a:rPr>
              <a:t>مسئله پویش</a:t>
            </a:r>
            <a:r>
              <a:rPr lang="fa-IR" sz="2400">
                <a:solidFill>
                  <a:srgbClr val="CC3300"/>
                </a:solidFill>
                <a:cs typeface="Homa" pitchFamily="2" charset="-78"/>
              </a:rPr>
              <a:t>است</a:t>
            </a:r>
          </a:p>
          <a:p>
            <a:pPr lvl="2" algn="r" rtl="1">
              <a:buClr>
                <a:srgbClr val="00D600"/>
              </a:buClr>
              <a:buFont typeface="Wingdings" pitchFamily="2" charset="2"/>
              <a:buChar char="×"/>
            </a:pPr>
            <a:r>
              <a:rPr lang="fa-IR" sz="2000">
                <a:solidFill>
                  <a:srgbClr val="CC3300"/>
                </a:solidFill>
                <a:cs typeface="Homa" pitchFamily="2" charset="-78"/>
              </a:rPr>
              <a:t>فعاليتها و حالتها برای عامل مشخص نيستند</a:t>
            </a:r>
          </a:p>
          <a:p>
            <a:pPr lvl="2" algn="r" rtl="1">
              <a:buClr>
                <a:srgbClr val="00D600"/>
              </a:buClr>
              <a:buFont typeface="Wingdings" pitchFamily="2" charset="2"/>
              <a:buChar char="×"/>
            </a:pPr>
            <a:r>
              <a:rPr lang="fa-IR" sz="2000">
                <a:solidFill>
                  <a:srgbClr val="CC3300"/>
                </a:solidFill>
                <a:cs typeface="Homa" pitchFamily="2" charset="-78"/>
              </a:rPr>
              <a:t>مثال:قرار گرفتن روبات در محيطي جديد, نوزاد تازه بدنيا آمده</a:t>
            </a:r>
          </a:p>
          <a:p>
            <a:pPr algn="r" rtl="1">
              <a:spcBef>
                <a:spcPct val="50000"/>
              </a:spcBef>
            </a:pP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173C57BB-35F8-4B90-80A7-EF75066AB7A4}" type="slidenum">
              <a:rPr lang="fa-IR"/>
              <a:pPr>
                <a:defRPr/>
              </a:pPr>
              <a:t>135</a:t>
            </a:fld>
            <a:endParaRPr lang="en-US"/>
          </a:p>
        </p:txBody>
      </p:sp>
      <p:sp>
        <p:nvSpPr>
          <p:cNvPr id="13926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9268" name="Rectangle 3"/>
          <p:cNvSpPr>
            <a:spLocks noChangeArrowheads="1"/>
          </p:cNvSpPr>
          <p:nvPr/>
        </p:nvSpPr>
        <p:spPr bwMode="auto">
          <a:xfrm>
            <a:off x="565150" y="1849438"/>
            <a:ext cx="7777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a:solidFill>
                  <a:schemeClr val="accent2"/>
                </a:solidFill>
                <a:cs typeface="Lotus" pitchFamily="2" charset="-78"/>
              </a:rPr>
              <a:t>مسئله های جست و جوی </a:t>
            </a:r>
            <a:r>
              <a:rPr lang="en-US" sz="2800" b="1">
                <a:solidFill>
                  <a:schemeClr val="accent2"/>
                </a:solidFill>
                <a:cs typeface="Lotus" pitchFamily="2" charset="-78"/>
              </a:rPr>
              <a:t>Online</a:t>
            </a:r>
            <a:endParaRPr lang="fa-IR" sz="3200" b="1">
              <a:solidFill>
                <a:schemeClr val="accent2"/>
              </a:solidFill>
              <a:cs typeface="Lotus" pitchFamily="2" charset="-78"/>
            </a:endParaRPr>
          </a:p>
        </p:txBody>
      </p:sp>
      <p:pic>
        <p:nvPicPr>
          <p:cNvPr id="139269"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1125" y="3390900"/>
            <a:ext cx="3238500" cy="3238500"/>
          </a:xfrm>
          <a:noFill/>
        </p:spPr>
      </p:pic>
      <p:sp>
        <p:nvSpPr>
          <p:cNvPr id="139270" name="Text Box 5"/>
          <p:cNvSpPr txBox="1">
            <a:spLocks noChangeArrowheads="1"/>
          </p:cNvSpPr>
          <p:nvPr/>
        </p:nvSpPr>
        <p:spPr bwMode="auto">
          <a:xfrm>
            <a:off x="611188" y="2492375"/>
            <a:ext cx="76327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60900" algn="l"/>
              </a:tabLst>
              <a:defRPr>
                <a:solidFill>
                  <a:schemeClr val="tx1"/>
                </a:solidFill>
                <a:latin typeface="Arial" charset="0"/>
                <a:cs typeface="Times New Roman" pitchFamily="18" charset="0"/>
              </a:defRPr>
            </a:lvl1pPr>
            <a:lvl2pPr marL="742950" indent="-285750">
              <a:tabLst>
                <a:tab pos="4660900" algn="l"/>
              </a:tabLst>
              <a:defRPr>
                <a:solidFill>
                  <a:schemeClr val="tx1"/>
                </a:solidFill>
                <a:latin typeface="Arial" charset="0"/>
                <a:cs typeface="Times New Roman" pitchFamily="18" charset="0"/>
              </a:defRPr>
            </a:lvl2pPr>
            <a:lvl3pPr>
              <a:tabLst>
                <a:tab pos="4660900" algn="l"/>
              </a:tabLst>
              <a:defRPr>
                <a:solidFill>
                  <a:schemeClr val="tx1"/>
                </a:solidFill>
                <a:latin typeface="Arial" charset="0"/>
                <a:cs typeface="Times New Roman" pitchFamily="18" charset="0"/>
              </a:defRPr>
            </a:lvl3pPr>
            <a:lvl4pPr marL="1600200" indent="-228600">
              <a:tabLst>
                <a:tab pos="4660900" algn="l"/>
              </a:tabLst>
              <a:defRPr>
                <a:solidFill>
                  <a:schemeClr val="tx1"/>
                </a:solidFill>
                <a:latin typeface="Arial" charset="0"/>
                <a:cs typeface="Times New Roman" pitchFamily="18" charset="0"/>
              </a:defRPr>
            </a:lvl4pPr>
            <a:lvl5pPr marL="2057400" indent="-228600">
              <a:tabLst>
                <a:tab pos="4660900" algn="l"/>
              </a:tabLst>
              <a:defRPr>
                <a:solidFill>
                  <a:schemeClr val="tx1"/>
                </a:solidFill>
                <a:latin typeface="Arial" charset="0"/>
                <a:cs typeface="Times New Roman" pitchFamily="18" charset="0"/>
              </a:defRPr>
            </a:lvl5pPr>
            <a:lvl6pPr marL="2514600" indent="-228600" eaLnBrk="0" fontAlgn="base" hangingPunct="0">
              <a:spcBef>
                <a:spcPct val="0"/>
              </a:spcBef>
              <a:spcAft>
                <a:spcPct val="0"/>
              </a:spcAft>
              <a:tabLst>
                <a:tab pos="4660900" algn="l"/>
              </a:tabLst>
              <a:defRPr>
                <a:solidFill>
                  <a:schemeClr val="tx1"/>
                </a:solidFill>
                <a:latin typeface="Arial" charset="0"/>
                <a:cs typeface="Times New Roman" pitchFamily="18" charset="0"/>
              </a:defRPr>
            </a:lvl6pPr>
            <a:lvl7pPr marL="2971800" indent="-228600" eaLnBrk="0" fontAlgn="base" hangingPunct="0">
              <a:spcBef>
                <a:spcPct val="0"/>
              </a:spcBef>
              <a:spcAft>
                <a:spcPct val="0"/>
              </a:spcAft>
              <a:tabLst>
                <a:tab pos="4660900" algn="l"/>
              </a:tabLst>
              <a:defRPr>
                <a:solidFill>
                  <a:schemeClr val="tx1"/>
                </a:solidFill>
                <a:latin typeface="Arial" charset="0"/>
                <a:cs typeface="Times New Roman" pitchFamily="18" charset="0"/>
              </a:defRPr>
            </a:lvl7pPr>
            <a:lvl8pPr marL="3429000" indent="-228600" eaLnBrk="0" fontAlgn="base" hangingPunct="0">
              <a:spcBef>
                <a:spcPct val="0"/>
              </a:spcBef>
              <a:spcAft>
                <a:spcPct val="0"/>
              </a:spcAft>
              <a:tabLst>
                <a:tab pos="4660900" algn="l"/>
              </a:tabLst>
              <a:defRPr>
                <a:solidFill>
                  <a:schemeClr val="tx1"/>
                </a:solidFill>
                <a:latin typeface="Arial" charset="0"/>
                <a:cs typeface="Times New Roman" pitchFamily="18" charset="0"/>
              </a:defRPr>
            </a:lvl8pPr>
            <a:lvl9pPr marL="3886200" indent="-228600" eaLnBrk="0" fontAlgn="base" hangingPunct="0">
              <a:spcBef>
                <a:spcPct val="0"/>
              </a:spcBef>
              <a:spcAft>
                <a:spcPct val="0"/>
              </a:spcAft>
              <a:tabLst>
                <a:tab pos="4660900" algn="l"/>
              </a:tabLs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اطلاعات عامل</a:t>
            </a:r>
          </a:p>
          <a:p>
            <a:pPr lvl="2" algn="r" rtl="1">
              <a:buClr>
                <a:srgbClr val="00D600"/>
              </a:buClr>
              <a:buFont typeface="Wingdings" pitchFamily="2" charset="2"/>
              <a:buChar char="×"/>
            </a:pPr>
            <a:r>
              <a:rPr lang="en-US">
                <a:solidFill>
                  <a:srgbClr val="CC3300"/>
                </a:solidFill>
                <a:cs typeface="Homa" pitchFamily="2" charset="-78"/>
              </a:rPr>
              <a:t>Actions(s)</a:t>
            </a:r>
            <a:r>
              <a:rPr lang="fa-IR" sz="2000">
                <a:solidFill>
                  <a:srgbClr val="CC3300"/>
                </a:solidFill>
                <a:cs typeface="Homa" pitchFamily="2" charset="-78"/>
              </a:rPr>
              <a:t>: ليستی از فعاليتهای مجاز در حالت </a:t>
            </a:r>
            <a:r>
              <a:rPr lang="en-US" sz="2000">
                <a:solidFill>
                  <a:srgbClr val="CC3300"/>
                </a:solidFill>
                <a:cs typeface="Homa" pitchFamily="2" charset="-78"/>
              </a:rPr>
              <a:t>s</a:t>
            </a:r>
          </a:p>
          <a:p>
            <a:pPr lvl="2" algn="r" rtl="1">
              <a:buClr>
                <a:srgbClr val="00D600"/>
              </a:buClr>
              <a:buFont typeface="Wingdings" pitchFamily="2" charset="2"/>
              <a:buChar char="×"/>
            </a:pPr>
            <a:r>
              <a:rPr lang="fa-IR" sz="2000">
                <a:solidFill>
                  <a:srgbClr val="CC3300"/>
                </a:solidFill>
                <a:cs typeface="Homa" pitchFamily="2" charset="-78"/>
              </a:rPr>
              <a:t>تابع هزينه مرحله ای </a:t>
            </a:r>
            <a:r>
              <a:rPr lang="en-US" sz="2000">
                <a:solidFill>
                  <a:srgbClr val="CC3300"/>
                </a:solidFill>
                <a:cs typeface="Homa" pitchFamily="2" charset="-78"/>
              </a:rPr>
              <a:t>c(s,a,s’)</a:t>
            </a:r>
            <a:r>
              <a:rPr lang="fa-IR" sz="2000">
                <a:solidFill>
                  <a:srgbClr val="CC3300"/>
                </a:solidFill>
                <a:cs typeface="Homa" pitchFamily="2" charset="-78"/>
              </a:rPr>
              <a:t>: استفاده وقتی که بداند </a:t>
            </a:r>
            <a:r>
              <a:rPr lang="en-US" sz="2000">
                <a:solidFill>
                  <a:srgbClr val="CC3300"/>
                </a:solidFill>
                <a:cs typeface="Homa" pitchFamily="2" charset="-78"/>
              </a:rPr>
              <a:t>s’</a:t>
            </a:r>
            <a:r>
              <a:rPr lang="fa-IR" sz="2000">
                <a:solidFill>
                  <a:srgbClr val="CC3300"/>
                </a:solidFill>
                <a:cs typeface="Homa" pitchFamily="2" charset="-78"/>
              </a:rPr>
              <a:t> نتيجه است</a:t>
            </a:r>
          </a:p>
          <a:p>
            <a:pPr lvl="2" algn="r" rtl="1">
              <a:buClr>
                <a:srgbClr val="00D600"/>
              </a:buClr>
              <a:buFont typeface="Wingdings" pitchFamily="2" charset="2"/>
              <a:buChar char="×"/>
            </a:pPr>
            <a:r>
              <a:rPr lang="en-US">
                <a:solidFill>
                  <a:srgbClr val="CC3300"/>
                </a:solidFill>
                <a:cs typeface="Homa" pitchFamily="2" charset="-78"/>
              </a:rPr>
              <a:t>Goal-Test(s)</a:t>
            </a:r>
            <a:r>
              <a:rPr lang="fa-IR" sz="2000">
                <a:solidFill>
                  <a:srgbClr val="CC3300"/>
                </a:solidFill>
                <a:cs typeface="Homa" pitchFamily="2" charset="-78"/>
              </a:rPr>
              <a:t>: آزمون هدف</a:t>
            </a:r>
          </a:p>
          <a:p>
            <a:pPr algn="r" rtl="1">
              <a:buClr>
                <a:srgbClr val="00D600"/>
              </a:buClr>
              <a:buFont typeface="Wingdings" pitchFamily="2" charset="2"/>
              <a:buChar char="×"/>
            </a:pPr>
            <a:r>
              <a:rPr lang="fa-IR" sz="2800">
                <a:solidFill>
                  <a:srgbClr val="CC3300"/>
                </a:solidFill>
                <a:cs typeface="Homa" pitchFamily="2" charset="-78"/>
              </a:rPr>
              <a:t>فرض:</a:t>
            </a:r>
          </a:p>
          <a:p>
            <a:pPr algn="r" rtl="1">
              <a:spcBef>
                <a:spcPct val="50000"/>
              </a:spcBef>
              <a:buClr>
                <a:srgbClr val="00D600"/>
              </a:buClr>
              <a:buFont typeface="Wingdings" pitchFamily="2" charset="2"/>
              <a:buChar char="Ã"/>
            </a:pPr>
            <a:r>
              <a:rPr lang="fa-IR" sz="2400">
                <a:solidFill>
                  <a:srgbClr val="CC3300"/>
                </a:solidFill>
                <a:cs typeface="Homa" pitchFamily="2" charset="-78"/>
              </a:rPr>
              <a:t>عامل حالت ملاقات شده قبلی را تشخيص ميدهد</a:t>
            </a:r>
          </a:p>
          <a:p>
            <a:pPr algn="r" rtl="1">
              <a:spcBef>
                <a:spcPct val="50000"/>
              </a:spcBef>
              <a:buClr>
                <a:srgbClr val="00D600"/>
              </a:buClr>
              <a:buFont typeface="Wingdings" pitchFamily="2" charset="2"/>
              <a:buChar char="Ã"/>
            </a:pPr>
            <a:r>
              <a:rPr lang="fa-IR" sz="2400">
                <a:solidFill>
                  <a:srgbClr val="CC3300"/>
                </a:solidFill>
                <a:cs typeface="Homa" pitchFamily="2" charset="-78"/>
              </a:rPr>
              <a:t>فعاليتها قطعی اند</a:t>
            </a:r>
          </a:p>
          <a:p>
            <a:pPr algn="r" rtl="1">
              <a:spcBef>
                <a:spcPct val="50000"/>
              </a:spcBef>
              <a:buClr>
                <a:srgbClr val="00D600"/>
              </a:buClr>
              <a:buFont typeface="Wingdings" pitchFamily="2" charset="2"/>
              <a:buChar char="Ã"/>
            </a:pPr>
            <a:r>
              <a:rPr lang="fa-IR" sz="2400">
                <a:solidFill>
                  <a:srgbClr val="CC3300"/>
                </a:solidFill>
                <a:cs typeface="Homa" pitchFamily="2" charset="-78"/>
              </a:rPr>
              <a:t>دسترسی به تابع اکتشافی قابل قبول </a:t>
            </a:r>
            <a:r>
              <a:rPr lang="en-US" sz="2400">
                <a:solidFill>
                  <a:srgbClr val="CC3300"/>
                </a:solidFill>
                <a:cs typeface="Homa" pitchFamily="2" charset="-78"/>
              </a:rPr>
              <a:t>h(s)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6592B13-DADD-4694-B926-B9ECC048ED74}" type="slidenum">
              <a:rPr lang="fa-IR"/>
              <a:pPr>
                <a:defRPr/>
              </a:pPr>
              <a:t>136</a:t>
            </a:fld>
            <a:endParaRPr lang="en-US"/>
          </a:p>
        </p:txBody>
      </p:sp>
      <p:sp>
        <p:nvSpPr>
          <p:cNvPr id="14029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40292" name="Rectangle 3"/>
          <p:cNvSpPr>
            <a:spLocks noChangeArrowheads="1"/>
          </p:cNvSpPr>
          <p:nvPr/>
        </p:nvSpPr>
        <p:spPr bwMode="auto">
          <a:xfrm>
            <a:off x="565150" y="1849438"/>
            <a:ext cx="7777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a:solidFill>
                  <a:schemeClr val="accent2"/>
                </a:solidFill>
                <a:cs typeface="Lotus" pitchFamily="2" charset="-78"/>
              </a:rPr>
              <a:t>مسئله های جست و جوی </a:t>
            </a:r>
            <a:r>
              <a:rPr lang="en-US" sz="2800" b="1">
                <a:solidFill>
                  <a:schemeClr val="accent2"/>
                </a:solidFill>
                <a:cs typeface="Lotus" pitchFamily="2" charset="-78"/>
              </a:rPr>
              <a:t>Online</a:t>
            </a:r>
            <a:endParaRPr lang="fa-IR" sz="3200" b="1">
              <a:solidFill>
                <a:schemeClr val="accent2"/>
              </a:solidFill>
              <a:cs typeface="Lotus" pitchFamily="2" charset="-78"/>
            </a:endParaRPr>
          </a:p>
        </p:txBody>
      </p:sp>
      <p:pic>
        <p:nvPicPr>
          <p:cNvPr id="1402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575050"/>
            <a:ext cx="32385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4" name="Text Box 5"/>
          <p:cNvSpPr txBox="1">
            <a:spLocks noChangeArrowheads="1"/>
          </p:cNvSpPr>
          <p:nvPr/>
        </p:nvSpPr>
        <p:spPr bwMode="auto">
          <a:xfrm>
            <a:off x="611188" y="2492375"/>
            <a:ext cx="76327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83100" algn="l"/>
              </a:tabLst>
              <a:defRPr>
                <a:solidFill>
                  <a:schemeClr val="tx1"/>
                </a:solidFill>
                <a:latin typeface="Arial" charset="0"/>
                <a:cs typeface="Times New Roman" pitchFamily="18" charset="0"/>
              </a:defRPr>
            </a:lvl1pPr>
            <a:lvl2pPr marL="742950" indent="-285750">
              <a:tabLst>
                <a:tab pos="4483100" algn="l"/>
              </a:tabLst>
              <a:defRPr>
                <a:solidFill>
                  <a:schemeClr val="tx1"/>
                </a:solidFill>
                <a:latin typeface="Arial" charset="0"/>
                <a:cs typeface="Times New Roman" pitchFamily="18" charset="0"/>
              </a:defRPr>
            </a:lvl2pPr>
            <a:lvl3pPr>
              <a:tabLst>
                <a:tab pos="4483100" algn="l"/>
              </a:tabLst>
              <a:defRPr>
                <a:solidFill>
                  <a:schemeClr val="tx1"/>
                </a:solidFill>
                <a:latin typeface="Arial" charset="0"/>
                <a:cs typeface="Times New Roman" pitchFamily="18" charset="0"/>
              </a:defRPr>
            </a:lvl3pPr>
            <a:lvl4pPr marL="1600200" indent="-228600">
              <a:tabLst>
                <a:tab pos="4483100" algn="l"/>
              </a:tabLst>
              <a:defRPr>
                <a:solidFill>
                  <a:schemeClr val="tx1"/>
                </a:solidFill>
                <a:latin typeface="Arial" charset="0"/>
                <a:cs typeface="Times New Roman" pitchFamily="18" charset="0"/>
              </a:defRPr>
            </a:lvl4pPr>
            <a:lvl5pPr marL="2057400" indent="-228600">
              <a:tabLst>
                <a:tab pos="4483100" algn="l"/>
              </a:tabLst>
              <a:defRPr>
                <a:solidFill>
                  <a:schemeClr val="tx1"/>
                </a:solidFill>
                <a:latin typeface="Arial" charset="0"/>
                <a:cs typeface="Times New Roman" pitchFamily="18" charset="0"/>
              </a:defRPr>
            </a:lvl5pPr>
            <a:lvl6pPr marL="2514600" indent="-228600" eaLnBrk="0" fontAlgn="base" hangingPunct="0">
              <a:spcBef>
                <a:spcPct val="0"/>
              </a:spcBef>
              <a:spcAft>
                <a:spcPct val="0"/>
              </a:spcAft>
              <a:tabLst>
                <a:tab pos="4483100" algn="l"/>
              </a:tabLst>
              <a:defRPr>
                <a:solidFill>
                  <a:schemeClr val="tx1"/>
                </a:solidFill>
                <a:latin typeface="Arial" charset="0"/>
                <a:cs typeface="Times New Roman" pitchFamily="18" charset="0"/>
              </a:defRPr>
            </a:lvl6pPr>
            <a:lvl7pPr marL="2971800" indent="-228600" eaLnBrk="0" fontAlgn="base" hangingPunct="0">
              <a:spcBef>
                <a:spcPct val="0"/>
              </a:spcBef>
              <a:spcAft>
                <a:spcPct val="0"/>
              </a:spcAft>
              <a:tabLst>
                <a:tab pos="4483100" algn="l"/>
              </a:tabLst>
              <a:defRPr>
                <a:solidFill>
                  <a:schemeClr val="tx1"/>
                </a:solidFill>
                <a:latin typeface="Arial" charset="0"/>
                <a:cs typeface="Times New Roman" pitchFamily="18" charset="0"/>
              </a:defRPr>
            </a:lvl7pPr>
            <a:lvl8pPr marL="3429000" indent="-228600" eaLnBrk="0" fontAlgn="base" hangingPunct="0">
              <a:spcBef>
                <a:spcPct val="0"/>
              </a:spcBef>
              <a:spcAft>
                <a:spcPct val="0"/>
              </a:spcAft>
              <a:tabLst>
                <a:tab pos="4483100" algn="l"/>
              </a:tabLst>
              <a:defRPr>
                <a:solidFill>
                  <a:schemeClr val="tx1"/>
                </a:solidFill>
                <a:latin typeface="Arial" charset="0"/>
                <a:cs typeface="Times New Roman" pitchFamily="18" charset="0"/>
              </a:defRPr>
            </a:lvl8pPr>
            <a:lvl9pPr marL="3886200" indent="-228600" eaLnBrk="0" fontAlgn="base" hangingPunct="0">
              <a:spcBef>
                <a:spcPct val="0"/>
              </a:spcBef>
              <a:spcAft>
                <a:spcPct val="0"/>
              </a:spcAft>
              <a:tabLst>
                <a:tab pos="4483100" algn="l"/>
              </a:tabLs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en-US" sz="2400">
                <a:solidFill>
                  <a:srgbClr val="CC3300"/>
                </a:solidFill>
                <a:cs typeface="Homa" pitchFamily="2" charset="-78"/>
              </a:rPr>
              <a:t> </a:t>
            </a:r>
            <a:r>
              <a:rPr lang="fa-IR" sz="2400">
                <a:solidFill>
                  <a:srgbClr val="CC3300"/>
                </a:solidFill>
                <a:cs typeface="Homa" pitchFamily="2" charset="-78"/>
              </a:rPr>
              <a:t>هدف: رسيدن به </a:t>
            </a:r>
            <a:r>
              <a:rPr lang="en-US" sz="2400">
                <a:solidFill>
                  <a:srgbClr val="CC3300"/>
                </a:solidFill>
                <a:cs typeface="Homa" pitchFamily="2" charset="-78"/>
              </a:rPr>
              <a:t>G</a:t>
            </a:r>
            <a:r>
              <a:rPr lang="fa-IR" sz="2400">
                <a:solidFill>
                  <a:srgbClr val="CC3300"/>
                </a:solidFill>
                <a:cs typeface="Homa" pitchFamily="2" charset="-78"/>
              </a:rPr>
              <a:t> با کمترين هزينه</a:t>
            </a:r>
          </a:p>
          <a:p>
            <a:pPr algn="r" rtl="1">
              <a:spcBef>
                <a:spcPct val="50000"/>
              </a:spcBef>
              <a:buClr>
                <a:srgbClr val="00D600"/>
              </a:buClr>
              <a:buFont typeface="Wingdings" pitchFamily="2" charset="2"/>
              <a:buChar char="Ã"/>
            </a:pPr>
            <a:r>
              <a:rPr lang="fa-IR" sz="2400">
                <a:solidFill>
                  <a:srgbClr val="CC3300"/>
                </a:solidFill>
                <a:cs typeface="Homa" pitchFamily="2" charset="-78"/>
              </a:rPr>
              <a:t>هزينه: مجموع هزينه های مراحل مسيری است که عامل طی ميکند</a:t>
            </a:r>
          </a:p>
          <a:p>
            <a:pPr algn="r" rtl="1">
              <a:spcBef>
                <a:spcPct val="50000"/>
              </a:spcBef>
              <a:buClr>
                <a:srgbClr val="00D600"/>
              </a:buClr>
              <a:buFont typeface="Wingdings" pitchFamily="2" charset="2"/>
              <a:buChar char="Ã"/>
            </a:pPr>
            <a:r>
              <a:rPr lang="fa-IR" sz="2400">
                <a:solidFill>
                  <a:srgbClr val="CC3300"/>
                </a:solidFill>
                <a:cs typeface="Homa" pitchFamily="2" charset="-78"/>
              </a:rPr>
              <a:t>نسبت رقابتی: مقايسه هزينه با هزينه مسيری که اگر عامل فضای حالت را از قبل ميشناخت، طی ميکرد</a:t>
            </a:r>
          </a:p>
          <a:p>
            <a:pPr lvl="2" algn="r" rtl="1">
              <a:buClr>
                <a:srgbClr val="00D600"/>
              </a:buClr>
              <a:buFont typeface="Wingdings" pitchFamily="2" charset="2"/>
              <a:buChar char="×"/>
            </a:pPr>
            <a:r>
              <a:rPr lang="fa-IR" sz="2000">
                <a:solidFill>
                  <a:srgbClr val="CC3300"/>
                </a:solidFill>
                <a:cs typeface="Homa" pitchFamily="2" charset="-78"/>
              </a:rPr>
              <a:t>در بعض موارد، بهترين نسبت رقابتی</a:t>
            </a:r>
          </a:p>
          <a:p>
            <a:pPr lvl="2" algn="r" rtl="1">
              <a:buClr>
                <a:srgbClr val="00D600"/>
              </a:buClr>
              <a:buFont typeface="Wingdings" pitchFamily="2" charset="2"/>
              <a:buNone/>
            </a:pPr>
            <a:r>
              <a:rPr lang="fa-IR" sz="2000">
                <a:solidFill>
                  <a:srgbClr val="CC3300"/>
                </a:solidFill>
                <a:cs typeface="Homa" pitchFamily="2" charset="-78"/>
              </a:rPr>
              <a:t> نامتناهی است</a:t>
            </a:r>
          </a:p>
          <a:p>
            <a:pPr lvl="2" algn="r" rtl="1">
              <a:buClr>
                <a:srgbClr val="00D600"/>
              </a:buClr>
              <a:buFont typeface="Wingdings" pitchFamily="2" charset="2"/>
              <a:buChar char="×"/>
            </a:pPr>
            <a:r>
              <a:rPr lang="fa-IR" sz="2000">
                <a:solidFill>
                  <a:srgbClr val="CC3300"/>
                </a:solidFill>
                <a:cs typeface="Homa" pitchFamily="2" charset="-78"/>
              </a:rPr>
              <a:t>ممکن است جستجو به يک حالت </a:t>
            </a:r>
          </a:p>
          <a:p>
            <a:pPr lvl="2" algn="r" rtl="1">
              <a:buClr>
                <a:srgbClr val="00D600"/>
              </a:buClr>
              <a:buFont typeface="Wingdings" pitchFamily="2" charset="2"/>
              <a:buNone/>
            </a:pPr>
            <a:r>
              <a:rPr lang="fa-IR" sz="2000">
                <a:solidFill>
                  <a:srgbClr val="CC3300"/>
                </a:solidFill>
                <a:cs typeface="Homa" pitchFamily="2" charset="-78"/>
              </a:rPr>
              <a:t>بن بست برسد که نتوان از طريق آن به هدف رسيد</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1357A12F-77ED-4F35-BC2B-642E44E7AE93}" type="slidenum">
              <a:rPr lang="fa-IR"/>
              <a:pPr>
                <a:defRPr/>
              </a:pPr>
              <a:t>137</a:t>
            </a:fld>
            <a:endParaRPr lang="en-US"/>
          </a:p>
        </p:txBody>
      </p:sp>
      <p:sp>
        <p:nvSpPr>
          <p:cNvPr id="14131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1316"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68313" y="2254250"/>
            <a:ext cx="4314825" cy="4694238"/>
          </a:xfrm>
          <a:noFill/>
        </p:spPr>
      </p:pic>
      <p:sp>
        <p:nvSpPr>
          <p:cNvPr id="141317" name="Rectangle 4"/>
          <p:cNvSpPr>
            <a:spLocks noChangeArrowheads="1"/>
          </p:cNvSpPr>
          <p:nvPr/>
        </p:nvSpPr>
        <p:spPr bwMode="auto">
          <a:xfrm>
            <a:off x="565150" y="1849438"/>
            <a:ext cx="7777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a:solidFill>
                  <a:schemeClr val="accent2"/>
                </a:solidFill>
                <a:cs typeface="Lotus" pitchFamily="2" charset="-78"/>
              </a:rPr>
              <a:t>مسئله های جست و جوی </a:t>
            </a:r>
            <a:r>
              <a:rPr lang="en-US" sz="2800" b="1">
                <a:solidFill>
                  <a:schemeClr val="accent2"/>
                </a:solidFill>
                <a:cs typeface="Lotus" pitchFamily="2" charset="-78"/>
              </a:rPr>
              <a:t>Online</a:t>
            </a:r>
            <a:endParaRPr lang="fa-IR" sz="3200" b="1">
              <a:solidFill>
                <a:schemeClr val="accent2"/>
              </a:solidFill>
              <a:cs typeface="Lotus" pitchFamily="2" charset="-78"/>
            </a:endParaRPr>
          </a:p>
        </p:txBody>
      </p:sp>
      <p:sp>
        <p:nvSpPr>
          <p:cNvPr id="141318" name="Text Box 5"/>
          <p:cNvSpPr txBox="1">
            <a:spLocks noChangeArrowheads="1"/>
          </p:cNvSpPr>
          <p:nvPr/>
        </p:nvSpPr>
        <p:spPr bwMode="auto">
          <a:xfrm>
            <a:off x="5148263" y="3284538"/>
            <a:ext cx="29527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pPr>
            <a:r>
              <a:rPr lang="fa-IR" sz="2400">
                <a:solidFill>
                  <a:srgbClr val="CC3300"/>
                </a:solidFill>
                <a:cs typeface="Homa" pitchFamily="2" charset="-78"/>
              </a:rPr>
              <a:t>دو فضای حالت که عامل جست و جوی </a:t>
            </a:r>
            <a:r>
              <a:rPr lang="en-US" sz="2400">
                <a:solidFill>
                  <a:srgbClr val="CC3300"/>
                </a:solidFill>
                <a:cs typeface="Homa" pitchFamily="2" charset="-78"/>
              </a:rPr>
              <a:t>Online</a:t>
            </a:r>
            <a:r>
              <a:rPr lang="fa-IR" sz="2400">
                <a:solidFill>
                  <a:srgbClr val="CC3300"/>
                </a:solidFill>
                <a:cs typeface="Homa" pitchFamily="2" charset="-78"/>
              </a:rPr>
              <a:t> را به بن بست ميرسانند. هر عاملي حداقل در يکي از اين دو فضا شکست می خورد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442733C5-1A3F-4E38-9E3F-3F071FFA97A7}" type="slidenum">
              <a:rPr lang="fa-IR"/>
              <a:pPr>
                <a:defRPr/>
              </a:pPr>
              <a:t>138</a:t>
            </a:fld>
            <a:endParaRPr lang="en-US"/>
          </a:p>
        </p:txBody>
      </p:sp>
      <p:pic>
        <p:nvPicPr>
          <p:cNvPr id="142339"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00113" y="2166938"/>
            <a:ext cx="4464050" cy="4214812"/>
          </a:xfrm>
          <a:noFill/>
        </p:spPr>
      </p:pic>
      <p:sp>
        <p:nvSpPr>
          <p:cNvPr id="142340"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42341" name="Rectangle 4"/>
          <p:cNvSpPr>
            <a:spLocks noChangeArrowheads="1"/>
          </p:cNvSpPr>
          <p:nvPr/>
        </p:nvSpPr>
        <p:spPr bwMode="auto">
          <a:xfrm>
            <a:off x="565150" y="1849438"/>
            <a:ext cx="7777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a:solidFill>
                  <a:schemeClr val="accent2"/>
                </a:solidFill>
                <a:cs typeface="Lotus" pitchFamily="2" charset="-78"/>
              </a:rPr>
              <a:t>مسئله های جست و جوی </a:t>
            </a:r>
            <a:r>
              <a:rPr lang="en-US" sz="2800" b="1">
                <a:solidFill>
                  <a:schemeClr val="accent2"/>
                </a:solidFill>
                <a:cs typeface="Lotus" pitchFamily="2" charset="-78"/>
              </a:rPr>
              <a:t>Online</a:t>
            </a:r>
            <a:endParaRPr lang="fa-IR" sz="3200" b="1">
              <a:solidFill>
                <a:schemeClr val="accent2"/>
              </a:solidFill>
              <a:cs typeface="Lotus" pitchFamily="2" charset="-78"/>
            </a:endParaRPr>
          </a:p>
        </p:txBody>
      </p:sp>
      <p:sp>
        <p:nvSpPr>
          <p:cNvPr id="142342" name="Text Box 5"/>
          <p:cNvSpPr txBox="1">
            <a:spLocks noChangeArrowheads="1"/>
          </p:cNvSpPr>
          <p:nvPr/>
        </p:nvSpPr>
        <p:spPr bwMode="auto">
          <a:xfrm>
            <a:off x="5148263" y="3500438"/>
            <a:ext cx="31686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pPr>
            <a:r>
              <a:rPr lang="fa-IR" sz="2400">
                <a:solidFill>
                  <a:srgbClr val="CC3300"/>
                </a:solidFill>
                <a:cs typeface="Homa" pitchFamily="2" charset="-78"/>
              </a:rPr>
              <a:t>يک محيط دو بعدی که موجب ميشود عامل جست و جوی</a:t>
            </a:r>
            <a:r>
              <a:rPr lang="en-US" sz="2400">
                <a:solidFill>
                  <a:srgbClr val="CC3300"/>
                </a:solidFill>
                <a:cs typeface="Homa" pitchFamily="2" charset="-78"/>
              </a:rPr>
              <a:t>Online</a:t>
            </a:r>
            <a:r>
              <a:rPr lang="fa-IR" sz="2400">
                <a:solidFill>
                  <a:srgbClr val="CC3300"/>
                </a:solidFill>
                <a:cs typeface="Homa" pitchFamily="2" charset="-78"/>
              </a:rPr>
              <a:t> مسير دلخواه ناکارآمدی را برای رسيدن به هدف حل کند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0D6D5A59-0D16-44B8-B93B-2740584E1ADA}" type="slidenum">
              <a:rPr lang="fa-IR"/>
              <a:pPr>
                <a:defRPr/>
              </a:pPr>
              <a:t>139</a:t>
            </a:fld>
            <a:endParaRPr lang="en-US"/>
          </a:p>
        </p:txBody>
      </p:sp>
      <p:sp>
        <p:nvSpPr>
          <p:cNvPr id="143363"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43364" name="Rectangle 4"/>
          <p:cNvSpPr>
            <a:spLocks noChangeArrowheads="1"/>
          </p:cNvSpPr>
          <p:nvPr/>
        </p:nvSpPr>
        <p:spPr bwMode="auto">
          <a:xfrm>
            <a:off x="565150" y="1849438"/>
            <a:ext cx="7777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a:solidFill>
                  <a:schemeClr val="accent2"/>
                </a:solidFill>
                <a:cs typeface="Lotus" pitchFamily="2" charset="-78"/>
              </a:rPr>
              <a:t>عامل های جست و جوی </a:t>
            </a:r>
            <a:r>
              <a:rPr lang="en-US" sz="2800" b="1">
                <a:solidFill>
                  <a:schemeClr val="accent2"/>
                </a:solidFill>
                <a:cs typeface="Lotus" pitchFamily="2" charset="-78"/>
              </a:rPr>
              <a:t>Online</a:t>
            </a:r>
            <a:endParaRPr lang="fa-IR" sz="3200" b="1">
              <a:solidFill>
                <a:schemeClr val="accent2"/>
              </a:solidFill>
              <a:cs typeface="Lotus" pitchFamily="2" charset="-78"/>
            </a:endParaRPr>
          </a:p>
        </p:txBody>
      </p:sp>
      <p:sp>
        <p:nvSpPr>
          <p:cNvPr id="143365" name="Content Placeholder 1"/>
          <p:cNvSpPr>
            <a:spLocks noGrp="1"/>
          </p:cNvSpPr>
          <p:nvPr>
            <p:ph/>
          </p:nvPr>
        </p:nvSpPr>
        <p:spPr>
          <a:xfrm>
            <a:off x="685800" y="2565400"/>
            <a:ext cx="7773988" cy="3530600"/>
          </a:xfrm>
        </p:spPr>
        <p:txBody>
          <a:bodyPr/>
          <a:lstStyle/>
          <a:p>
            <a:pPr algn="r" rtl="1"/>
            <a:r>
              <a:rPr lang="fa-IR" sz="2000" smtClean="0">
                <a:cs typeface="B Lotus" pitchFamily="2" charset="-78"/>
              </a:rPr>
              <a:t>بعد از هر عمل عامل </a:t>
            </a:r>
            <a:r>
              <a:rPr lang="en-US" sz="2000" smtClean="0">
                <a:cs typeface="B Lotus" pitchFamily="2" charset="-78"/>
              </a:rPr>
              <a:t>online</a:t>
            </a:r>
            <a:r>
              <a:rPr lang="fa-IR" sz="2000" smtClean="0">
                <a:cs typeface="B Lotus" pitchFamily="2" charset="-78"/>
              </a:rPr>
              <a:t> ادراکی را دریافت می کند که به او می گوید که به کدام حالت رسیده است.</a:t>
            </a:r>
          </a:p>
          <a:p>
            <a:pPr algn="r" rtl="1"/>
            <a:r>
              <a:rPr lang="fa-IR" sz="2000" smtClean="0">
                <a:cs typeface="B Lotus" pitchFamily="2" charset="-78"/>
              </a:rPr>
              <a:t>از این اطلاعات عامل می تواند نقشه محیط را تکمیل کند.</a:t>
            </a:r>
          </a:p>
          <a:p>
            <a:pPr algn="r" rtl="1"/>
            <a:r>
              <a:rPr lang="fa-IR" sz="2000" smtClean="0">
                <a:cs typeface="B Lotus" pitchFamily="2" charset="-78"/>
              </a:rPr>
              <a:t>روش جستجوی عمق اول می تواند برای این کار مفید باشد</a:t>
            </a:r>
          </a:p>
          <a:p>
            <a:pPr algn="r" rtl="1"/>
            <a:r>
              <a:rPr lang="fa-IR" sz="2000" smtClean="0">
                <a:cs typeface="B Lotus" pitchFamily="2" charset="-78"/>
              </a:rPr>
              <a:t>برای این کار الگوریتم عمق اول باید خاصیت بازگشت به عقب داشته باشد.</a:t>
            </a:r>
          </a:p>
          <a:p>
            <a:pPr algn="r" rtl="1"/>
            <a:r>
              <a:rPr lang="fa-IR" sz="2000" smtClean="0">
                <a:cs typeface="B Lotus" pitchFamily="2" charset="-78"/>
              </a:rPr>
              <a:t>برای داشتن این خاصیت باید اعمال وارون پذیر باشند</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05F1CEE-0B51-4FA2-B55D-F5C7BB061DD4}" type="slidenum">
              <a:rPr lang="fa-IR"/>
              <a:pPr>
                <a:defRPr/>
              </a:pPr>
              <a:t>14</a:t>
            </a:fld>
            <a:endParaRPr lang="en-US"/>
          </a:p>
        </p:txBody>
      </p:sp>
      <p:sp>
        <p:nvSpPr>
          <p:cNvPr id="15363"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 </a:t>
            </a:r>
            <a:r>
              <a:rPr lang="fa-IR" sz="2400" b="1">
                <a:latin typeface="Times New Roman" pitchFamily="18" charset="0"/>
                <a:cs typeface="Homa" pitchFamily="2" charset="-78"/>
              </a:rPr>
              <a:t>(تاريخچه هوش مصنوع</a:t>
            </a:r>
            <a:r>
              <a:rPr lang="ar-SA" sz="2400" b="1">
                <a:latin typeface="Times New Roman" pitchFamily="18" charset="0"/>
                <a:cs typeface="Homa" pitchFamily="2" charset="-78"/>
              </a:rPr>
              <a:t>ي</a:t>
            </a:r>
            <a:r>
              <a:rPr lang="fa-IR" sz="2400" b="1">
                <a:latin typeface="Times New Roman" pitchFamily="18" charset="0"/>
                <a:cs typeface="Homa" pitchFamily="2" charset="-78"/>
              </a:rPr>
              <a:t>)</a:t>
            </a:r>
            <a:endParaRPr lang="en-US" sz="2400" b="1">
              <a:latin typeface="Times New Roman" pitchFamily="18" charset="0"/>
              <a:cs typeface="Homa" pitchFamily="2" charset="-78"/>
            </a:endParaRPr>
          </a:p>
        </p:txBody>
      </p:sp>
      <p:sp>
        <p:nvSpPr>
          <p:cNvPr id="15364" name="Rectangle 12"/>
          <p:cNvSpPr>
            <a:spLocks noChangeArrowheads="1"/>
          </p:cNvSpPr>
          <p:nvPr/>
        </p:nvSpPr>
        <p:spPr bwMode="auto">
          <a:xfrm>
            <a:off x="468313" y="2089150"/>
            <a:ext cx="820737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2800" b="1">
                <a:solidFill>
                  <a:srgbClr val="000099"/>
                </a:solidFill>
                <a:cs typeface="Lotus" pitchFamily="2" charset="-78"/>
              </a:rPr>
              <a:t>(1973-1966) کند شدن مسير تحقيقات هوش مصنوعی</a:t>
            </a:r>
          </a:p>
          <a:p>
            <a:pPr lvl="4" algn="r" rtl="1"/>
            <a:endParaRPr lang="fa-IR" b="1">
              <a:solidFill>
                <a:srgbClr val="CC3300"/>
              </a:solidFill>
              <a:cs typeface="Lotus" pitchFamily="2" charset="-78"/>
            </a:endParaRPr>
          </a:p>
          <a:p>
            <a:pPr lvl="4" algn="ctr" rtl="1">
              <a:buClr>
                <a:srgbClr val="00D600"/>
              </a:buClr>
              <a:buSzPct val="120000"/>
              <a:buFont typeface="Wingdings" pitchFamily="2" charset="2"/>
              <a:buChar char="q"/>
            </a:pPr>
            <a:r>
              <a:rPr lang="fa-IR" b="1">
                <a:solidFill>
                  <a:srgbClr val="CC3300"/>
                </a:solidFill>
                <a:cs typeface="Lotus" pitchFamily="2" charset="-78"/>
              </a:rPr>
              <a:t> </a:t>
            </a:r>
            <a:r>
              <a:rPr lang="fa-IR" sz="2800" b="1">
                <a:solidFill>
                  <a:srgbClr val="CC3300"/>
                </a:solidFill>
                <a:cs typeface="Lotus" pitchFamily="2" charset="-78"/>
              </a:rPr>
              <a:t>پيچيده شدن الگوريتم برنامه های جديد </a:t>
            </a:r>
          </a:p>
          <a:p>
            <a:pPr lvl="3" algn="ctr" rtl="1">
              <a:buClr>
                <a:srgbClr val="00D600"/>
              </a:buClr>
              <a:buFont typeface="Wingdings" pitchFamily="2" charset="2"/>
              <a:buChar char="§"/>
            </a:pPr>
            <a:r>
              <a:rPr lang="fa-IR" sz="2800" b="1">
                <a:solidFill>
                  <a:srgbClr val="6600CC"/>
                </a:solidFill>
                <a:cs typeface="Lotus" pitchFamily="2" charset="-78"/>
              </a:rPr>
              <a:t> برنامه ترجمه متون</a:t>
            </a:r>
          </a:p>
          <a:p>
            <a:pPr lvl="2" algn="r" rtl="1"/>
            <a:endParaRPr lang="fa-IR" sz="2800" b="1">
              <a:solidFill>
                <a:srgbClr val="CC3300"/>
              </a:solidFill>
              <a:cs typeface="Lotus" pitchFamily="2" charset="-78"/>
            </a:endParaRPr>
          </a:p>
          <a:p>
            <a:pPr lvl="2" algn="ctr" rtl="1">
              <a:buClr>
                <a:srgbClr val="00D600"/>
              </a:buClr>
              <a:buSzPct val="90000"/>
              <a:buFont typeface="Wingdings" pitchFamily="2" charset="2"/>
              <a:buChar char="q"/>
            </a:pPr>
            <a:r>
              <a:rPr lang="fa-IR" sz="2800" b="1">
                <a:solidFill>
                  <a:srgbClr val="CC3300"/>
                </a:solidFill>
                <a:cs typeface="Lotus" pitchFamily="2" charset="-78"/>
              </a:rPr>
              <a:t> انجام ناپذيری بسياری از مسائلی که سعی در حل آنها بود</a:t>
            </a:r>
          </a:p>
          <a:p>
            <a:pPr lvl="3" algn="ctr" rtl="1">
              <a:buClr>
                <a:srgbClr val="00D600"/>
              </a:buClr>
              <a:buFont typeface="Wingdings" pitchFamily="2" charset="2"/>
              <a:buChar char="§"/>
            </a:pPr>
            <a:r>
              <a:rPr lang="en-US" sz="2800" b="1">
                <a:solidFill>
                  <a:srgbClr val="6600CC"/>
                </a:solidFill>
                <a:cs typeface="Lotus" pitchFamily="2" charset="-78"/>
              </a:rPr>
              <a:t> </a:t>
            </a:r>
            <a:r>
              <a:rPr lang="fa-IR" sz="2800" b="1">
                <a:solidFill>
                  <a:srgbClr val="6600CC"/>
                </a:solidFill>
                <a:cs typeface="Lotus" pitchFamily="2" charset="-78"/>
              </a:rPr>
              <a:t>عدم موفقيت اثبات قضايا با مفروضات بيشتر</a:t>
            </a:r>
          </a:p>
          <a:p>
            <a:pPr lvl="3" algn="r" rtl="1"/>
            <a:endParaRPr lang="fa-IR" sz="2800" b="1">
              <a:solidFill>
                <a:srgbClr val="CC3300"/>
              </a:solidFill>
              <a:cs typeface="Lotus" pitchFamily="2" charset="-78"/>
            </a:endParaRPr>
          </a:p>
          <a:p>
            <a:pPr lvl="3" algn="ctr" rtl="1">
              <a:buClr>
                <a:srgbClr val="00D600"/>
              </a:buClr>
              <a:buSzPct val="90000"/>
              <a:buFont typeface="Wingdings" pitchFamily="2" charset="2"/>
              <a:buChar char="q"/>
            </a:pPr>
            <a:r>
              <a:rPr lang="fa-IR" sz="2800" b="1">
                <a:solidFill>
                  <a:srgbClr val="CC3300"/>
                </a:solidFill>
                <a:cs typeface="Lotus" pitchFamily="2" charset="-78"/>
              </a:rPr>
              <a:t> بکارگيری بعضی محدوديتها روی ساختارهای اساسی</a:t>
            </a:r>
          </a:p>
          <a:p>
            <a:pPr lvl="4" algn="ctr" rtl="1">
              <a:buClr>
                <a:srgbClr val="00D600"/>
              </a:buClr>
              <a:buFont typeface="Wingdings" pitchFamily="2" charset="2"/>
              <a:buChar char="§"/>
            </a:pPr>
            <a:r>
              <a:rPr lang="fa-IR" sz="2800" b="1">
                <a:solidFill>
                  <a:srgbClr val="6600CC"/>
                </a:solidFill>
                <a:cs typeface="Lotus" pitchFamily="2" charset="-78"/>
              </a:rPr>
              <a:t> محدوديت نمايش پرسپترون دو ورودی</a:t>
            </a:r>
            <a:endParaRPr lang="en-US" sz="2800" b="1">
              <a:solidFill>
                <a:srgbClr val="6600CC"/>
              </a:solidFill>
              <a:cs typeface="Lotus" pitchFamily="2" charset="-78"/>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537235F1-0A26-4A2D-9397-BBD8AAF8A1CB}" type="slidenum">
              <a:rPr lang="fa-IR"/>
              <a:pPr>
                <a:defRPr/>
              </a:pPr>
              <a:t>140</a:t>
            </a:fld>
            <a:endParaRPr lang="en-US"/>
          </a:p>
        </p:txBody>
      </p:sp>
      <p:sp>
        <p:nvSpPr>
          <p:cNvPr id="144387"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44388" name="Rectangle 4"/>
          <p:cNvSpPr>
            <a:spLocks noChangeArrowheads="1"/>
          </p:cNvSpPr>
          <p:nvPr/>
        </p:nvSpPr>
        <p:spPr bwMode="auto">
          <a:xfrm>
            <a:off x="565150" y="1849438"/>
            <a:ext cx="7777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a:solidFill>
                  <a:schemeClr val="accent2"/>
                </a:solidFill>
                <a:cs typeface="Lotus" pitchFamily="2" charset="-78"/>
              </a:rPr>
              <a:t>جستجوی محلی </a:t>
            </a:r>
            <a:r>
              <a:rPr lang="en-US" sz="2800" b="1">
                <a:solidFill>
                  <a:schemeClr val="accent2"/>
                </a:solidFill>
                <a:cs typeface="Lotus" pitchFamily="2" charset="-78"/>
              </a:rPr>
              <a:t>Online</a:t>
            </a:r>
            <a:endParaRPr lang="fa-IR" sz="3200" b="1">
              <a:solidFill>
                <a:schemeClr val="accent2"/>
              </a:solidFill>
              <a:cs typeface="Lotus" pitchFamily="2" charset="-78"/>
            </a:endParaRPr>
          </a:p>
        </p:txBody>
      </p:sp>
      <p:sp>
        <p:nvSpPr>
          <p:cNvPr id="144389" name="Content Placeholder 1"/>
          <p:cNvSpPr>
            <a:spLocks noGrp="1"/>
          </p:cNvSpPr>
          <p:nvPr>
            <p:ph/>
          </p:nvPr>
        </p:nvSpPr>
        <p:spPr>
          <a:xfrm>
            <a:off x="685800" y="2565400"/>
            <a:ext cx="7773988" cy="3530600"/>
          </a:xfrm>
        </p:spPr>
        <p:txBody>
          <a:bodyPr/>
          <a:lstStyle/>
          <a:p>
            <a:pPr algn="r" rtl="1"/>
            <a:r>
              <a:rPr lang="fa-IR" sz="2000" smtClean="0">
                <a:cs typeface="B Lotus" pitchFamily="2" charset="-78"/>
              </a:rPr>
              <a:t>الگوریتم جستجوی تپه نوردی نوعی جستجوی انلاین است.</a:t>
            </a:r>
          </a:p>
          <a:p>
            <a:pPr algn="r" rtl="1"/>
            <a:r>
              <a:rPr lang="fa-IR" sz="2000" smtClean="0">
                <a:cs typeface="B Lotus" pitchFamily="2" charset="-78"/>
              </a:rPr>
              <a:t>جستجوی تپه نوردی ساده کارامد نیست </a:t>
            </a:r>
          </a:p>
          <a:p>
            <a:pPr algn="r" rtl="1"/>
            <a:r>
              <a:rPr lang="fa-IR" sz="2000" smtClean="0">
                <a:cs typeface="B Lotus" pitchFamily="2" charset="-78"/>
              </a:rPr>
              <a:t>شروع مجدد تصادفی را نیز نمی توان بکار برد اما حرکت تصادفی را برای پویش محیط می توان بکار برد.</a:t>
            </a:r>
          </a:p>
          <a:p>
            <a:pPr algn="r" rtl="1"/>
            <a:r>
              <a:rPr lang="fa-IR" sz="2000" smtClean="0">
                <a:cs typeface="B Lotus" pitchFamily="2" charset="-78"/>
              </a:rPr>
              <a:t>فرایند تصادفی ممکن است بسیار کند شود</a:t>
            </a:r>
          </a:p>
          <a:p>
            <a:pPr algn="r" rtl="1"/>
            <a:endParaRPr lang="fa-IR" sz="2000" smtClean="0">
              <a:cs typeface="B Lotus" pitchFamily="2" charset="-78"/>
            </a:endParaRPr>
          </a:p>
          <a:p>
            <a:pPr algn="r" rtl="1"/>
            <a:endParaRPr lang="en-US" sz="2000" smtClean="0">
              <a:cs typeface="B Lotus" pitchFamily="2" charset="-78"/>
            </a:endParaRPr>
          </a:p>
        </p:txBody>
      </p:sp>
      <p:pic>
        <p:nvPicPr>
          <p:cNvPr id="144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4581525"/>
            <a:ext cx="75247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D59D430C-76E0-4CBA-911A-D38E4DB918A7}" type="slidenum">
              <a:rPr lang="fa-IR"/>
              <a:pPr>
                <a:defRPr/>
              </a:pPr>
              <a:t>141</a:t>
            </a:fld>
            <a:endParaRPr lang="en-US"/>
          </a:p>
        </p:txBody>
      </p:sp>
      <p:sp>
        <p:nvSpPr>
          <p:cNvPr id="145411"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45412" name="Rectangle 4"/>
          <p:cNvSpPr>
            <a:spLocks noChangeArrowheads="1"/>
          </p:cNvSpPr>
          <p:nvPr/>
        </p:nvSpPr>
        <p:spPr bwMode="auto">
          <a:xfrm>
            <a:off x="565150" y="1849438"/>
            <a:ext cx="77771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sz="3200" b="1">
                <a:solidFill>
                  <a:schemeClr val="accent2"/>
                </a:solidFill>
                <a:cs typeface="Lotus" pitchFamily="2" charset="-78"/>
              </a:rPr>
              <a:t>یادگیری در جستجوی</a:t>
            </a:r>
            <a:r>
              <a:rPr lang="en-US" sz="2800" b="1">
                <a:solidFill>
                  <a:schemeClr val="accent2"/>
                </a:solidFill>
                <a:cs typeface="Lotus" pitchFamily="2" charset="-78"/>
              </a:rPr>
              <a:t>Online</a:t>
            </a:r>
            <a:endParaRPr lang="fa-IR" sz="3200" b="1">
              <a:solidFill>
                <a:schemeClr val="accent2"/>
              </a:solidFill>
              <a:cs typeface="Lotus" pitchFamily="2" charset="-78"/>
            </a:endParaRPr>
          </a:p>
        </p:txBody>
      </p:sp>
      <p:sp>
        <p:nvSpPr>
          <p:cNvPr id="145413" name="Content Placeholder 1"/>
          <p:cNvSpPr>
            <a:spLocks noGrp="1"/>
          </p:cNvSpPr>
          <p:nvPr>
            <p:ph/>
          </p:nvPr>
        </p:nvSpPr>
        <p:spPr>
          <a:xfrm>
            <a:off x="685800" y="2565400"/>
            <a:ext cx="7773988" cy="3530600"/>
          </a:xfrm>
        </p:spPr>
        <p:txBody>
          <a:bodyPr/>
          <a:lstStyle/>
          <a:p>
            <a:pPr algn="r" rtl="1"/>
            <a:r>
              <a:rPr lang="fa-IR" sz="2000" smtClean="0">
                <a:cs typeface="B Lotus" pitchFamily="2" charset="-78"/>
              </a:rPr>
              <a:t>افزودن حافظه به تپه نوردی موثرتر است.</a:t>
            </a:r>
          </a:p>
          <a:p>
            <a:pPr algn="r" rtl="1"/>
            <a:r>
              <a:rPr lang="fa-IR" sz="2000" smtClean="0">
                <a:cs typeface="B Lotus" pitchFamily="2" charset="-78"/>
              </a:rPr>
              <a:t>بهتر است عامل بر پایه تخمین هزینه های جاری برای همسایه های خود، بهترین مسیر تا هدف را جستجو کند. این روش </a:t>
            </a:r>
            <a:r>
              <a:rPr lang="en-US" sz="2000" smtClean="0">
                <a:cs typeface="B Lotus" pitchFamily="2" charset="-78"/>
              </a:rPr>
              <a:t>A*</a:t>
            </a:r>
            <a:r>
              <a:rPr lang="fa-IR" sz="2000" smtClean="0">
                <a:cs typeface="B Lotus" pitchFamily="2" charset="-78"/>
              </a:rPr>
              <a:t> بلادرنگ یادگیرنده یا </a:t>
            </a:r>
            <a:r>
              <a:rPr lang="en-US" sz="2000" smtClean="0">
                <a:cs typeface="B Lotus" pitchFamily="2" charset="-78"/>
              </a:rPr>
              <a:t>LRTA*</a:t>
            </a:r>
            <a:r>
              <a:rPr lang="fa-IR" sz="2000" smtClean="0">
                <a:cs typeface="B Lotus" pitchFamily="2" charset="-78"/>
              </a:rPr>
              <a:t> نامیده می شود.</a:t>
            </a:r>
            <a:endParaRPr lang="en-US" sz="2000" smtClean="0">
              <a:cs typeface="B Lotus" pitchFamily="2" charset="-78"/>
            </a:endParaRPr>
          </a:p>
        </p:txBody>
      </p:sp>
      <p:pic>
        <p:nvPicPr>
          <p:cNvPr id="1454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3716338"/>
            <a:ext cx="5875338" cy="297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8399188B-DF24-4AF1-A098-2443DD63E8CA}" type="slidenum">
              <a:rPr lang="fa-IR"/>
              <a:pPr>
                <a:defRPr/>
              </a:pPr>
              <a:t>142</a:t>
            </a:fld>
            <a:endParaRPr lang="en-US"/>
          </a:p>
        </p:txBody>
      </p:sp>
      <p:sp>
        <p:nvSpPr>
          <p:cNvPr id="146435" name="Text Box 2"/>
          <p:cNvSpPr txBox="1">
            <a:spLocks noChangeArrowheads="1"/>
          </p:cNvSpPr>
          <p:nvPr/>
        </p:nvSpPr>
        <p:spPr bwMode="auto">
          <a:xfrm>
            <a:off x="2916238" y="981075"/>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146436" name="Text Box 3"/>
          <p:cNvSpPr txBox="1">
            <a:spLocks noChangeArrowheads="1"/>
          </p:cNvSpPr>
          <p:nvPr/>
        </p:nvSpPr>
        <p:spPr bwMode="auto">
          <a:xfrm>
            <a:off x="1258888" y="2060575"/>
            <a:ext cx="6553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146437" name="Text Box 4"/>
          <p:cNvSpPr txBox="1">
            <a:spLocks noChangeArrowheads="1"/>
          </p:cNvSpPr>
          <p:nvPr/>
        </p:nvSpPr>
        <p:spPr bwMode="auto">
          <a:xfrm>
            <a:off x="1908175" y="3862388"/>
            <a:ext cx="55451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4800">
                <a:solidFill>
                  <a:schemeClr val="accent2"/>
                </a:solidFill>
                <a:latin typeface="Akram" pitchFamily="2" charset="2"/>
                <a:cs typeface="Homa" pitchFamily="2" charset="-78"/>
              </a:rPr>
              <a:t>فصل پنجم</a:t>
            </a:r>
            <a:endParaRPr lang="en-US" sz="4800">
              <a:solidFill>
                <a:schemeClr val="accent2"/>
              </a:solidFill>
              <a:latin typeface="Akram" pitchFamily="2" charset="2"/>
              <a:cs typeface="Homa" pitchFamily="2" charset="-78"/>
            </a:endParaRPr>
          </a:p>
        </p:txBody>
      </p:sp>
      <p:sp>
        <p:nvSpPr>
          <p:cNvPr id="146438" name="Text Box 5"/>
          <p:cNvSpPr txBox="1">
            <a:spLocks noChangeArrowheads="1"/>
          </p:cNvSpPr>
          <p:nvPr/>
        </p:nvSpPr>
        <p:spPr bwMode="auto">
          <a:xfrm>
            <a:off x="536575" y="4941888"/>
            <a:ext cx="79914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5400">
                <a:solidFill>
                  <a:srgbClr val="CC3300"/>
                </a:solidFill>
                <a:latin typeface="Akram" pitchFamily="2" charset="2"/>
                <a:cs typeface="Homa" pitchFamily="2" charset="-78"/>
              </a:rPr>
              <a:t>مسائل ارضای محدوديت</a:t>
            </a:r>
            <a:endParaRPr lang="en-US" sz="5400">
              <a:solidFill>
                <a:srgbClr val="CC3300"/>
              </a:solidFill>
              <a:latin typeface="Akram" pitchFamily="2" charset="2"/>
              <a:cs typeface="Homa" pitchFamily="2" charset="-78"/>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F0B8BC4-DD04-4A2D-A5A7-AB098EEF52E5}" type="slidenum">
              <a:rPr lang="fa-IR"/>
              <a:pPr>
                <a:defRPr/>
              </a:pPr>
              <a:t>143</a:t>
            </a:fld>
            <a:endParaRPr lang="en-US"/>
          </a:p>
        </p:txBody>
      </p:sp>
      <p:sp>
        <p:nvSpPr>
          <p:cNvPr id="14745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rPr>
              <a:t> 	</a:t>
            </a:r>
            <a:r>
              <a:rPr lang="en-US" sz="2400" b="1">
                <a:latin typeface="Times New Roman" pitchFamily="18" charset="0"/>
              </a:rPr>
              <a:t>Artificial Intelligence</a:t>
            </a:r>
          </a:p>
        </p:txBody>
      </p:sp>
      <p:sp>
        <p:nvSpPr>
          <p:cNvPr id="147460" name="Text Box 3"/>
          <p:cNvSpPr txBox="1">
            <a:spLocks noChangeArrowheads="1"/>
          </p:cNvSpPr>
          <p:nvPr/>
        </p:nvSpPr>
        <p:spPr bwMode="auto">
          <a:xfrm>
            <a:off x="5724525" y="2133600"/>
            <a:ext cx="2305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400">
                <a:cs typeface="Homa" pitchFamily="2" charset="-78"/>
              </a:rPr>
              <a:t>فهرست</a:t>
            </a:r>
            <a:endParaRPr lang="en-US" sz="4400">
              <a:cs typeface="Homa" pitchFamily="2" charset="-78"/>
            </a:endParaRPr>
          </a:p>
        </p:txBody>
      </p:sp>
      <p:sp>
        <p:nvSpPr>
          <p:cNvPr id="147461" name="Text Box 4"/>
          <p:cNvSpPr txBox="1">
            <a:spLocks noChangeArrowheads="1"/>
          </p:cNvSpPr>
          <p:nvPr/>
        </p:nvSpPr>
        <p:spPr bwMode="auto">
          <a:xfrm>
            <a:off x="1619250" y="3357563"/>
            <a:ext cx="61928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endParaRPr lang="en-US" sz="4800">
              <a:solidFill>
                <a:schemeClr val="accent2"/>
              </a:solidFill>
              <a:latin typeface="Akram" pitchFamily="2" charset="2"/>
            </a:endParaRPr>
          </a:p>
        </p:txBody>
      </p:sp>
      <p:sp>
        <p:nvSpPr>
          <p:cNvPr id="147462" name="Text Box 5"/>
          <p:cNvSpPr txBox="1">
            <a:spLocks noChangeArrowheads="1"/>
          </p:cNvSpPr>
          <p:nvPr/>
        </p:nvSpPr>
        <p:spPr bwMode="auto">
          <a:xfrm>
            <a:off x="827088" y="3040063"/>
            <a:ext cx="6769100" cy="614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10000"/>
              </a:spcBef>
              <a:buClr>
                <a:srgbClr val="00D600"/>
              </a:buClr>
              <a:buFont typeface="Wingdings" pitchFamily="2" charset="2"/>
              <a:buChar char="Ã"/>
            </a:pPr>
            <a:r>
              <a:rPr lang="fa-IR" sz="3200" b="1">
                <a:solidFill>
                  <a:schemeClr val="accent2"/>
                </a:solidFill>
                <a:cs typeface="Lotus" pitchFamily="2" charset="-78"/>
              </a:rPr>
              <a:t>ارضای محدوديت چيست؟</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جست و جوی عقبگرد برای </a:t>
            </a:r>
            <a:r>
              <a:rPr lang="en-US" sz="3200" b="1">
                <a:solidFill>
                  <a:schemeClr val="accent2"/>
                </a:solidFill>
                <a:cs typeface="Lotus" pitchFamily="2" charset="-78"/>
              </a:rPr>
              <a:t>CSP</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بررسی پيشرو</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پخش محدوديت</a:t>
            </a: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en-US"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en-US" sz="3600" b="1">
              <a:solidFill>
                <a:schemeClr val="accent2"/>
              </a:solidFill>
              <a:cs typeface="Lotus" pitchFamily="2" charset="-78"/>
            </a:endParaRPr>
          </a:p>
          <a:p>
            <a:pPr algn="r" rtl="1">
              <a:spcBef>
                <a:spcPct val="10000"/>
              </a:spcBef>
            </a:pPr>
            <a:endParaRPr lang="en-US" sz="3600" b="1">
              <a:solidFill>
                <a:schemeClr val="accent2"/>
              </a:solidFill>
              <a:cs typeface="Lotus" pitchFamily="2" charset="-78"/>
            </a:endParaRPr>
          </a:p>
          <a:p>
            <a:pPr algn="r">
              <a:spcBef>
                <a:spcPct val="10000"/>
              </a:spcBef>
            </a:pP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B7FC91A-188C-4BC4-9EBB-3310A0D3D187}" type="slidenum">
              <a:rPr lang="fa-IR"/>
              <a:pPr>
                <a:defRPr/>
              </a:pPr>
              <a:t>144</a:t>
            </a:fld>
            <a:endParaRPr lang="en-US"/>
          </a:p>
        </p:txBody>
      </p:sp>
      <p:sp>
        <p:nvSpPr>
          <p:cNvPr id="14848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48484" name="Text Box 3"/>
          <p:cNvSpPr txBox="1">
            <a:spLocks noChangeArrowheads="1"/>
          </p:cNvSpPr>
          <p:nvPr/>
        </p:nvSpPr>
        <p:spPr bwMode="auto">
          <a:xfrm>
            <a:off x="250825" y="1844675"/>
            <a:ext cx="813752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3200">
                <a:solidFill>
                  <a:schemeClr val="accent2"/>
                </a:solidFill>
                <a:cs typeface="Homa" pitchFamily="2" charset="-78"/>
              </a:rPr>
              <a:t>  ارضای محدوديت </a:t>
            </a:r>
            <a:r>
              <a:rPr lang="fa-IR" sz="2400">
                <a:solidFill>
                  <a:schemeClr val="accent2"/>
                </a:solidFill>
                <a:cs typeface="Homa" pitchFamily="2" charset="-78"/>
              </a:rPr>
              <a:t>(</a:t>
            </a:r>
            <a:r>
              <a:rPr lang="en-US" sz="2400">
                <a:solidFill>
                  <a:schemeClr val="accent2"/>
                </a:solidFill>
                <a:cs typeface="Homa" pitchFamily="2" charset="-78"/>
              </a:rPr>
              <a:t>CSP</a:t>
            </a:r>
            <a:r>
              <a:rPr lang="fa-IR" sz="2400">
                <a:solidFill>
                  <a:schemeClr val="accent2"/>
                </a:solidFill>
                <a:cs typeface="Homa" pitchFamily="2" charset="-78"/>
              </a:rPr>
              <a:t>)</a:t>
            </a:r>
            <a:r>
              <a:rPr lang="fa-IR" sz="3200">
                <a:solidFill>
                  <a:schemeClr val="accent2"/>
                </a:solidFill>
                <a:cs typeface="Homa" pitchFamily="2" charset="-78"/>
              </a:rPr>
              <a:t> چيست؟</a:t>
            </a:r>
          </a:p>
          <a:p>
            <a:pPr lvl="2" algn="r" rtl="1">
              <a:buClr>
                <a:srgbClr val="00D600"/>
              </a:buClr>
              <a:buFont typeface="Wingdings" pitchFamily="2" charset="2"/>
              <a:buChar char="×"/>
            </a:pPr>
            <a:r>
              <a:rPr lang="fa-IR" sz="2000">
                <a:solidFill>
                  <a:srgbClr val="CC3300"/>
                </a:solidFill>
                <a:cs typeface="Homa" pitchFamily="2" charset="-78"/>
              </a:rPr>
              <a:t>مجموعه متناهی از متغيرها؛ </a:t>
            </a:r>
            <a:r>
              <a:rPr lang="en-US" sz="2000">
                <a:solidFill>
                  <a:srgbClr val="CC3300"/>
                </a:solidFill>
                <a:cs typeface="Homa" pitchFamily="2" charset="-78"/>
              </a:rPr>
              <a:t>X</a:t>
            </a:r>
            <a:r>
              <a:rPr lang="en-US" sz="1200">
                <a:solidFill>
                  <a:srgbClr val="CC3300"/>
                </a:solidFill>
                <a:cs typeface="Homa" pitchFamily="2" charset="-78"/>
              </a:rPr>
              <a:t>1</a:t>
            </a:r>
            <a:r>
              <a:rPr lang="en-US" sz="2000">
                <a:solidFill>
                  <a:srgbClr val="CC3300"/>
                </a:solidFill>
                <a:cs typeface="Homa" pitchFamily="2" charset="-78"/>
              </a:rPr>
              <a:t>, X</a:t>
            </a:r>
            <a:r>
              <a:rPr lang="en-US" sz="1200">
                <a:solidFill>
                  <a:srgbClr val="CC3300"/>
                </a:solidFill>
                <a:cs typeface="Homa" pitchFamily="2" charset="-78"/>
              </a:rPr>
              <a:t>2</a:t>
            </a:r>
            <a:r>
              <a:rPr lang="en-US" sz="2000">
                <a:solidFill>
                  <a:srgbClr val="CC3300"/>
                </a:solidFill>
                <a:cs typeface="Homa" pitchFamily="2" charset="-78"/>
              </a:rPr>
              <a:t>, …, X</a:t>
            </a:r>
            <a:r>
              <a:rPr lang="en-US" sz="1200">
                <a:solidFill>
                  <a:srgbClr val="CC3300"/>
                </a:solidFill>
                <a:cs typeface="Homa" pitchFamily="2" charset="-78"/>
              </a:rPr>
              <a:t>n</a:t>
            </a:r>
            <a:r>
              <a:rPr lang="en-US" sz="2000">
                <a:solidFill>
                  <a:srgbClr val="CC3300"/>
                </a:solidFill>
                <a:cs typeface="Homa" pitchFamily="2" charset="-78"/>
              </a:rPr>
              <a:t> </a:t>
            </a:r>
          </a:p>
          <a:p>
            <a:pPr lvl="2" algn="r" rtl="1">
              <a:buClr>
                <a:srgbClr val="00D600"/>
              </a:buClr>
              <a:buFont typeface="Wingdings" pitchFamily="2" charset="2"/>
              <a:buChar char="×"/>
            </a:pPr>
            <a:r>
              <a:rPr lang="fa-IR" sz="2000">
                <a:solidFill>
                  <a:srgbClr val="CC3300"/>
                </a:solidFill>
                <a:cs typeface="Homa" pitchFamily="2" charset="-78"/>
              </a:rPr>
              <a:t>مجموعه متناهی از محدوديتها؛ </a:t>
            </a:r>
            <a:r>
              <a:rPr lang="en-US" sz="2000">
                <a:solidFill>
                  <a:srgbClr val="CC3300"/>
                </a:solidFill>
                <a:cs typeface="Homa" pitchFamily="2" charset="-78"/>
              </a:rPr>
              <a:t>C</a:t>
            </a:r>
            <a:r>
              <a:rPr lang="en-US" sz="1200">
                <a:solidFill>
                  <a:srgbClr val="CC3300"/>
                </a:solidFill>
                <a:cs typeface="Homa" pitchFamily="2" charset="-78"/>
              </a:rPr>
              <a:t>1</a:t>
            </a:r>
            <a:r>
              <a:rPr lang="en-US" sz="2000">
                <a:solidFill>
                  <a:srgbClr val="CC3300"/>
                </a:solidFill>
                <a:cs typeface="Homa" pitchFamily="2" charset="-78"/>
              </a:rPr>
              <a:t>, C</a:t>
            </a:r>
            <a:r>
              <a:rPr lang="en-US" sz="1200">
                <a:solidFill>
                  <a:srgbClr val="CC3300"/>
                </a:solidFill>
                <a:cs typeface="Homa" pitchFamily="2" charset="-78"/>
              </a:rPr>
              <a:t>2</a:t>
            </a:r>
            <a:r>
              <a:rPr lang="en-US" sz="2000">
                <a:solidFill>
                  <a:srgbClr val="CC3300"/>
                </a:solidFill>
                <a:cs typeface="Homa" pitchFamily="2" charset="-78"/>
              </a:rPr>
              <a:t>, …, C</a:t>
            </a:r>
            <a:r>
              <a:rPr lang="en-US" sz="1200">
                <a:solidFill>
                  <a:srgbClr val="CC3300"/>
                </a:solidFill>
                <a:cs typeface="Homa" pitchFamily="2" charset="-78"/>
              </a:rPr>
              <a:t>m</a:t>
            </a:r>
            <a:endParaRPr lang="fa-IR" sz="1200">
              <a:solidFill>
                <a:srgbClr val="CC3300"/>
              </a:solidFill>
              <a:cs typeface="Homa" pitchFamily="2" charset="-78"/>
            </a:endParaRPr>
          </a:p>
          <a:p>
            <a:pPr lvl="2" algn="r" rtl="1">
              <a:buClr>
                <a:srgbClr val="00D600"/>
              </a:buClr>
              <a:buFont typeface="Wingdings" pitchFamily="2" charset="2"/>
              <a:buChar char="×"/>
            </a:pPr>
            <a:r>
              <a:rPr lang="fa-IR" sz="2000">
                <a:solidFill>
                  <a:srgbClr val="CC3300"/>
                </a:solidFill>
                <a:cs typeface="Homa" pitchFamily="2" charset="-78"/>
              </a:rPr>
              <a:t>دامنه های ناتهی برای هر يک از متغيرها؛</a:t>
            </a:r>
            <a:r>
              <a:rPr lang="en-US" sz="2000">
                <a:solidFill>
                  <a:srgbClr val="CC3300"/>
                </a:solidFill>
                <a:cs typeface="Homa" pitchFamily="2" charset="-78"/>
              </a:rPr>
              <a:t>D</a:t>
            </a:r>
            <a:r>
              <a:rPr lang="en-US" sz="1200">
                <a:solidFill>
                  <a:srgbClr val="CC3300"/>
                </a:solidFill>
                <a:cs typeface="Homa" pitchFamily="2" charset="-78"/>
              </a:rPr>
              <a:t>X1</a:t>
            </a:r>
            <a:r>
              <a:rPr lang="en-US" sz="2000">
                <a:solidFill>
                  <a:srgbClr val="CC3300"/>
                </a:solidFill>
                <a:cs typeface="Homa" pitchFamily="2" charset="-78"/>
              </a:rPr>
              <a:t>,D</a:t>
            </a:r>
            <a:r>
              <a:rPr lang="en-US" sz="1200">
                <a:solidFill>
                  <a:srgbClr val="CC3300"/>
                </a:solidFill>
                <a:cs typeface="Homa" pitchFamily="2" charset="-78"/>
              </a:rPr>
              <a:t>X2</a:t>
            </a:r>
            <a:r>
              <a:rPr lang="en-US" sz="2000">
                <a:solidFill>
                  <a:srgbClr val="CC3300"/>
                </a:solidFill>
                <a:cs typeface="Homa" pitchFamily="2" charset="-78"/>
              </a:rPr>
              <a:t>,…,D</a:t>
            </a:r>
            <a:r>
              <a:rPr lang="en-US" sz="1200">
                <a:solidFill>
                  <a:srgbClr val="CC3300"/>
                </a:solidFill>
                <a:cs typeface="Homa" pitchFamily="2" charset="-78"/>
              </a:rPr>
              <a:t>Xn</a:t>
            </a:r>
            <a:r>
              <a:rPr lang="en-US" sz="2000">
                <a:solidFill>
                  <a:srgbClr val="CC3300"/>
                </a:solidFill>
                <a:cs typeface="Homa" pitchFamily="2" charset="-78"/>
              </a:rPr>
              <a:t> </a:t>
            </a:r>
          </a:p>
          <a:p>
            <a:pPr lvl="2" algn="r" rtl="1">
              <a:buClr>
                <a:srgbClr val="00D600"/>
              </a:buClr>
              <a:buFont typeface="Wingdings" pitchFamily="2" charset="2"/>
              <a:buChar char="×"/>
            </a:pPr>
            <a:r>
              <a:rPr lang="fa-IR" sz="2000">
                <a:solidFill>
                  <a:srgbClr val="CC3300"/>
                </a:solidFill>
                <a:cs typeface="Homa" pitchFamily="2" charset="-78"/>
              </a:rPr>
              <a:t>هر محدوديت </a:t>
            </a:r>
            <a:r>
              <a:rPr lang="en-US" sz="2000">
                <a:solidFill>
                  <a:srgbClr val="CC3300"/>
                </a:solidFill>
                <a:cs typeface="Homa" pitchFamily="2" charset="-78"/>
              </a:rPr>
              <a:t>Ci</a:t>
            </a:r>
            <a:r>
              <a:rPr lang="fa-IR" sz="2000">
                <a:solidFill>
                  <a:srgbClr val="CC3300"/>
                </a:solidFill>
                <a:cs typeface="Homa" pitchFamily="2" charset="-78"/>
              </a:rPr>
              <a:t> زيرمجموعه ای از متغيرها و ترکيبهای ممکنی از مقادير برای آن زيرمجموعه ها</a:t>
            </a:r>
          </a:p>
          <a:p>
            <a:pPr algn="r" rtl="1">
              <a:spcBef>
                <a:spcPct val="30000"/>
              </a:spcBef>
              <a:buClr>
                <a:srgbClr val="00D600"/>
              </a:buClr>
              <a:buFont typeface="Wingdings" pitchFamily="2" charset="2"/>
              <a:buChar char="Ã"/>
            </a:pPr>
            <a:r>
              <a:rPr lang="fa-IR" sz="2400">
                <a:solidFill>
                  <a:srgbClr val="CC3300"/>
                </a:solidFill>
                <a:cs typeface="Homa" pitchFamily="2" charset="-78"/>
              </a:rPr>
              <a:t>هر حالت با </a:t>
            </a:r>
            <a:r>
              <a:rPr lang="fa-IR" sz="2400" b="1">
                <a:solidFill>
                  <a:srgbClr val="CC3300"/>
                </a:solidFill>
                <a:cs typeface="Homa" pitchFamily="2" charset="-78"/>
              </a:rPr>
              <a:t>انتساب</a:t>
            </a:r>
            <a:r>
              <a:rPr lang="fa-IR" sz="2400">
                <a:solidFill>
                  <a:srgbClr val="CC3300"/>
                </a:solidFill>
                <a:cs typeface="Homa" pitchFamily="2" charset="-78"/>
              </a:rPr>
              <a:t> مقاديری به چند يا تمام متغيرها تعريف ميشود</a:t>
            </a:r>
          </a:p>
          <a:p>
            <a:pPr algn="r" rtl="1">
              <a:spcBef>
                <a:spcPct val="30000"/>
              </a:spcBef>
              <a:buClr>
                <a:srgbClr val="00D600"/>
              </a:buClr>
              <a:buFont typeface="Wingdings" pitchFamily="2" charset="2"/>
              <a:buChar char="Ã"/>
            </a:pPr>
            <a:r>
              <a:rPr lang="fa-IR" sz="2400">
                <a:solidFill>
                  <a:srgbClr val="CC3300"/>
                </a:solidFill>
                <a:cs typeface="Homa" pitchFamily="2" charset="-78"/>
              </a:rPr>
              <a:t>انتسابی که هيچ محدوديتی را نقض نکند، انتساب </a:t>
            </a:r>
            <a:r>
              <a:rPr lang="fa-IR" sz="2400" b="1">
                <a:solidFill>
                  <a:srgbClr val="CC3300"/>
                </a:solidFill>
                <a:cs typeface="Homa" pitchFamily="2" charset="-78"/>
              </a:rPr>
              <a:t>سازگار</a:t>
            </a:r>
            <a:r>
              <a:rPr lang="fa-IR" sz="2400">
                <a:solidFill>
                  <a:srgbClr val="CC3300"/>
                </a:solidFill>
                <a:cs typeface="Homa" pitchFamily="2" charset="-78"/>
              </a:rPr>
              <a:t> نام دارد</a:t>
            </a:r>
          </a:p>
          <a:p>
            <a:pPr algn="r" rtl="1">
              <a:spcBef>
                <a:spcPct val="30000"/>
              </a:spcBef>
              <a:buClr>
                <a:srgbClr val="00D600"/>
              </a:buClr>
              <a:buFont typeface="Wingdings" pitchFamily="2" charset="2"/>
              <a:buChar char="Ã"/>
            </a:pPr>
            <a:r>
              <a:rPr lang="fa-IR" sz="2400">
                <a:solidFill>
                  <a:srgbClr val="CC3300"/>
                </a:solidFill>
                <a:cs typeface="Homa" pitchFamily="2" charset="-78"/>
              </a:rPr>
              <a:t>انتساب </a:t>
            </a:r>
            <a:r>
              <a:rPr lang="fa-IR" sz="2400" b="1">
                <a:solidFill>
                  <a:srgbClr val="CC3300"/>
                </a:solidFill>
                <a:cs typeface="Homa" pitchFamily="2" charset="-78"/>
              </a:rPr>
              <a:t>کامل</a:t>
            </a:r>
            <a:r>
              <a:rPr lang="fa-IR" sz="2400">
                <a:solidFill>
                  <a:srgbClr val="CC3300"/>
                </a:solidFill>
                <a:cs typeface="Homa" pitchFamily="2" charset="-78"/>
              </a:rPr>
              <a:t> آن است که هر متغيری در آن باشد</a:t>
            </a:r>
          </a:p>
          <a:p>
            <a:pPr algn="r" rtl="1">
              <a:spcBef>
                <a:spcPct val="30000"/>
              </a:spcBef>
              <a:buClr>
                <a:srgbClr val="00D600"/>
              </a:buClr>
              <a:buFont typeface="Wingdings" pitchFamily="2" charset="2"/>
              <a:buChar char="Ã"/>
            </a:pPr>
            <a:r>
              <a:rPr lang="fa-IR" sz="2400">
                <a:solidFill>
                  <a:srgbClr val="CC3300"/>
                </a:solidFill>
                <a:cs typeface="Homa" pitchFamily="2" charset="-78"/>
              </a:rPr>
              <a:t> </a:t>
            </a:r>
            <a:r>
              <a:rPr lang="fa-IR" sz="2400" b="1">
                <a:solidFill>
                  <a:srgbClr val="CC3300"/>
                </a:solidFill>
                <a:cs typeface="Homa" pitchFamily="2" charset="-78"/>
              </a:rPr>
              <a:t>راه حل</a:t>
            </a:r>
            <a:r>
              <a:rPr lang="fa-IR" sz="2400">
                <a:solidFill>
                  <a:srgbClr val="CC3300"/>
                </a:solidFill>
                <a:cs typeface="Homa" pitchFamily="2" charset="-78"/>
              </a:rPr>
              <a:t> </a:t>
            </a:r>
            <a:r>
              <a:rPr lang="en-US" sz="2400">
                <a:solidFill>
                  <a:srgbClr val="CC3300"/>
                </a:solidFill>
                <a:cs typeface="Homa" pitchFamily="2" charset="-78"/>
              </a:rPr>
              <a:t>CSP</a:t>
            </a:r>
            <a:r>
              <a:rPr lang="fa-IR" sz="2400">
                <a:solidFill>
                  <a:srgbClr val="CC3300"/>
                </a:solidFill>
                <a:cs typeface="Homa" pitchFamily="2" charset="-78"/>
              </a:rPr>
              <a:t> يک انتساب کامل است اگر تمام محدوديتها را برآورده کند</a:t>
            </a:r>
          </a:p>
          <a:p>
            <a:pPr algn="r" rtl="1">
              <a:spcBef>
                <a:spcPct val="30000"/>
              </a:spcBef>
              <a:buClr>
                <a:srgbClr val="00D600"/>
              </a:buClr>
              <a:buFont typeface="Wingdings" pitchFamily="2" charset="2"/>
              <a:buChar char="Ã"/>
            </a:pPr>
            <a:r>
              <a:rPr lang="fa-IR" sz="2400">
                <a:solidFill>
                  <a:srgbClr val="CC3300"/>
                </a:solidFill>
                <a:cs typeface="Homa" pitchFamily="2" charset="-78"/>
              </a:rPr>
              <a:t>بعضی از </a:t>
            </a:r>
            <a:r>
              <a:rPr lang="en-US" sz="2400">
                <a:solidFill>
                  <a:srgbClr val="CC3300"/>
                </a:solidFill>
                <a:cs typeface="Homa" pitchFamily="2" charset="-78"/>
              </a:rPr>
              <a:t>CSP</a:t>
            </a:r>
            <a:r>
              <a:rPr lang="fa-IR" sz="2400">
                <a:solidFill>
                  <a:srgbClr val="CC3300"/>
                </a:solidFill>
                <a:cs typeface="Homa" pitchFamily="2" charset="-78"/>
              </a:rPr>
              <a:t>ها به راه حلهايي نياز دارند که </a:t>
            </a:r>
            <a:r>
              <a:rPr lang="fa-IR" sz="2400" b="1">
                <a:solidFill>
                  <a:srgbClr val="CC3300"/>
                </a:solidFill>
                <a:cs typeface="Homa" pitchFamily="2" charset="-78"/>
              </a:rPr>
              <a:t>تابع هدف</a:t>
            </a:r>
            <a:r>
              <a:rPr lang="fa-IR" sz="2400">
                <a:solidFill>
                  <a:srgbClr val="CC3300"/>
                </a:solidFill>
                <a:cs typeface="Homa" pitchFamily="2" charset="-78"/>
              </a:rPr>
              <a:t> را بيشينه کنند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C2D34872-E23D-4E87-A062-AD955EDE4286}" type="slidenum">
              <a:rPr lang="fa-IR"/>
              <a:pPr>
                <a:defRPr/>
              </a:pPr>
              <a:t>145</a:t>
            </a:fld>
            <a:endParaRPr lang="en-US"/>
          </a:p>
        </p:txBody>
      </p:sp>
      <p:sp>
        <p:nvSpPr>
          <p:cNvPr id="14950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49508" name="Text Box 3"/>
          <p:cNvSpPr txBox="1">
            <a:spLocks noChangeArrowheads="1"/>
          </p:cNvSpPr>
          <p:nvPr/>
        </p:nvSpPr>
        <p:spPr bwMode="auto">
          <a:xfrm>
            <a:off x="611188" y="2276475"/>
            <a:ext cx="777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endParaRPr lang="en-US" sz="2400">
              <a:solidFill>
                <a:srgbClr val="CC3300"/>
              </a:solidFill>
              <a:cs typeface="Homa" pitchFamily="2" charset="-78"/>
            </a:endParaRPr>
          </a:p>
        </p:txBody>
      </p:sp>
      <p:sp>
        <p:nvSpPr>
          <p:cNvPr id="149509" name="Text Box 4"/>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a:t>
            </a:r>
            <a:r>
              <a:rPr lang="en-US" sz="3200">
                <a:solidFill>
                  <a:schemeClr val="accent2"/>
                </a:solidFill>
                <a:cs typeface="Homa" pitchFamily="2" charset="-78"/>
              </a:rPr>
              <a:t>CSP</a:t>
            </a:r>
            <a:r>
              <a:rPr lang="fa-IR" sz="3200">
                <a:solidFill>
                  <a:schemeClr val="accent2"/>
                </a:solidFill>
                <a:cs typeface="Homa" pitchFamily="2" charset="-78"/>
              </a:rPr>
              <a:t>: رنگ آميزی نقشه</a:t>
            </a:r>
            <a:endParaRPr lang="en-US" sz="3200">
              <a:solidFill>
                <a:schemeClr val="accent2"/>
              </a:solidFill>
              <a:cs typeface="Homa" pitchFamily="2" charset="-78"/>
            </a:endParaRPr>
          </a:p>
        </p:txBody>
      </p:sp>
      <p:pic>
        <p:nvPicPr>
          <p:cNvPr id="149510" name="Picture 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9388" y="2420938"/>
            <a:ext cx="4751387" cy="4017962"/>
          </a:xfrm>
          <a:noFill/>
        </p:spPr>
      </p:pic>
      <p:sp>
        <p:nvSpPr>
          <p:cNvPr id="149511" name="Text Box 6"/>
          <p:cNvSpPr txBox="1">
            <a:spLocks noChangeArrowheads="1"/>
          </p:cNvSpPr>
          <p:nvPr/>
        </p:nvSpPr>
        <p:spPr bwMode="auto">
          <a:xfrm>
            <a:off x="4503738" y="2938463"/>
            <a:ext cx="4032250" cy="322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2400">
                <a:solidFill>
                  <a:schemeClr val="accent2"/>
                </a:solidFill>
                <a:cs typeface="Homa" pitchFamily="2" charset="-78"/>
              </a:rPr>
              <a:t>متغيرها:</a:t>
            </a:r>
            <a:r>
              <a:rPr lang="fa-IR">
                <a:solidFill>
                  <a:srgbClr val="CC3300"/>
                </a:solidFill>
                <a:cs typeface="Homa" pitchFamily="2" charset="-78"/>
              </a:rPr>
              <a:t> </a:t>
            </a:r>
            <a:r>
              <a:rPr lang="en-US">
                <a:solidFill>
                  <a:srgbClr val="CC3300"/>
                </a:solidFill>
                <a:cs typeface="Homa" pitchFamily="2" charset="-78"/>
              </a:rPr>
              <a:t>WA, NT, Q, NSW, V, SA, T</a:t>
            </a:r>
            <a:endParaRPr lang="fa-IR">
              <a:solidFill>
                <a:srgbClr val="CC3300"/>
              </a:solidFill>
              <a:cs typeface="Homa" pitchFamily="2" charset="-78"/>
            </a:endParaRPr>
          </a:p>
          <a:p>
            <a:pPr algn="r" rtl="1">
              <a:spcBef>
                <a:spcPct val="50000"/>
              </a:spcBef>
            </a:pPr>
            <a:r>
              <a:rPr lang="fa-IR" sz="2400">
                <a:solidFill>
                  <a:schemeClr val="accent2"/>
                </a:solidFill>
                <a:cs typeface="Homa" pitchFamily="2" charset="-78"/>
              </a:rPr>
              <a:t>دامنه:</a:t>
            </a:r>
            <a:r>
              <a:rPr lang="fa-IR">
                <a:solidFill>
                  <a:srgbClr val="CC3300"/>
                </a:solidFill>
                <a:cs typeface="Homa" pitchFamily="2" charset="-78"/>
              </a:rPr>
              <a:t> </a:t>
            </a:r>
            <a:r>
              <a:rPr lang="fa-IR" sz="2400" b="1">
                <a:solidFill>
                  <a:srgbClr val="CC3300"/>
                </a:solidFill>
                <a:cs typeface="Homa" pitchFamily="2" charset="-78"/>
              </a:rPr>
              <a:t>{</a:t>
            </a:r>
            <a:r>
              <a:rPr lang="fa-IR" sz="2000">
                <a:solidFill>
                  <a:srgbClr val="CC3300"/>
                </a:solidFill>
                <a:cs typeface="Homa" pitchFamily="2" charset="-78"/>
              </a:rPr>
              <a:t>آبی، سبز، قرمز</a:t>
            </a:r>
            <a:r>
              <a:rPr lang="fa-IR" sz="2400" b="1">
                <a:solidFill>
                  <a:srgbClr val="CC3300"/>
                </a:solidFill>
                <a:cs typeface="Homa" pitchFamily="2" charset="-78"/>
              </a:rPr>
              <a:t>}</a:t>
            </a:r>
            <a:r>
              <a:rPr lang="fa-IR" sz="2000">
                <a:solidFill>
                  <a:srgbClr val="CC3300"/>
                </a:solidFill>
                <a:cs typeface="Homa" pitchFamily="2" charset="-78"/>
              </a:rPr>
              <a:t> = </a:t>
            </a:r>
            <a:r>
              <a:rPr lang="en-US" sz="2000">
                <a:solidFill>
                  <a:srgbClr val="CC3300"/>
                </a:solidFill>
                <a:cs typeface="Homa" pitchFamily="2" charset="-78"/>
              </a:rPr>
              <a:t>D</a:t>
            </a:r>
            <a:r>
              <a:rPr lang="en-US" sz="1400">
                <a:solidFill>
                  <a:srgbClr val="CC3300"/>
                </a:solidFill>
                <a:cs typeface="Homa" pitchFamily="2" charset="-78"/>
              </a:rPr>
              <a:t>i</a:t>
            </a:r>
          </a:p>
          <a:p>
            <a:pPr algn="r" rtl="1">
              <a:spcBef>
                <a:spcPct val="50000"/>
              </a:spcBef>
            </a:pPr>
            <a:r>
              <a:rPr lang="fa-IR" sz="2400">
                <a:solidFill>
                  <a:schemeClr val="accent2"/>
                </a:solidFill>
                <a:cs typeface="Homa" pitchFamily="2" charset="-78"/>
              </a:rPr>
              <a:t>محدوديتها: </a:t>
            </a:r>
            <a:r>
              <a:rPr lang="fa-IR" sz="2000">
                <a:solidFill>
                  <a:srgbClr val="CC3300"/>
                </a:solidFill>
                <a:cs typeface="Homa" pitchFamily="2" charset="-78"/>
              </a:rPr>
              <a:t>دو منطقه مجاور، همرنگ نيستند</a:t>
            </a:r>
          </a:p>
          <a:p>
            <a:pPr algn="r" rtl="1">
              <a:spcBef>
                <a:spcPct val="50000"/>
              </a:spcBef>
            </a:pPr>
            <a:r>
              <a:rPr lang="fa-IR" sz="2000">
                <a:solidFill>
                  <a:srgbClr val="CC3300"/>
                </a:solidFill>
                <a:cs typeface="Homa" pitchFamily="2" charset="-78"/>
              </a:rPr>
              <a:t>مثال: </a:t>
            </a:r>
            <a:r>
              <a:rPr lang="en-US">
                <a:solidFill>
                  <a:srgbClr val="CC3300"/>
                </a:solidFill>
                <a:cs typeface="Homa" pitchFamily="2" charset="-78"/>
              </a:rPr>
              <a:t>WA ≠ NT</a:t>
            </a:r>
            <a:r>
              <a:rPr lang="fa-IR">
                <a:solidFill>
                  <a:srgbClr val="CC3300"/>
                </a:solidFill>
                <a:cs typeface="Homa" pitchFamily="2" charset="-78"/>
              </a:rPr>
              <a:t> يعنی </a:t>
            </a:r>
            <a:r>
              <a:rPr lang="en-US">
                <a:solidFill>
                  <a:srgbClr val="CC3300"/>
                </a:solidFill>
                <a:cs typeface="Homa" pitchFamily="2" charset="-78"/>
              </a:rPr>
              <a:t>(WA,NT)</a:t>
            </a:r>
            <a:r>
              <a:rPr lang="en-US" sz="2000">
                <a:solidFill>
                  <a:srgbClr val="CC3300"/>
                </a:solidFill>
                <a:cs typeface="Homa" pitchFamily="2" charset="-78"/>
              </a:rPr>
              <a:t> </a:t>
            </a:r>
            <a:r>
              <a:rPr lang="fa-IR" sz="2000">
                <a:solidFill>
                  <a:srgbClr val="CC3300"/>
                </a:solidFill>
                <a:cs typeface="Homa" pitchFamily="2" charset="-78"/>
              </a:rPr>
              <a:t> عضو</a:t>
            </a:r>
            <a:endParaRPr lang="fa-IR">
              <a:solidFill>
                <a:srgbClr val="CC3300"/>
              </a:solidFill>
              <a:cs typeface="Homa" pitchFamily="2" charset="-78"/>
            </a:endParaRPr>
          </a:p>
          <a:p>
            <a:pPr algn="r" rtl="1">
              <a:spcBef>
                <a:spcPct val="50000"/>
              </a:spcBef>
            </a:pPr>
            <a:r>
              <a:rPr lang="fa-IR" sz="2400" b="1">
                <a:solidFill>
                  <a:srgbClr val="CC3300"/>
                </a:solidFill>
                <a:cs typeface="Homa" pitchFamily="2" charset="-78"/>
              </a:rPr>
              <a:t>{</a:t>
            </a:r>
            <a:r>
              <a:rPr lang="fa-IR">
                <a:solidFill>
                  <a:srgbClr val="CC3300"/>
                </a:solidFill>
                <a:cs typeface="Homa" pitchFamily="2" charset="-78"/>
              </a:rPr>
              <a:t>(قرمز</a:t>
            </a:r>
            <a:r>
              <a:rPr lang="en-US">
                <a:solidFill>
                  <a:srgbClr val="CC3300"/>
                </a:solidFill>
                <a:cs typeface="Homa" pitchFamily="2" charset="-78"/>
              </a:rPr>
              <a:t>,</a:t>
            </a:r>
            <a:r>
              <a:rPr lang="fa-IR">
                <a:solidFill>
                  <a:srgbClr val="CC3300"/>
                </a:solidFill>
                <a:cs typeface="Homa" pitchFamily="2" charset="-78"/>
              </a:rPr>
              <a:t>سبز</a:t>
            </a:r>
            <a:r>
              <a:rPr lang="en-US">
                <a:solidFill>
                  <a:srgbClr val="CC3300"/>
                </a:solidFill>
                <a:cs typeface="Homa" pitchFamily="2" charset="-78"/>
              </a:rPr>
              <a:t>),(</a:t>
            </a:r>
            <a:r>
              <a:rPr lang="fa-IR">
                <a:solidFill>
                  <a:srgbClr val="CC3300"/>
                </a:solidFill>
                <a:cs typeface="Homa" pitchFamily="2" charset="-78"/>
              </a:rPr>
              <a:t>قرمز</a:t>
            </a:r>
            <a:r>
              <a:rPr lang="en-US">
                <a:solidFill>
                  <a:srgbClr val="CC3300"/>
                </a:solidFill>
                <a:cs typeface="Homa" pitchFamily="2" charset="-78"/>
              </a:rPr>
              <a:t>,</a:t>
            </a:r>
            <a:r>
              <a:rPr lang="fa-IR">
                <a:solidFill>
                  <a:srgbClr val="CC3300"/>
                </a:solidFill>
                <a:cs typeface="Homa" pitchFamily="2" charset="-78"/>
              </a:rPr>
              <a:t>آبی</a:t>
            </a:r>
            <a:r>
              <a:rPr lang="en-US">
                <a:solidFill>
                  <a:srgbClr val="CC3300"/>
                </a:solidFill>
                <a:cs typeface="Homa" pitchFamily="2" charset="-78"/>
              </a:rPr>
              <a:t>),(</a:t>
            </a:r>
            <a:r>
              <a:rPr lang="fa-IR">
                <a:solidFill>
                  <a:srgbClr val="CC3300"/>
                </a:solidFill>
                <a:cs typeface="Homa" pitchFamily="2" charset="-78"/>
              </a:rPr>
              <a:t>سبز</a:t>
            </a:r>
            <a:r>
              <a:rPr lang="en-US">
                <a:solidFill>
                  <a:srgbClr val="CC3300"/>
                </a:solidFill>
                <a:cs typeface="Homa" pitchFamily="2" charset="-78"/>
              </a:rPr>
              <a:t>,</a:t>
            </a:r>
            <a:r>
              <a:rPr lang="fa-IR">
                <a:solidFill>
                  <a:srgbClr val="CC3300"/>
                </a:solidFill>
                <a:cs typeface="Homa" pitchFamily="2" charset="-78"/>
              </a:rPr>
              <a:t>قرمز)،</a:t>
            </a:r>
            <a:r>
              <a:rPr lang="en-US">
                <a:solidFill>
                  <a:srgbClr val="CC3300"/>
                </a:solidFill>
                <a:cs typeface="Homa" pitchFamily="2" charset="-78"/>
              </a:rPr>
              <a:t> </a:t>
            </a:r>
            <a:r>
              <a:rPr lang="fa-IR">
                <a:solidFill>
                  <a:srgbClr val="CC3300"/>
                </a:solidFill>
                <a:cs typeface="Homa" pitchFamily="2" charset="-78"/>
              </a:rPr>
              <a:t>(سبز</a:t>
            </a:r>
            <a:r>
              <a:rPr lang="en-US">
                <a:solidFill>
                  <a:srgbClr val="CC3300"/>
                </a:solidFill>
                <a:cs typeface="Homa" pitchFamily="2" charset="-78"/>
              </a:rPr>
              <a:t>,</a:t>
            </a:r>
            <a:r>
              <a:rPr lang="fa-IR">
                <a:solidFill>
                  <a:srgbClr val="CC3300"/>
                </a:solidFill>
                <a:cs typeface="Homa" pitchFamily="2" charset="-78"/>
              </a:rPr>
              <a:t>آبی</a:t>
            </a:r>
            <a:r>
              <a:rPr lang="en-US">
                <a:solidFill>
                  <a:srgbClr val="CC3300"/>
                </a:solidFill>
                <a:cs typeface="Homa" pitchFamily="2" charset="-78"/>
              </a:rPr>
              <a:t>),(</a:t>
            </a:r>
            <a:r>
              <a:rPr lang="fa-IR">
                <a:solidFill>
                  <a:srgbClr val="CC3300"/>
                </a:solidFill>
                <a:cs typeface="Homa" pitchFamily="2" charset="-78"/>
              </a:rPr>
              <a:t>آبی</a:t>
            </a:r>
            <a:r>
              <a:rPr lang="en-US">
                <a:solidFill>
                  <a:srgbClr val="CC3300"/>
                </a:solidFill>
                <a:cs typeface="Homa" pitchFamily="2" charset="-78"/>
              </a:rPr>
              <a:t>,</a:t>
            </a:r>
            <a:r>
              <a:rPr lang="fa-IR">
                <a:solidFill>
                  <a:srgbClr val="CC3300"/>
                </a:solidFill>
                <a:cs typeface="Homa" pitchFamily="2" charset="-78"/>
              </a:rPr>
              <a:t>قرمز</a:t>
            </a:r>
            <a:r>
              <a:rPr lang="en-US">
                <a:solidFill>
                  <a:srgbClr val="CC3300"/>
                </a:solidFill>
                <a:cs typeface="Homa" pitchFamily="2" charset="-78"/>
              </a:rPr>
              <a:t>),(</a:t>
            </a:r>
            <a:r>
              <a:rPr lang="fa-IR">
                <a:solidFill>
                  <a:srgbClr val="CC3300"/>
                </a:solidFill>
                <a:cs typeface="Homa" pitchFamily="2" charset="-78"/>
              </a:rPr>
              <a:t>آبی</a:t>
            </a:r>
            <a:r>
              <a:rPr lang="en-US">
                <a:solidFill>
                  <a:srgbClr val="CC3300"/>
                </a:solidFill>
                <a:cs typeface="Homa" pitchFamily="2" charset="-78"/>
              </a:rPr>
              <a:t>,</a:t>
            </a:r>
            <a:r>
              <a:rPr lang="fa-IR">
                <a:solidFill>
                  <a:srgbClr val="CC3300"/>
                </a:solidFill>
                <a:cs typeface="Homa" pitchFamily="2" charset="-78"/>
              </a:rPr>
              <a:t>سبز)</a:t>
            </a:r>
            <a:r>
              <a:rPr lang="fa-IR" sz="2400" b="1">
                <a:solidFill>
                  <a:srgbClr val="CC3300"/>
                </a:solidFill>
                <a:cs typeface="Homa" pitchFamily="2" charset="-78"/>
              </a:rPr>
              <a:t>}</a:t>
            </a:r>
            <a:endParaRPr lang="en-US" sz="2400" b="1">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5C818CE9-D3D8-46C1-AA8E-FE2108006335}" type="slidenum">
              <a:rPr lang="fa-IR"/>
              <a:pPr>
                <a:defRPr/>
              </a:pPr>
              <a:t>146</a:t>
            </a:fld>
            <a:endParaRPr lang="en-US"/>
          </a:p>
        </p:txBody>
      </p:sp>
      <p:pic>
        <p:nvPicPr>
          <p:cNvPr id="150531" name="Picture 2"/>
          <p:cNvPicPr>
            <a:picLocks noGrp="1" noChangeAspect="1" noChangeArrowheads="1"/>
          </p:cNvPicPr>
          <p:nvPr>
            <p:ph/>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a:xfrm>
            <a:off x="1474788" y="1916113"/>
            <a:ext cx="6337300" cy="4117975"/>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50532"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50533" name="Text Box 4"/>
          <p:cNvSpPr txBox="1">
            <a:spLocks noChangeArrowheads="1"/>
          </p:cNvSpPr>
          <p:nvPr/>
        </p:nvSpPr>
        <p:spPr bwMode="auto">
          <a:xfrm>
            <a:off x="1619250" y="5949950"/>
            <a:ext cx="5976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2400">
                <a:solidFill>
                  <a:srgbClr val="CC3300"/>
                </a:solidFill>
                <a:cs typeface="Homa" pitchFamily="2" charset="-78"/>
              </a:rPr>
              <a:t>راه حل انتساب مقاديری است که محدوديتها را ارضا کند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4DD21F55-59C4-4CEE-9D27-5C0033A9B143}" type="slidenum">
              <a:rPr lang="fa-IR"/>
              <a:pPr>
                <a:defRPr/>
              </a:pPr>
              <a:t>147</a:t>
            </a:fld>
            <a:endParaRPr lang="en-US"/>
          </a:p>
        </p:txBody>
      </p:sp>
      <p:sp>
        <p:nvSpPr>
          <p:cNvPr id="15155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pic>
        <p:nvPicPr>
          <p:cNvPr id="151556"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0975" y="1989138"/>
            <a:ext cx="4902200" cy="4203700"/>
          </a:xfrm>
          <a:noFill/>
        </p:spPr>
      </p:pic>
      <p:sp>
        <p:nvSpPr>
          <p:cNvPr id="151557" name="Text Box 4"/>
          <p:cNvSpPr txBox="1">
            <a:spLocks noChangeArrowheads="1"/>
          </p:cNvSpPr>
          <p:nvPr/>
        </p:nvSpPr>
        <p:spPr bwMode="auto">
          <a:xfrm>
            <a:off x="5435600" y="2852738"/>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2400">
              <a:solidFill>
                <a:srgbClr val="CC3300"/>
              </a:solidFill>
              <a:cs typeface="Homa" pitchFamily="2" charset="-78"/>
            </a:endParaRPr>
          </a:p>
        </p:txBody>
      </p:sp>
      <p:sp>
        <p:nvSpPr>
          <p:cNvPr id="151558" name="Text Box 5"/>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گراف محدوديت</a:t>
            </a:r>
            <a:endParaRPr lang="en-US" sz="3200">
              <a:solidFill>
                <a:schemeClr val="accent2"/>
              </a:solidFill>
              <a:cs typeface="Homa" pitchFamily="2" charset="-78"/>
            </a:endParaRPr>
          </a:p>
        </p:txBody>
      </p:sp>
      <p:sp>
        <p:nvSpPr>
          <p:cNvPr id="151559" name="Text Box 6"/>
          <p:cNvSpPr txBox="1">
            <a:spLocks noChangeArrowheads="1"/>
          </p:cNvSpPr>
          <p:nvPr/>
        </p:nvSpPr>
        <p:spPr bwMode="auto">
          <a:xfrm>
            <a:off x="4572000" y="2924175"/>
            <a:ext cx="403225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3200">
                <a:solidFill>
                  <a:srgbClr val="CC3300"/>
                </a:solidFill>
                <a:cs typeface="Homa" pitchFamily="2" charset="-78"/>
              </a:rPr>
              <a:t>در گراف محدوديت:</a:t>
            </a:r>
          </a:p>
          <a:p>
            <a:pPr lvl="2" algn="r" rtl="1">
              <a:buClr>
                <a:srgbClr val="00D600"/>
              </a:buClr>
              <a:buFont typeface="Wingdings" pitchFamily="2" charset="2"/>
              <a:buChar char="×"/>
            </a:pPr>
            <a:r>
              <a:rPr lang="fa-IR" sz="2400">
                <a:solidFill>
                  <a:srgbClr val="CC3300"/>
                </a:solidFill>
                <a:cs typeface="Homa" pitchFamily="2" charset="-78"/>
              </a:rPr>
              <a:t>گره ها: متغيرها</a:t>
            </a:r>
          </a:p>
          <a:p>
            <a:pPr lvl="2" algn="r" rtl="1">
              <a:buClr>
                <a:srgbClr val="00D600"/>
              </a:buClr>
              <a:buFont typeface="Wingdings" pitchFamily="2" charset="2"/>
              <a:buChar char="×"/>
            </a:pPr>
            <a:r>
              <a:rPr lang="fa-IR" sz="2400">
                <a:solidFill>
                  <a:srgbClr val="CC3300"/>
                </a:solidFill>
                <a:cs typeface="Homa" pitchFamily="2" charset="-78"/>
              </a:rPr>
              <a:t>يالها: محدوديتها</a:t>
            </a:r>
          </a:p>
          <a:p>
            <a:pPr algn="r" rtl="1">
              <a:spcBef>
                <a:spcPct val="50000"/>
              </a:spcBef>
              <a:buClr>
                <a:srgbClr val="00D600"/>
              </a:buClr>
              <a:buFont typeface="Wingdings" pitchFamily="2" charset="2"/>
              <a:buChar char="Ã"/>
            </a:pPr>
            <a:r>
              <a:rPr lang="fa-IR" sz="3200">
                <a:solidFill>
                  <a:srgbClr val="CC3300"/>
                </a:solidFill>
                <a:cs typeface="Homa" pitchFamily="2" charset="-78"/>
              </a:rPr>
              <a:t>گراف برای ساده تر کردن جست و جو بکار ميرود</a:t>
            </a:r>
            <a:endParaRPr lang="en-US" sz="32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FA22190-41F8-4C6C-B23A-BC4CEDAADC61}" type="slidenum">
              <a:rPr lang="fa-IR"/>
              <a:pPr>
                <a:defRPr/>
              </a:pPr>
              <a:t>148</a:t>
            </a:fld>
            <a:endParaRPr lang="en-US"/>
          </a:p>
        </p:txBody>
      </p:sp>
      <p:sp>
        <p:nvSpPr>
          <p:cNvPr id="15257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52580"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a:t>
            </a:r>
            <a:r>
              <a:rPr lang="en-US" sz="3200">
                <a:solidFill>
                  <a:schemeClr val="accent2"/>
                </a:solidFill>
                <a:cs typeface="Homa" pitchFamily="2" charset="-78"/>
              </a:rPr>
              <a:t>CSP</a:t>
            </a:r>
            <a:r>
              <a:rPr lang="fa-IR" sz="3200">
                <a:solidFill>
                  <a:schemeClr val="accent2"/>
                </a:solidFill>
                <a:cs typeface="Homa" pitchFamily="2" charset="-78"/>
              </a:rPr>
              <a:t>: رمزنگاری</a:t>
            </a:r>
            <a:endParaRPr lang="en-US" sz="3200">
              <a:solidFill>
                <a:schemeClr val="accent2"/>
              </a:solidFill>
              <a:cs typeface="Homa" pitchFamily="2" charset="-78"/>
            </a:endParaRPr>
          </a:p>
        </p:txBody>
      </p:sp>
      <p:pic>
        <p:nvPicPr>
          <p:cNvPr id="152581" name="Picture 4" descr="cryptarithmeti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331913" y="2565400"/>
            <a:ext cx="6769100" cy="2462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2582" name="Text Box 5"/>
          <p:cNvSpPr txBox="1">
            <a:spLocks noChangeArrowheads="1"/>
          </p:cNvSpPr>
          <p:nvPr/>
        </p:nvSpPr>
        <p:spPr bwMode="auto">
          <a:xfrm>
            <a:off x="611188" y="5373688"/>
            <a:ext cx="7921625"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2400">
                <a:solidFill>
                  <a:schemeClr val="accent2"/>
                </a:solidFill>
                <a:cs typeface="Homa" pitchFamily="2" charset="-78"/>
              </a:rPr>
              <a:t>متغيرها:</a:t>
            </a:r>
            <a:r>
              <a:rPr lang="en-US" sz="2400">
                <a:solidFill>
                  <a:srgbClr val="CC3300"/>
                </a:solidFill>
                <a:cs typeface="Homa" pitchFamily="2" charset="-78"/>
              </a:rPr>
              <a:t> </a:t>
            </a:r>
            <a:r>
              <a:rPr lang="en-US" sz="2000">
                <a:solidFill>
                  <a:srgbClr val="CC3300"/>
                </a:solidFill>
                <a:cs typeface="Homa" pitchFamily="2" charset="-78"/>
              </a:rPr>
              <a:t>F,T,U,W,R,O,X1,X2,X3</a:t>
            </a:r>
            <a:r>
              <a:rPr lang="fa-IR" sz="2400">
                <a:solidFill>
                  <a:srgbClr val="CC3300"/>
                </a:solidFill>
                <a:cs typeface="Homa" pitchFamily="2" charset="-78"/>
              </a:rPr>
              <a:t>       </a:t>
            </a:r>
            <a:r>
              <a:rPr lang="fa-IR" sz="2400">
                <a:solidFill>
                  <a:schemeClr val="accent2"/>
                </a:solidFill>
                <a:cs typeface="Homa" pitchFamily="2" charset="-78"/>
              </a:rPr>
              <a:t>دامنه:</a:t>
            </a:r>
            <a:r>
              <a:rPr lang="fa-IR" sz="2400" b="1">
                <a:solidFill>
                  <a:srgbClr val="CC3300"/>
                </a:solidFill>
                <a:cs typeface="Homa" pitchFamily="2" charset="-78"/>
              </a:rPr>
              <a:t>{</a:t>
            </a:r>
            <a:r>
              <a:rPr lang="fa-IR" sz="2000">
                <a:solidFill>
                  <a:srgbClr val="CC3300"/>
                </a:solidFill>
                <a:cs typeface="Homa" pitchFamily="2" charset="-78"/>
              </a:rPr>
              <a:t>9و8و7و6و5و4و3و2و1و0</a:t>
            </a:r>
            <a:r>
              <a:rPr lang="fa-IR" sz="2400" b="1">
                <a:solidFill>
                  <a:srgbClr val="CC3300"/>
                </a:solidFill>
                <a:cs typeface="Homa" pitchFamily="2" charset="-78"/>
              </a:rPr>
              <a:t>}</a:t>
            </a:r>
          </a:p>
          <a:p>
            <a:pPr algn="r" rtl="1">
              <a:spcBef>
                <a:spcPct val="50000"/>
              </a:spcBef>
            </a:pPr>
            <a:r>
              <a:rPr lang="fa-IR" sz="2400">
                <a:solidFill>
                  <a:schemeClr val="accent2"/>
                </a:solidFill>
                <a:cs typeface="Homa" pitchFamily="2" charset="-78"/>
              </a:rPr>
              <a:t>محدوديتها:</a:t>
            </a:r>
            <a:r>
              <a:rPr lang="fa-IR" sz="2400">
                <a:solidFill>
                  <a:srgbClr val="CC3300"/>
                </a:solidFill>
                <a:cs typeface="Homa" pitchFamily="2" charset="-78"/>
              </a:rPr>
              <a:t> </a:t>
            </a:r>
            <a:r>
              <a:rPr lang="en-US">
                <a:solidFill>
                  <a:srgbClr val="CC3300"/>
                </a:solidFill>
                <a:cs typeface="Homa" pitchFamily="2" charset="-78"/>
              </a:rPr>
              <a:t>F,T,U,R,O,W</a:t>
            </a:r>
            <a:r>
              <a:rPr lang="fa-IR" sz="2400">
                <a:solidFill>
                  <a:srgbClr val="CC3300"/>
                </a:solidFill>
                <a:cs typeface="Homa" pitchFamily="2" charset="-78"/>
              </a:rPr>
              <a:t> مخالفند - </a:t>
            </a:r>
            <a:r>
              <a:rPr lang="en-US">
                <a:solidFill>
                  <a:srgbClr val="CC3300"/>
                </a:solidFill>
                <a:cs typeface="Homa" pitchFamily="2" charset="-78"/>
              </a:rPr>
              <a:t>O+O=R+10.X1</a:t>
            </a:r>
            <a:r>
              <a:rPr lang="fa-IR">
                <a:solidFill>
                  <a:srgbClr val="CC3300"/>
                </a:solidFill>
                <a:cs typeface="Homa" pitchFamily="2" charset="-78"/>
              </a:rPr>
              <a:t> - ...</a:t>
            </a:r>
            <a:endParaRPr lang="en-US">
              <a:solidFill>
                <a:srgbClr val="CC3300"/>
              </a:solidFill>
              <a:cs typeface="Homa" pitchFamily="2" charset="-78"/>
            </a:endParaRPr>
          </a:p>
        </p:txBody>
      </p:sp>
      <p:pic>
        <p:nvPicPr>
          <p:cNvPr id="1525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724400"/>
            <a:ext cx="2365375"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E9FE40-8910-4105-9B48-825E7F0ED161}" type="slidenum">
              <a:rPr lang="fa-IR"/>
              <a:pPr>
                <a:defRPr/>
              </a:pPr>
              <a:t>149</a:t>
            </a:fld>
            <a:endParaRPr lang="en-US"/>
          </a:p>
        </p:txBody>
      </p:sp>
      <p:sp>
        <p:nvSpPr>
          <p:cNvPr id="15360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53604" name="Text Box 3"/>
          <p:cNvSpPr txBox="1">
            <a:spLocks noChangeArrowheads="1"/>
          </p:cNvSpPr>
          <p:nvPr/>
        </p:nvSpPr>
        <p:spPr bwMode="auto">
          <a:xfrm>
            <a:off x="179388" y="2744788"/>
            <a:ext cx="8137525"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800">
                <a:solidFill>
                  <a:srgbClr val="CC3300"/>
                </a:solidFill>
                <a:cs typeface="Homa" pitchFamily="2" charset="-78"/>
              </a:rPr>
              <a:t>برای </a:t>
            </a:r>
            <a:r>
              <a:rPr lang="en-US" sz="2800">
                <a:solidFill>
                  <a:srgbClr val="CC3300"/>
                </a:solidFill>
                <a:cs typeface="Homa" pitchFamily="2" charset="-78"/>
              </a:rPr>
              <a:t>CSP</a:t>
            </a:r>
            <a:r>
              <a:rPr lang="fa-IR" sz="2800">
                <a:solidFill>
                  <a:srgbClr val="CC3300"/>
                </a:solidFill>
                <a:cs typeface="Homa" pitchFamily="2" charset="-78"/>
              </a:rPr>
              <a:t> ميتوان فرمول بندی افزايشي ارائه کرد:</a:t>
            </a:r>
            <a:endParaRPr lang="en-US" sz="2800">
              <a:solidFill>
                <a:srgbClr val="CC3300"/>
              </a:solidFill>
              <a:cs typeface="Homa" pitchFamily="2" charset="-78"/>
            </a:endParaRPr>
          </a:p>
          <a:p>
            <a:pPr lvl="2" algn="r" rtl="1">
              <a:spcBef>
                <a:spcPct val="30000"/>
              </a:spcBef>
              <a:buClr>
                <a:srgbClr val="00D600"/>
              </a:buClr>
              <a:buFont typeface="Wingdings" pitchFamily="2" charset="2"/>
              <a:buChar char="×"/>
            </a:pPr>
            <a:r>
              <a:rPr lang="fa-IR" sz="2400">
                <a:solidFill>
                  <a:schemeClr val="accent2"/>
                </a:solidFill>
                <a:cs typeface="Homa" pitchFamily="2" charset="-78"/>
              </a:rPr>
              <a:t>حالت اوليه:</a:t>
            </a:r>
            <a:r>
              <a:rPr lang="fa-IR" sz="2400">
                <a:solidFill>
                  <a:srgbClr val="CC3300"/>
                </a:solidFill>
                <a:cs typeface="Homa" pitchFamily="2" charset="-78"/>
              </a:rPr>
              <a:t> انتساب خالی{} که در آن، هيچ متغيری مقدار ندارد</a:t>
            </a:r>
          </a:p>
          <a:p>
            <a:pPr lvl="2" algn="r" rtl="1">
              <a:spcBef>
                <a:spcPct val="30000"/>
              </a:spcBef>
              <a:buClr>
                <a:srgbClr val="00D600"/>
              </a:buClr>
              <a:buFont typeface="Wingdings" pitchFamily="2" charset="2"/>
              <a:buChar char="×"/>
            </a:pPr>
            <a:r>
              <a:rPr lang="fa-IR" sz="2400">
                <a:solidFill>
                  <a:schemeClr val="accent2"/>
                </a:solidFill>
                <a:cs typeface="Homa" pitchFamily="2" charset="-78"/>
              </a:rPr>
              <a:t>تابع جانشين:</a:t>
            </a:r>
            <a:r>
              <a:rPr lang="fa-IR" sz="2400">
                <a:solidFill>
                  <a:srgbClr val="CC3300"/>
                </a:solidFill>
                <a:cs typeface="Homa" pitchFamily="2" charset="-78"/>
              </a:rPr>
              <a:t> انتساب يک مقدار به هر متغير فاقد مقدار، به شرطی که با متغيرهايي که قبلا مقدار گرفتند، متضاد نباشند</a:t>
            </a:r>
          </a:p>
          <a:p>
            <a:pPr lvl="2" algn="r" rtl="1">
              <a:spcBef>
                <a:spcPct val="30000"/>
              </a:spcBef>
              <a:buClr>
                <a:srgbClr val="00D600"/>
              </a:buClr>
              <a:buFont typeface="Wingdings" pitchFamily="2" charset="2"/>
              <a:buChar char="×"/>
            </a:pPr>
            <a:r>
              <a:rPr lang="fa-IR" sz="2400">
                <a:solidFill>
                  <a:schemeClr val="accent2"/>
                </a:solidFill>
                <a:cs typeface="Homa" pitchFamily="2" charset="-78"/>
              </a:rPr>
              <a:t>آزمون هدف:</a:t>
            </a:r>
            <a:r>
              <a:rPr lang="fa-IR" sz="2400">
                <a:solidFill>
                  <a:srgbClr val="CC3300"/>
                </a:solidFill>
                <a:cs typeface="Homa" pitchFamily="2" charset="-78"/>
              </a:rPr>
              <a:t> انتساب فعلی کامل است</a:t>
            </a:r>
          </a:p>
          <a:p>
            <a:pPr lvl="2" algn="r" rtl="1">
              <a:spcBef>
                <a:spcPct val="30000"/>
              </a:spcBef>
              <a:buClr>
                <a:srgbClr val="00D600"/>
              </a:buClr>
              <a:buFont typeface="Wingdings" pitchFamily="2" charset="2"/>
              <a:buChar char="×"/>
            </a:pPr>
            <a:r>
              <a:rPr lang="fa-IR" sz="2400">
                <a:solidFill>
                  <a:schemeClr val="accent2"/>
                </a:solidFill>
                <a:cs typeface="Homa" pitchFamily="2" charset="-78"/>
              </a:rPr>
              <a:t>هزينه مسير:</a:t>
            </a:r>
            <a:r>
              <a:rPr lang="fa-IR" sz="2400">
                <a:solidFill>
                  <a:srgbClr val="CC3300"/>
                </a:solidFill>
                <a:cs typeface="Homa" pitchFamily="2" charset="-78"/>
              </a:rPr>
              <a:t> هزينه ثابت برای هر مرحله</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1BCB105-E90F-470A-A6AC-15BC41199966}" type="slidenum">
              <a:rPr lang="fa-IR"/>
              <a:pPr>
                <a:defRPr/>
              </a:pPr>
              <a:t>15</a:t>
            </a:fld>
            <a:endParaRPr lang="en-US"/>
          </a:p>
        </p:txBody>
      </p:sp>
      <p:sp>
        <p:nvSpPr>
          <p:cNvPr id="16387"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 </a:t>
            </a:r>
            <a:r>
              <a:rPr lang="fa-IR" sz="2400" b="1">
                <a:latin typeface="Times New Roman" pitchFamily="18" charset="0"/>
                <a:cs typeface="Homa" pitchFamily="2" charset="-78"/>
              </a:rPr>
              <a:t>(تاريخچه هوش مصنوع</a:t>
            </a:r>
            <a:r>
              <a:rPr lang="ar-SA" sz="2400" b="1">
                <a:latin typeface="Times New Roman" pitchFamily="18" charset="0"/>
                <a:cs typeface="Homa" pitchFamily="2" charset="-78"/>
              </a:rPr>
              <a:t>ي</a:t>
            </a:r>
            <a:r>
              <a:rPr lang="fa-IR" sz="2400" b="1">
                <a:latin typeface="Times New Roman" pitchFamily="18" charset="0"/>
                <a:cs typeface="Homa" pitchFamily="2" charset="-78"/>
              </a:rPr>
              <a:t>)</a:t>
            </a:r>
            <a:endParaRPr lang="en-US" sz="2400" b="1">
              <a:latin typeface="Times New Roman" pitchFamily="18" charset="0"/>
              <a:cs typeface="Homa" pitchFamily="2" charset="-78"/>
            </a:endParaRPr>
          </a:p>
        </p:txBody>
      </p:sp>
      <p:sp>
        <p:nvSpPr>
          <p:cNvPr id="16388" name="Text Box 7"/>
          <p:cNvSpPr txBox="1">
            <a:spLocks noChangeArrowheads="1"/>
          </p:cNvSpPr>
          <p:nvPr/>
        </p:nvSpPr>
        <p:spPr bwMode="auto">
          <a:xfrm>
            <a:off x="900113" y="1844675"/>
            <a:ext cx="7056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3600" b="1">
                <a:solidFill>
                  <a:srgbClr val="000099"/>
                </a:solidFill>
                <a:cs typeface="Lotus" pitchFamily="2" charset="-78"/>
              </a:rPr>
              <a:t>(1969- 1979) سيستم های مبتنی بر دانش</a:t>
            </a:r>
            <a:endParaRPr lang="en-US" sz="3600" b="1">
              <a:solidFill>
                <a:srgbClr val="000099"/>
              </a:solidFill>
              <a:cs typeface="Lotus" pitchFamily="2" charset="-78"/>
            </a:endParaRPr>
          </a:p>
        </p:txBody>
      </p:sp>
      <p:sp>
        <p:nvSpPr>
          <p:cNvPr id="16389" name="Text Box 8"/>
          <p:cNvSpPr txBox="1">
            <a:spLocks noChangeArrowheads="1"/>
          </p:cNvSpPr>
          <p:nvPr/>
        </p:nvSpPr>
        <p:spPr bwMode="auto">
          <a:xfrm>
            <a:off x="468313" y="2420938"/>
            <a:ext cx="8424862"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SzPct val="90000"/>
              <a:buFont typeface="Wingdings" pitchFamily="2" charset="2"/>
              <a:buChar char="q"/>
            </a:pPr>
            <a:r>
              <a:rPr lang="fa-IR" sz="2400" b="1">
                <a:solidFill>
                  <a:srgbClr val="CC3300"/>
                </a:solidFill>
                <a:cs typeface="Lotus" pitchFamily="2" charset="-78"/>
              </a:rPr>
              <a:t>جست و جوی همه منظوره که سعی بر يادگيری داشت تا پيمودن راه حل کامل</a:t>
            </a:r>
          </a:p>
          <a:p>
            <a:pPr lvl="2" algn="r" rtl="1">
              <a:spcBef>
                <a:spcPct val="50000"/>
              </a:spcBef>
              <a:buClr>
                <a:srgbClr val="00D600"/>
              </a:buClr>
              <a:buFont typeface="Wingdings" pitchFamily="2" charset="2"/>
              <a:buChar char="§"/>
            </a:pPr>
            <a:r>
              <a:rPr lang="fa-IR" b="1">
                <a:solidFill>
                  <a:srgbClr val="6600CC"/>
                </a:solidFill>
                <a:cs typeface="Lotus" pitchFamily="2" charset="-78"/>
              </a:rPr>
              <a:t> </a:t>
            </a:r>
            <a:r>
              <a:rPr lang="fa-IR" sz="2000" b="1">
                <a:solidFill>
                  <a:srgbClr val="6600CC"/>
                </a:solidFill>
                <a:cs typeface="Lotus" pitchFamily="2" charset="-78"/>
              </a:rPr>
              <a:t>مثل برنامه </a:t>
            </a:r>
            <a:r>
              <a:rPr lang="en-US" sz="1400" b="1">
                <a:solidFill>
                  <a:srgbClr val="6600CC"/>
                </a:solidFill>
                <a:cs typeface="Lotus" pitchFamily="2" charset="-78"/>
              </a:rPr>
              <a:t>DENDRAL</a:t>
            </a:r>
            <a:r>
              <a:rPr lang="fa-IR" sz="2000" b="1">
                <a:solidFill>
                  <a:srgbClr val="6600CC"/>
                </a:solidFill>
                <a:cs typeface="Lotus" pitchFamily="2" charset="-78"/>
              </a:rPr>
              <a:t>، بوچانان و همکارانش در سال 1969</a:t>
            </a:r>
          </a:p>
          <a:p>
            <a:pPr lvl="3" algn="r" rtl="1">
              <a:spcBef>
                <a:spcPct val="50000"/>
              </a:spcBef>
              <a:buClr>
                <a:srgbClr val="00D600"/>
              </a:buClr>
              <a:buSzPct val="75000"/>
              <a:buFontTx/>
              <a:buChar char="•"/>
            </a:pPr>
            <a:r>
              <a:rPr lang="fa-IR" sz="2000" b="1">
                <a:solidFill>
                  <a:srgbClr val="996633"/>
                </a:solidFill>
                <a:cs typeface="Lotus" pitchFamily="2" charset="-78"/>
              </a:rPr>
              <a:t> مزيت برنامه </a:t>
            </a:r>
            <a:r>
              <a:rPr lang="en-US" sz="1400" b="1">
                <a:solidFill>
                  <a:srgbClr val="996633"/>
                </a:solidFill>
                <a:cs typeface="Lotus" pitchFamily="2" charset="-78"/>
              </a:rPr>
              <a:t>DENDRAL</a:t>
            </a:r>
            <a:r>
              <a:rPr lang="fa-IR" sz="2000" b="1">
                <a:solidFill>
                  <a:srgbClr val="996633"/>
                </a:solidFill>
                <a:cs typeface="Lotus" pitchFamily="2" charset="-78"/>
              </a:rPr>
              <a:t> اين بود که اولين سيستم پاداش غنی بود</a:t>
            </a:r>
          </a:p>
          <a:p>
            <a:pPr algn="r" rtl="1">
              <a:spcBef>
                <a:spcPct val="50000"/>
              </a:spcBef>
              <a:buClr>
                <a:srgbClr val="00D600"/>
              </a:buClr>
              <a:buSzPct val="90000"/>
              <a:buFont typeface="Wingdings" pitchFamily="2" charset="2"/>
              <a:buChar char="q"/>
            </a:pPr>
            <a:r>
              <a:rPr lang="fa-IR" sz="2400" b="1">
                <a:solidFill>
                  <a:srgbClr val="FF0000"/>
                </a:solidFill>
                <a:cs typeface="Lotus" pitchFamily="2" charset="-78"/>
              </a:rPr>
              <a:t> </a:t>
            </a:r>
            <a:r>
              <a:rPr lang="fa-IR" sz="2400" b="1">
                <a:solidFill>
                  <a:srgbClr val="CC3300"/>
                </a:solidFill>
                <a:cs typeface="Lotus" pitchFamily="2" charset="-78"/>
              </a:rPr>
              <a:t>متدولوژی جديد سيستم خبره</a:t>
            </a:r>
          </a:p>
          <a:p>
            <a:pPr lvl="2" algn="r" rtl="1">
              <a:spcBef>
                <a:spcPct val="50000"/>
              </a:spcBef>
              <a:buClr>
                <a:srgbClr val="00D600"/>
              </a:buClr>
              <a:buFont typeface="Wingdings" pitchFamily="2" charset="2"/>
              <a:buChar char="§"/>
            </a:pPr>
            <a:r>
              <a:rPr lang="fa-IR" sz="2000" b="1">
                <a:solidFill>
                  <a:srgbClr val="000099"/>
                </a:solidFill>
                <a:cs typeface="Lotus" pitchFamily="2" charset="-78"/>
              </a:rPr>
              <a:t>مثل سيستم </a:t>
            </a:r>
            <a:r>
              <a:rPr lang="en-US" sz="1400" b="1">
                <a:solidFill>
                  <a:srgbClr val="000099"/>
                </a:solidFill>
                <a:cs typeface="Lotus" pitchFamily="2" charset="-78"/>
              </a:rPr>
              <a:t>MYCIN</a:t>
            </a:r>
            <a:r>
              <a:rPr lang="en-US" sz="2000" b="1">
                <a:solidFill>
                  <a:srgbClr val="000099"/>
                </a:solidFill>
                <a:cs typeface="Lotus" pitchFamily="2" charset="-78"/>
              </a:rPr>
              <a:t> </a:t>
            </a:r>
            <a:r>
              <a:rPr lang="fa-IR" sz="2000" b="1">
                <a:solidFill>
                  <a:srgbClr val="000099"/>
                </a:solidFill>
                <a:cs typeface="Lotus" pitchFamily="2" charset="-78"/>
              </a:rPr>
              <a:t> که برای تشخيص عفونتهای خونی طراحی شد</a:t>
            </a:r>
          </a:p>
          <a:p>
            <a:pPr lvl="3" algn="r" rtl="1">
              <a:spcBef>
                <a:spcPct val="50000"/>
              </a:spcBef>
              <a:buClr>
                <a:srgbClr val="00D600"/>
              </a:buClr>
              <a:buSzPct val="75000"/>
              <a:buFontTx/>
              <a:buChar char="•"/>
            </a:pPr>
            <a:r>
              <a:rPr lang="fa-IR" sz="2000" b="1">
                <a:solidFill>
                  <a:srgbClr val="996633"/>
                </a:solidFill>
                <a:cs typeface="Lotus" pitchFamily="2" charset="-78"/>
              </a:rPr>
              <a:t>  استفاده از فاکتورهای قطعيت</a:t>
            </a:r>
          </a:p>
          <a:p>
            <a:pPr algn="r" rtl="1">
              <a:spcBef>
                <a:spcPct val="50000"/>
              </a:spcBef>
              <a:buClr>
                <a:srgbClr val="00D600"/>
              </a:buClr>
              <a:buSzPct val="90000"/>
              <a:buFont typeface="Wingdings" pitchFamily="2" charset="2"/>
              <a:buChar char="q"/>
            </a:pPr>
            <a:r>
              <a:rPr lang="fa-IR" sz="2400" b="1">
                <a:solidFill>
                  <a:srgbClr val="FF0000"/>
                </a:solidFill>
                <a:cs typeface="Lotus" pitchFamily="2" charset="-78"/>
              </a:rPr>
              <a:t> </a:t>
            </a:r>
            <a:r>
              <a:rPr lang="fa-IR" sz="2400" b="1">
                <a:solidFill>
                  <a:srgbClr val="CC3300"/>
                </a:solidFill>
                <a:cs typeface="Lotus" pitchFamily="2" charset="-78"/>
              </a:rPr>
              <a:t>افزايش تقاضا برای شِمای نمايش دانش</a:t>
            </a:r>
          </a:p>
          <a:p>
            <a:pPr lvl="2" algn="r" rtl="1">
              <a:spcBef>
                <a:spcPct val="50000"/>
              </a:spcBef>
              <a:buClr>
                <a:srgbClr val="00D600"/>
              </a:buClr>
              <a:buFont typeface="Wingdings" pitchFamily="2" charset="2"/>
              <a:buChar char="§"/>
            </a:pPr>
            <a:r>
              <a:rPr lang="fa-IR" sz="2000" b="1">
                <a:solidFill>
                  <a:srgbClr val="000099"/>
                </a:solidFill>
                <a:cs typeface="Lotus" pitchFamily="2" charset="-78"/>
              </a:rPr>
              <a:t> استفاده از منطق در پرولوگ، استفاده از ايده مينسکی يعنی قابها و ...</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CC70875-0FF4-4961-93DE-4CB989DF95C5}" type="slidenum">
              <a:rPr lang="fa-IR"/>
              <a:pPr>
                <a:defRPr/>
              </a:pPr>
              <a:t>150</a:t>
            </a:fld>
            <a:endParaRPr lang="en-US"/>
          </a:p>
        </p:txBody>
      </p:sp>
      <p:sp>
        <p:nvSpPr>
          <p:cNvPr id="15462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54628"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جست و جوی عقبگرد برای </a:t>
            </a:r>
            <a:r>
              <a:rPr lang="en-US" sz="3200">
                <a:solidFill>
                  <a:schemeClr val="accent2"/>
                </a:solidFill>
                <a:cs typeface="Homa" pitchFamily="2" charset="-78"/>
              </a:rPr>
              <a:t>CSP</a:t>
            </a:r>
          </a:p>
        </p:txBody>
      </p:sp>
      <p:sp>
        <p:nvSpPr>
          <p:cNvPr id="154629" name="Text Box 4"/>
          <p:cNvSpPr txBox="1">
            <a:spLocks noChangeArrowheads="1"/>
          </p:cNvSpPr>
          <p:nvPr/>
        </p:nvSpPr>
        <p:spPr bwMode="auto">
          <a:xfrm>
            <a:off x="900113" y="2708275"/>
            <a:ext cx="7488237"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800">
                <a:solidFill>
                  <a:srgbClr val="CC3300"/>
                </a:solidFill>
                <a:cs typeface="Homa" pitchFamily="2" charset="-78"/>
              </a:rPr>
              <a:t>جست و جوی عمقي</a:t>
            </a:r>
          </a:p>
          <a:p>
            <a:pPr algn="r" rtl="1">
              <a:spcBef>
                <a:spcPct val="50000"/>
              </a:spcBef>
              <a:buClr>
                <a:srgbClr val="00D600"/>
              </a:buClr>
              <a:buFont typeface="Wingdings" pitchFamily="2" charset="2"/>
              <a:buChar char="Ã"/>
            </a:pPr>
            <a:r>
              <a:rPr lang="fa-IR" sz="2800">
                <a:solidFill>
                  <a:srgbClr val="CC3300"/>
                </a:solidFill>
                <a:cs typeface="Homa" pitchFamily="2" charset="-78"/>
              </a:rPr>
              <a:t>انتخاب مقادير يک متغير در هر زمان و عقبگرد در صورت عدم وجود مقداری معتبر برای انتساب به متغير</a:t>
            </a:r>
          </a:p>
          <a:p>
            <a:pPr algn="r" rtl="1">
              <a:spcBef>
                <a:spcPct val="50000"/>
              </a:spcBef>
              <a:buClr>
                <a:srgbClr val="00D600"/>
              </a:buClr>
              <a:buFont typeface="Wingdings" pitchFamily="2" charset="2"/>
              <a:buChar char="Ã"/>
            </a:pPr>
            <a:r>
              <a:rPr lang="fa-IR" sz="2800">
                <a:solidFill>
                  <a:srgbClr val="CC3300"/>
                </a:solidFill>
                <a:cs typeface="Homa" pitchFamily="2" charset="-78"/>
              </a:rPr>
              <a:t>يک الگوريتم ناآگاهانه است</a:t>
            </a:r>
          </a:p>
          <a:p>
            <a:pPr lvl="2" algn="r" rtl="1">
              <a:buClr>
                <a:srgbClr val="00D600"/>
              </a:buClr>
              <a:buFont typeface="Wingdings" pitchFamily="2" charset="2"/>
              <a:buChar char="×"/>
            </a:pPr>
            <a:r>
              <a:rPr lang="fa-IR" sz="2400">
                <a:solidFill>
                  <a:srgbClr val="CC3300"/>
                </a:solidFill>
                <a:cs typeface="Homa" pitchFamily="2" charset="-78"/>
              </a:rPr>
              <a:t>برای مسئله های بزرگ کارآمد نيست</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16897C39-35A2-492B-985B-8000FE2004A5}" type="slidenum">
              <a:rPr lang="fa-IR"/>
              <a:pPr>
                <a:defRPr/>
              </a:pPr>
              <a:t>151</a:t>
            </a:fld>
            <a:endParaRPr lang="en-US"/>
          </a:p>
        </p:txBody>
      </p:sp>
      <p:sp>
        <p:nvSpPr>
          <p:cNvPr id="15565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55652"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جست و جوی عقبگرد برای </a:t>
            </a:r>
            <a:r>
              <a:rPr lang="en-US" sz="3200">
                <a:solidFill>
                  <a:schemeClr val="accent2"/>
                </a:solidFill>
                <a:cs typeface="Homa" pitchFamily="2" charset="-78"/>
              </a:rPr>
              <a:t>CSP</a:t>
            </a:r>
          </a:p>
        </p:txBody>
      </p:sp>
      <p:pic>
        <p:nvPicPr>
          <p:cNvPr id="155653"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051050" y="2565400"/>
            <a:ext cx="5181600" cy="243840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9544A8CC-CFBA-416F-9C51-545CE728E00D}" type="slidenum">
              <a:rPr lang="fa-IR"/>
              <a:pPr>
                <a:defRPr/>
              </a:pPr>
              <a:t>152</a:t>
            </a:fld>
            <a:endParaRPr lang="en-US"/>
          </a:p>
        </p:txBody>
      </p:sp>
      <p:sp>
        <p:nvSpPr>
          <p:cNvPr id="15667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56676"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جست و جوی عقبگرد برای </a:t>
            </a:r>
            <a:r>
              <a:rPr lang="en-US" sz="3200">
                <a:solidFill>
                  <a:schemeClr val="accent2"/>
                </a:solidFill>
                <a:cs typeface="Homa" pitchFamily="2" charset="-78"/>
              </a:rPr>
              <a:t>CSP</a:t>
            </a:r>
          </a:p>
        </p:txBody>
      </p:sp>
      <p:pic>
        <p:nvPicPr>
          <p:cNvPr id="156677" name="Picture 4"/>
          <p:cNvPicPr>
            <a:picLocks noGrp="1" noChangeAspect="1" noChangeArrowheads="1"/>
          </p:cNvPicPr>
          <p:nvPr>
            <p:ph/>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a:xfrm>
            <a:off x="395288" y="2592388"/>
            <a:ext cx="7681912" cy="299720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9BEC1303-DDCC-48CB-B4F6-EB2162EB9900}" type="slidenum">
              <a:rPr lang="fa-IR"/>
              <a:pPr>
                <a:defRPr/>
              </a:pPr>
              <a:t>153</a:t>
            </a:fld>
            <a:endParaRPr lang="en-US"/>
          </a:p>
        </p:txBody>
      </p:sp>
      <p:sp>
        <p:nvSpPr>
          <p:cNvPr id="15769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57700"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جست و جوی عقبگرد برای </a:t>
            </a:r>
            <a:r>
              <a:rPr lang="en-US" sz="3200">
                <a:solidFill>
                  <a:schemeClr val="accent2"/>
                </a:solidFill>
                <a:cs typeface="Homa" pitchFamily="2" charset="-78"/>
              </a:rPr>
              <a:t>CSP</a:t>
            </a:r>
          </a:p>
        </p:txBody>
      </p:sp>
      <p:pic>
        <p:nvPicPr>
          <p:cNvPr id="157701"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31950" y="2565400"/>
            <a:ext cx="5878513" cy="400050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4F6EAC32-1CE6-4FE3-8B87-4C49375F3A3F}" type="slidenum">
              <a:rPr lang="fa-IR"/>
              <a:pPr>
                <a:defRPr/>
              </a:pPr>
              <a:t>154</a:t>
            </a:fld>
            <a:endParaRPr lang="en-US"/>
          </a:p>
        </p:txBody>
      </p:sp>
      <p:sp>
        <p:nvSpPr>
          <p:cNvPr id="15872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58724"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جست و جوی عقبگرد برای </a:t>
            </a:r>
            <a:r>
              <a:rPr lang="en-US" sz="3200">
                <a:solidFill>
                  <a:schemeClr val="accent2"/>
                </a:solidFill>
                <a:cs typeface="Homa" pitchFamily="2" charset="-78"/>
              </a:rPr>
              <a:t>CSP</a:t>
            </a:r>
          </a:p>
        </p:txBody>
      </p:sp>
      <p:pic>
        <p:nvPicPr>
          <p:cNvPr id="158725"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77913" y="2420938"/>
            <a:ext cx="5870575" cy="4608512"/>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31FD4035-5D49-4166-B953-6C7A4A872F0A}" type="slidenum">
              <a:rPr lang="fa-IR"/>
              <a:pPr>
                <a:defRPr/>
              </a:pPr>
              <a:t>155</a:t>
            </a:fld>
            <a:endParaRPr lang="en-US"/>
          </a:p>
        </p:txBody>
      </p:sp>
      <p:sp>
        <p:nvSpPr>
          <p:cNvPr id="15974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59748"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مقادير باقيمانده کمينه</a:t>
            </a:r>
            <a:r>
              <a:rPr lang="fa-IR" sz="2800">
                <a:solidFill>
                  <a:schemeClr val="accent2"/>
                </a:solidFill>
                <a:cs typeface="Homa" pitchFamily="2" charset="-78"/>
              </a:rPr>
              <a:t>(</a:t>
            </a:r>
            <a:r>
              <a:rPr lang="en-US" sz="2400">
                <a:solidFill>
                  <a:schemeClr val="accent2"/>
                </a:solidFill>
                <a:cs typeface="Homa" pitchFamily="2" charset="-78"/>
              </a:rPr>
              <a:t>MRV</a:t>
            </a:r>
            <a:r>
              <a:rPr lang="fa-IR" sz="2400">
                <a:solidFill>
                  <a:schemeClr val="accent2"/>
                </a:solidFill>
                <a:cs typeface="Homa" pitchFamily="2" charset="-78"/>
              </a:rPr>
              <a:t>)</a:t>
            </a:r>
            <a:endParaRPr lang="en-US" sz="2400">
              <a:solidFill>
                <a:schemeClr val="accent2"/>
              </a:solidFill>
              <a:cs typeface="Homa" pitchFamily="2" charset="-78"/>
            </a:endParaRPr>
          </a:p>
        </p:txBody>
      </p:sp>
      <p:pic>
        <p:nvPicPr>
          <p:cNvPr id="159749"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800" y="2779713"/>
            <a:ext cx="7772400" cy="1585912"/>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59750" name="Text Box 5"/>
          <p:cNvSpPr txBox="1">
            <a:spLocks noChangeArrowheads="1"/>
          </p:cNvSpPr>
          <p:nvPr/>
        </p:nvSpPr>
        <p:spPr bwMode="auto">
          <a:xfrm>
            <a:off x="539750" y="4606925"/>
            <a:ext cx="80645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انتخاب متغيری با کمترين مقادير معتبر</a:t>
            </a:r>
          </a:p>
          <a:p>
            <a:pPr algn="r" rtl="1">
              <a:spcBef>
                <a:spcPct val="50000"/>
              </a:spcBef>
              <a:buClr>
                <a:srgbClr val="00D600"/>
              </a:buClr>
              <a:buFont typeface="Wingdings" pitchFamily="2" charset="2"/>
              <a:buChar char="Ã"/>
            </a:pPr>
            <a:r>
              <a:rPr lang="fa-IR" sz="2400">
                <a:solidFill>
                  <a:srgbClr val="CC3300"/>
                </a:solidFill>
                <a:cs typeface="Homa" pitchFamily="2" charset="-78"/>
              </a:rPr>
              <a:t>متغيری انتخاب ميشود که به احتمال زياد، بزودی با شکست مواجه شده و درخت جست و جو را هرس ميکند</a:t>
            </a:r>
          </a:p>
          <a:p>
            <a:pPr algn="r">
              <a:spcBef>
                <a:spcPct val="50000"/>
              </a:spcBef>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352A6997-ACDA-4BA2-B057-230C5825851F}" type="slidenum">
              <a:rPr lang="fa-IR"/>
              <a:pPr>
                <a:defRPr/>
              </a:pPr>
              <a:t>156</a:t>
            </a:fld>
            <a:endParaRPr lang="en-US"/>
          </a:p>
        </p:txBody>
      </p:sp>
      <p:pic>
        <p:nvPicPr>
          <p:cNvPr id="160771"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800" y="2967038"/>
            <a:ext cx="7772400" cy="1470025"/>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60772"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اکتشاف درجه ای</a:t>
            </a:r>
            <a:endParaRPr lang="en-US" sz="2400">
              <a:solidFill>
                <a:schemeClr val="accent2"/>
              </a:solidFill>
              <a:cs typeface="Homa" pitchFamily="2" charset="-78"/>
            </a:endParaRPr>
          </a:p>
        </p:txBody>
      </p:sp>
      <p:sp>
        <p:nvSpPr>
          <p:cNvPr id="160773" name="Text Box 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60774" name="Text Box 5"/>
          <p:cNvSpPr txBox="1">
            <a:spLocks noChangeArrowheads="1"/>
          </p:cNvSpPr>
          <p:nvPr/>
        </p:nvSpPr>
        <p:spPr bwMode="auto">
          <a:xfrm>
            <a:off x="539750" y="4606925"/>
            <a:ext cx="8064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سعی ميکند فاکتور انشعاب را در انتخاب آينده کم کند (برای انتخاب حالت شروع)</a:t>
            </a:r>
          </a:p>
          <a:p>
            <a:pPr algn="r" rtl="1">
              <a:spcBef>
                <a:spcPct val="50000"/>
              </a:spcBef>
              <a:buClr>
                <a:srgbClr val="00D600"/>
              </a:buClr>
              <a:buFont typeface="Wingdings" pitchFamily="2" charset="2"/>
              <a:buChar char="Ã"/>
            </a:pPr>
            <a:r>
              <a:rPr lang="fa-IR" sz="2400">
                <a:solidFill>
                  <a:srgbClr val="CC3300"/>
                </a:solidFill>
                <a:cs typeface="Homa" pitchFamily="2" charset="-78"/>
              </a:rPr>
              <a:t>متغيری انتخاب ميکند که در بزرگترين محدوديتهای مربوط به متغيرهای بدون انتساب شرکت دارد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BBF57DB0-9AB3-47FD-8502-B1859F0DA51B}" type="slidenum">
              <a:rPr lang="fa-IR"/>
              <a:pPr>
                <a:defRPr/>
              </a:pPr>
              <a:t>157</a:t>
            </a:fld>
            <a:endParaRPr lang="en-US"/>
          </a:p>
        </p:txBody>
      </p:sp>
      <p:pic>
        <p:nvPicPr>
          <p:cNvPr id="161795"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68313" y="2492375"/>
            <a:ext cx="8134350" cy="219075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61796"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اکتشاف مقداری باکمترين محدوديت</a:t>
            </a:r>
            <a:endParaRPr lang="en-US" sz="2400">
              <a:solidFill>
                <a:schemeClr val="accent2"/>
              </a:solidFill>
              <a:cs typeface="Homa" pitchFamily="2" charset="-78"/>
            </a:endParaRPr>
          </a:p>
        </p:txBody>
      </p:sp>
      <p:sp>
        <p:nvSpPr>
          <p:cNvPr id="161797" name="Text Box 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61798" name="Text Box 5"/>
          <p:cNvSpPr txBox="1">
            <a:spLocks noChangeArrowheads="1"/>
          </p:cNvSpPr>
          <p:nvPr/>
        </p:nvSpPr>
        <p:spPr bwMode="auto">
          <a:xfrm>
            <a:off x="539750" y="4795838"/>
            <a:ext cx="80645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اين روش مقداری را ترجيح ميدهد که در گراف محدوديت، متغيرهای همسايه به ندرت آن را انتخاب ميکنند (برای تعیین ترتیب ارزیابی مقادیر)</a:t>
            </a:r>
          </a:p>
          <a:p>
            <a:pPr algn="r" rtl="1">
              <a:spcBef>
                <a:spcPct val="50000"/>
              </a:spcBef>
              <a:buClr>
                <a:srgbClr val="00D600"/>
              </a:buClr>
              <a:buFont typeface="Wingdings" pitchFamily="2" charset="2"/>
              <a:buChar char="Ã"/>
            </a:pPr>
            <a:r>
              <a:rPr lang="fa-IR" sz="2400">
                <a:solidFill>
                  <a:srgbClr val="CC3300"/>
                </a:solidFill>
                <a:cs typeface="Homa" pitchFamily="2" charset="-78"/>
              </a:rPr>
              <a:t>سعی بر ايجاد بيشترين قابليت انعطاف برای انتساب بعدی متغيرها</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82F0D0B8-D07B-4608-8D27-626522E8CBF8}" type="slidenum">
              <a:rPr lang="fa-IR"/>
              <a:pPr>
                <a:defRPr/>
              </a:pPr>
              <a:t>158</a:t>
            </a:fld>
            <a:endParaRPr lang="en-US"/>
          </a:p>
        </p:txBody>
      </p:sp>
      <p:sp>
        <p:nvSpPr>
          <p:cNvPr id="16281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62820"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بررسی پيشرو</a:t>
            </a:r>
            <a:endParaRPr lang="en-US" sz="2400">
              <a:solidFill>
                <a:schemeClr val="accent2"/>
              </a:solidFill>
              <a:cs typeface="Homa" pitchFamily="2" charset="-78"/>
            </a:endParaRPr>
          </a:p>
        </p:txBody>
      </p:sp>
      <p:sp>
        <p:nvSpPr>
          <p:cNvPr id="162821" name="Text Box 4"/>
          <p:cNvSpPr txBox="1">
            <a:spLocks noChangeArrowheads="1"/>
          </p:cNvSpPr>
          <p:nvPr/>
        </p:nvSpPr>
        <p:spPr bwMode="auto">
          <a:xfrm>
            <a:off x="827088" y="3068638"/>
            <a:ext cx="75612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2800">
                <a:solidFill>
                  <a:srgbClr val="CC3300"/>
                </a:solidFill>
                <a:cs typeface="Homa" pitchFamily="2" charset="-78"/>
              </a:rPr>
              <a:t>وقتی انتساب به </a:t>
            </a:r>
            <a:r>
              <a:rPr lang="en-US" sz="2800">
                <a:solidFill>
                  <a:srgbClr val="CC3300"/>
                </a:solidFill>
                <a:cs typeface="Homa" pitchFamily="2" charset="-78"/>
              </a:rPr>
              <a:t>X</a:t>
            </a:r>
            <a:r>
              <a:rPr lang="fa-IR" sz="2800">
                <a:solidFill>
                  <a:srgbClr val="CC3300"/>
                </a:solidFill>
                <a:cs typeface="Homa" pitchFamily="2" charset="-78"/>
              </a:rPr>
              <a:t> صورت ميگيرد، فرايند بررسی پيشرو، متغيرهای بدون انتساب مثل </a:t>
            </a:r>
            <a:r>
              <a:rPr lang="en-US" sz="2800">
                <a:solidFill>
                  <a:srgbClr val="CC3300"/>
                </a:solidFill>
                <a:cs typeface="Homa" pitchFamily="2" charset="-78"/>
              </a:rPr>
              <a:t>Y</a:t>
            </a:r>
            <a:r>
              <a:rPr lang="fa-IR" sz="2800">
                <a:solidFill>
                  <a:srgbClr val="CC3300"/>
                </a:solidFill>
                <a:cs typeface="Homa" pitchFamily="2" charset="-78"/>
              </a:rPr>
              <a:t> را در نظر ميگيرد که از طريق يک محدوديت به </a:t>
            </a:r>
            <a:r>
              <a:rPr lang="en-US" sz="2800">
                <a:solidFill>
                  <a:srgbClr val="CC3300"/>
                </a:solidFill>
                <a:cs typeface="Homa" pitchFamily="2" charset="-78"/>
              </a:rPr>
              <a:t>X</a:t>
            </a:r>
            <a:r>
              <a:rPr lang="fa-IR" sz="2800">
                <a:solidFill>
                  <a:srgbClr val="CC3300"/>
                </a:solidFill>
                <a:cs typeface="Homa" pitchFamily="2" charset="-78"/>
              </a:rPr>
              <a:t> متصل است و هر مقداری را که با مقدار انتخاب شده برای </a:t>
            </a:r>
            <a:r>
              <a:rPr lang="en-US" sz="2800">
                <a:solidFill>
                  <a:srgbClr val="CC3300"/>
                </a:solidFill>
                <a:cs typeface="Homa" pitchFamily="2" charset="-78"/>
              </a:rPr>
              <a:t>X</a:t>
            </a:r>
            <a:r>
              <a:rPr lang="fa-IR" sz="2800">
                <a:solidFill>
                  <a:srgbClr val="CC3300"/>
                </a:solidFill>
                <a:cs typeface="Homa" pitchFamily="2" charset="-78"/>
              </a:rPr>
              <a:t> برابر است، از دامنه </a:t>
            </a:r>
            <a:r>
              <a:rPr lang="en-US" sz="2800">
                <a:solidFill>
                  <a:srgbClr val="CC3300"/>
                </a:solidFill>
                <a:cs typeface="Homa" pitchFamily="2" charset="-78"/>
              </a:rPr>
              <a:t>Y</a:t>
            </a:r>
            <a:r>
              <a:rPr lang="fa-IR" sz="2800">
                <a:solidFill>
                  <a:srgbClr val="CC3300"/>
                </a:solidFill>
                <a:cs typeface="Homa" pitchFamily="2" charset="-78"/>
              </a:rPr>
              <a:t> حذف ميکند</a:t>
            </a:r>
            <a:endParaRPr lang="en-US" sz="2800">
              <a:solidFill>
                <a:srgbClr val="CC3300"/>
              </a:solidFill>
              <a:cs typeface="Homa" pitchFamily="2" charset="-78"/>
            </a:endParaRPr>
          </a:p>
        </p:txBody>
      </p:sp>
      <p:pic>
        <p:nvPicPr>
          <p:cNvPr id="162822" name="Picture 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87450" y="4770438"/>
            <a:ext cx="6924675" cy="2087562"/>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018725C0-BA3C-4CED-A8C8-DB090F0A5251}" type="slidenum">
              <a:rPr lang="fa-IR"/>
              <a:pPr>
                <a:defRPr/>
              </a:pPr>
              <a:t>159</a:t>
            </a:fld>
            <a:endParaRPr lang="en-US"/>
          </a:p>
        </p:txBody>
      </p:sp>
      <p:sp>
        <p:nvSpPr>
          <p:cNvPr id="16384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63844"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بررسی پيشرو</a:t>
            </a:r>
            <a:endParaRPr lang="en-US" sz="2400">
              <a:solidFill>
                <a:schemeClr val="accent2"/>
              </a:solidFill>
              <a:cs typeface="Homa" pitchFamily="2" charset="-78"/>
            </a:endParaRPr>
          </a:p>
        </p:txBody>
      </p:sp>
      <p:pic>
        <p:nvPicPr>
          <p:cNvPr id="163845"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7450" y="2852738"/>
            <a:ext cx="6881813" cy="227965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638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203325"/>
            <a:ext cx="19113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2929A9C-6FAA-4A2E-AA9D-7F760C133658}" type="slidenum">
              <a:rPr lang="fa-IR"/>
              <a:pPr>
                <a:defRPr/>
              </a:pPr>
              <a:t>16</a:t>
            </a:fld>
            <a:endParaRPr lang="en-US"/>
          </a:p>
        </p:txBody>
      </p:sp>
      <p:sp>
        <p:nvSpPr>
          <p:cNvPr id="17411"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 </a:t>
            </a:r>
            <a:r>
              <a:rPr lang="fa-IR" sz="2400" b="1">
                <a:latin typeface="Times New Roman" pitchFamily="18" charset="0"/>
                <a:cs typeface="Homa" pitchFamily="2" charset="-78"/>
              </a:rPr>
              <a:t>(تاريخچه هوش مصنوع</a:t>
            </a:r>
            <a:r>
              <a:rPr lang="ar-SA" sz="2400" b="1">
                <a:latin typeface="Times New Roman" pitchFamily="18" charset="0"/>
                <a:cs typeface="Homa" pitchFamily="2" charset="-78"/>
              </a:rPr>
              <a:t>ي</a:t>
            </a:r>
            <a:r>
              <a:rPr lang="fa-IR" sz="2400" b="1">
                <a:latin typeface="Times New Roman" pitchFamily="18" charset="0"/>
                <a:cs typeface="Homa" pitchFamily="2" charset="-78"/>
              </a:rPr>
              <a:t>)</a:t>
            </a:r>
            <a:endParaRPr lang="en-US" sz="2400" b="1">
              <a:latin typeface="Times New Roman" pitchFamily="18" charset="0"/>
              <a:cs typeface="Homa" pitchFamily="2" charset="-78"/>
            </a:endParaRPr>
          </a:p>
        </p:txBody>
      </p:sp>
      <p:sp>
        <p:nvSpPr>
          <p:cNvPr id="17412" name="Text Box 5"/>
          <p:cNvSpPr txBox="1">
            <a:spLocks noChangeArrowheads="1"/>
          </p:cNvSpPr>
          <p:nvPr/>
        </p:nvSpPr>
        <p:spPr bwMode="auto">
          <a:xfrm>
            <a:off x="755650" y="2547938"/>
            <a:ext cx="799306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3600" b="1">
                <a:solidFill>
                  <a:srgbClr val="000099"/>
                </a:solidFill>
                <a:cs typeface="Lotus" pitchFamily="2" charset="-78"/>
              </a:rPr>
              <a:t>1980 تا کنون:</a:t>
            </a:r>
            <a:r>
              <a:rPr lang="fa-IR" sz="3600" b="1">
                <a:solidFill>
                  <a:srgbClr val="CC3300"/>
                </a:solidFill>
                <a:cs typeface="Lotus" pitchFamily="2" charset="-78"/>
              </a:rPr>
              <a:t> تبديل هوش مصنوعی به يک صنعت </a:t>
            </a:r>
          </a:p>
          <a:p>
            <a:pPr algn="r" rtl="1">
              <a:spcBef>
                <a:spcPct val="50000"/>
              </a:spcBef>
            </a:pPr>
            <a:r>
              <a:rPr lang="fa-IR" sz="3600" b="1">
                <a:solidFill>
                  <a:srgbClr val="000099"/>
                </a:solidFill>
                <a:cs typeface="Lotus" pitchFamily="2" charset="-78"/>
              </a:rPr>
              <a:t>1986 تاکنون:</a:t>
            </a:r>
            <a:r>
              <a:rPr lang="fa-IR" sz="3600" b="1">
                <a:solidFill>
                  <a:srgbClr val="CC3300"/>
                </a:solidFill>
                <a:cs typeface="Lotus" pitchFamily="2" charset="-78"/>
              </a:rPr>
              <a:t> برگشت به شبکه های عصبی</a:t>
            </a:r>
          </a:p>
          <a:p>
            <a:pPr algn="r" rtl="1">
              <a:spcBef>
                <a:spcPct val="50000"/>
              </a:spcBef>
            </a:pPr>
            <a:r>
              <a:rPr lang="fa-IR" sz="3600" b="1">
                <a:solidFill>
                  <a:srgbClr val="000099"/>
                </a:solidFill>
                <a:cs typeface="Lotus" pitchFamily="2" charset="-78"/>
              </a:rPr>
              <a:t>1987 تاکنون:</a:t>
            </a:r>
            <a:r>
              <a:rPr lang="fa-IR" sz="3600" b="1">
                <a:solidFill>
                  <a:srgbClr val="CC3300"/>
                </a:solidFill>
                <a:cs typeface="Lotus" pitchFamily="2" charset="-78"/>
              </a:rPr>
              <a:t> هوش مصنوعی به علم تبديل ميشود</a:t>
            </a:r>
          </a:p>
          <a:p>
            <a:pPr algn="r" rtl="1">
              <a:spcBef>
                <a:spcPct val="50000"/>
              </a:spcBef>
            </a:pPr>
            <a:r>
              <a:rPr lang="fa-IR" sz="3600" b="1">
                <a:solidFill>
                  <a:srgbClr val="000099"/>
                </a:solidFill>
                <a:cs typeface="Lotus" pitchFamily="2" charset="-78"/>
              </a:rPr>
              <a:t>1995 تاکنون:</a:t>
            </a:r>
            <a:r>
              <a:rPr lang="fa-IR" sz="3600" b="1">
                <a:solidFill>
                  <a:srgbClr val="CC3300"/>
                </a:solidFill>
                <a:cs typeface="Lotus" pitchFamily="2" charset="-78"/>
              </a:rPr>
              <a:t> ظهور عاملهای هوشمند</a:t>
            </a:r>
            <a:endParaRPr lang="en-US" sz="36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83E3D4F9-AF34-429B-AC62-104AAE56F579}" type="slidenum">
              <a:rPr lang="fa-IR"/>
              <a:pPr>
                <a:defRPr/>
              </a:pPr>
              <a:t>160</a:t>
            </a:fld>
            <a:endParaRPr lang="en-US"/>
          </a:p>
        </p:txBody>
      </p:sp>
      <p:sp>
        <p:nvSpPr>
          <p:cNvPr id="16486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64868"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بررسی پيشرو</a:t>
            </a:r>
            <a:endParaRPr lang="en-US" sz="2400">
              <a:solidFill>
                <a:schemeClr val="accent2"/>
              </a:solidFill>
              <a:cs typeface="Homa" pitchFamily="2" charset="-78"/>
            </a:endParaRPr>
          </a:p>
        </p:txBody>
      </p:sp>
      <p:pic>
        <p:nvPicPr>
          <p:cNvPr id="164869"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16013" y="2738438"/>
            <a:ext cx="7175500" cy="2706687"/>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648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203325"/>
            <a:ext cx="19113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5865477A-7A91-421E-A0A2-049B63C28B00}" type="slidenum">
              <a:rPr lang="fa-IR"/>
              <a:pPr>
                <a:defRPr/>
              </a:pPr>
              <a:t>161</a:t>
            </a:fld>
            <a:endParaRPr lang="en-US"/>
          </a:p>
        </p:txBody>
      </p:sp>
      <p:sp>
        <p:nvSpPr>
          <p:cNvPr id="16589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pic>
        <p:nvPicPr>
          <p:cNvPr id="165892"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87450" y="2865438"/>
            <a:ext cx="7004050" cy="315595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65893" name="Text Box 4"/>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بررسی پيشرو</a:t>
            </a:r>
            <a:endParaRPr lang="en-US" sz="2400">
              <a:solidFill>
                <a:schemeClr val="accent2"/>
              </a:solidFill>
              <a:cs typeface="Homa" pitchFamily="2" charset="-78"/>
            </a:endParaRPr>
          </a:p>
        </p:txBody>
      </p:sp>
      <p:pic>
        <p:nvPicPr>
          <p:cNvPr id="1658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203325"/>
            <a:ext cx="19113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895" name="TextBox 1"/>
          <p:cNvSpPr txBox="1">
            <a:spLocks noChangeArrowheads="1"/>
          </p:cNvSpPr>
          <p:nvPr/>
        </p:nvSpPr>
        <p:spPr bwMode="auto">
          <a:xfrm>
            <a:off x="1476375" y="6165850"/>
            <a:ext cx="6048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r>
              <a:rPr lang="fa-IR" sz="2800">
                <a:solidFill>
                  <a:schemeClr val="accent2"/>
                </a:solidFill>
                <a:cs typeface="Homa" pitchFamily="2" charset="-78"/>
              </a:rPr>
              <a:t>انتساب                                                            ناپایدار است</a:t>
            </a:r>
            <a:endParaRPr lang="en-US" sz="2800">
              <a:solidFill>
                <a:schemeClr val="accent2"/>
              </a:solidFill>
              <a:cs typeface="Homa" pitchFamily="2" charset="-78"/>
            </a:endParaRPr>
          </a:p>
        </p:txBody>
      </p:sp>
      <p:pic>
        <p:nvPicPr>
          <p:cNvPr id="16589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6278563"/>
            <a:ext cx="27686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4"/>
          <p:cNvSpPr>
            <a:spLocks noGrp="1"/>
          </p:cNvSpPr>
          <p:nvPr>
            <p:ph type="sldNum" sz="quarter" idx="12"/>
          </p:nvPr>
        </p:nvSpPr>
        <p:spPr/>
        <p:txBody>
          <a:bodyPr/>
          <a:lstStyle/>
          <a:p>
            <a:pPr>
              <a:defRPr/>
            </a:pPr>
            <a:fld id="{3E15F58A-3F67-46D3-A413-97842CB8BF76}" type="slidenum">
              <a:rPr lang="fa-IR"/>
              <a:pPr>
                <a:defRPr/>
              </a:pPr>
              <a:t>162</a:t>
            </a:fld>
            <a:endParaRPr lang="en-US"/>
          </a:p>
        </p:txBody>
      </p:sp>
      <p:grpSp>
        <p:nvGrpSpPr>
          <p:cNvPr id="166915" name="Group 2"/>
          <p:cNvGrpSpPr>
            <a:grpSpLocks/>
          </p:cNvGrpSpPr>
          <p:nvPr/>
        </p:nvGrpSpPr>
        <p:grpSpPr bwMode="auto">
          <a:xfrm>
            <a:off x="1219200" y="3355975"/>
            <a:ext cx="2133600" cy="2209800"/>
            <a:chOff x="624" y="1776"/>
            <a:chExt cx="1344" cy="1392"/>
          </a:xfrm>
        </p:grpSpPr>
        <p:grpSp>
          <p:nvGrpSpPr>
            <p:cNvPr id="166930" name="Group 3"/>
            <p:cNvGrpSpPr>
              <a:grpSpLocks/>
            </p:cNvGrpSpPr>
            <p:nvPr/>
          </p:nvGrpSpPr>
          <p:grpSpPr bwMode="auto">
            <a:xfrm>
              <a:off x="816" y="2016"/>
              <a:ext cx="1152" cy="1152"/>
              <a:chOff x="576" y="1728"/>
              <a:chExt cx="1152" cy="1152"/>
            </a:xfrm>
          </p:grpSpPr>
          <p:sp>
            <p:nvSpPr>
              <p:cNvPr id="166939"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40"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41"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42"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43"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44"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45"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46"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47"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6931" name="Text Box 13"/>
            <p:cNvSpPr txBox="1">
              <a:spLocks noChangeArrowheads="1"/>
            </p:cNvSpPr>
            <p:nvPr/>
          </p:nvSpPr>
          <p:spPr bwMode="auto">
            <a:xfrm>
              <a:off x="624" y="201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66932" name="Text Box 14"/>
            <p:cNvSpPr txBox="1">
              <a:spLocks noChangeArrowheads="1"/>
            </p:cNvSpPr>
            <p:nvPr/>
          </p:nvSpPr>
          <p:spPr bwMode="auto">
            <a:xfrm>
              <a:off x="624" y="2592"/>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66933" name="Text Box 15"/>
            <p:cNvSpPr txBox="1">
              <a:spLocks noChangeArrowheads="1"/>
            </p:cNvSpPr>
            <p:nvPr/>
          </p:nvSpPr>
          <p:spPr bwMode="auto">
            <a:xfrm>
              <a:off x="624" y="230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66934" name="Text Box 16"/>
            <p:cNvSpPr txBox="1">
              <a:spLocks noChangeArrowheads="1"/>
            </p:cNvSpPr>
            <p:nvPr/>
          </p:nvSpPr>
          <p:spPr bwMode="auto">
            <a:xfrm>
              <a:off x="624" y="28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66935" name="Text Box 17"/>
            <p:cNvSpPr txBox="1">
              <a:spLocks noChangeArrowheads="1"/>
            </p:cNvSpPr>
            <p:nvPr/>
          </p:nvSpPr>
          <p:spPr bwMode="auto">
            <a:xfrm>
              <a:off x="1440"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66936" name="Text Box 18"/>
            <p:cNvSpPr txBox="1">
              <a:spLocks noChangeArrowheads="1"/>
            </p:cNvSpPr>
            <p:nvPr/>
          </p:nvSpPr>
          <p:spPr bwMode="auto">
            <a:xfrm>
              <a:off x="1152"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66937" name="Text Box 19"/>
            <p:cNvSpPr txBox="1">
              <a:spLocks noChangeArrowheads="1"/>
            </p:cNvSpPr>
            <p:nvPr/>
          </p:nvSpPr>
          <p:spPr bwMode="auto">
            <a:xfrm>
              <a:off x="1728"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66938" name="Text Box 20"/>
            <p:cNvSpPr txBox="1">
              <a:spLocks noChangeArrowheads="1"/>
            </p:cNvSpPr>
            <p:nvPr/>
          </p:nvSpPr>
          <p:spPr bwMode="auto">
            <a:xfrm>
              <a:off x="864"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66916" name="Group 21"/>
          <p:cNvGrpSpPr>
            <a:grpSpLocks/>
          </p:cNvGrpSpPr>
          <p:nvPr/>
        </p:nvGrpSpPr>
        <p:grpSpPr bwMode="auto">
          <a:xfrm>
            <a:off x="4267200" y="2822575"/>
            <a:ext cx="3714750" cy="3270250"/>
            <a:chOff x="2445" y="1344"/>
            <a:chExt cx="2340" cy="2060"/>
          </a:xfrm>
        </p:grpSpPr>
        <p:grpSp>
          <p:nvGrpSpPr>
            <p:cNvPr id="166919" name="Group 22"/>
            <p:cNvGrpSpPr>
              <a:grpSpLocks/>
            </p:cNvGrpSpPr>
            <p:nvPr/>
          </p:nvGrpSpPr>
          <p:grpSpPr bwMode="auto">
            <a:xfrm>
              <a:off x="2445" y="1344"/>
              <a:ext cx="2340" cy="2060"/>
              <a:chOff x="2445" y="1344"/>
              <a:chExt cx="2340" cy="2060"/>
            </a:xfrm>
          </p:grpSpPr>
          <p:sp>
            <p:nvSpPr>
              <p:cNvPr id="166926" name="Text Box 23"/>
              <p:cNvSpPr txBox="1">
                <a:spLocks noChangeArrowheads="1"/>
              </p:cNvSpPr>
              <p:nvPr/>
            </p:nvSpPr>
            <p:spPr bwMode="auto">
              <a:xfrm>
                <a:off x="2445" y="1344"/>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X1</a:t>
                </a:r>
              </a:p>
              <a:p>
                <a:pPr algn="ctr" eaLnBrk="1" hangingPunct="1"/>
                <a:r>
                  <a:rPr lang="en-US" sz="2400">
                    <a:latin typeface="Tahoma" pitchFamily="34" charset="0"/>
                  </a:rPr>
                  <a:t>{1,2,3,4}</a:t>
                </a:r>
              </a:p>
            </p:txBody>
          </p:sp>
          <p:sp>
            <p:nvSpPr>
              <p:cNvPr id="166927" name="Text Box 24"/>
              <p:cNvSpPr txBox="1">
                <a:spLocks noChangeArrowheads="1"/>
              </p:cNvSpPr>
              <p:nvPr/>
            </p:nvSpPr>
            <p:spPr bwMode="auto">
              <a:xfrm>
                <a:off x="2445" y="2880"/>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{1,2,3,4}</a:t>
                </a:r>
              </a:p>
            </p:txBody>
          </p:sp>
          <p:sp>
            <p:nvSpPr>
              <p:cNvPr id="166928" name="Text Box 25"/>
              <p:cNvSpPr txBox="1">
                <a:spLocks noChangeArrowheads="1"/>
              </p:cNvSpPr>
              <p:nvPr/>
            </p:nvSpPr>
            <p:spPr bwMode="auto">
              <a:xfrm>
                <a:off x="3885" y="2880"/>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{1,2,3,4}</a:t>
                </a:r>
              </a:p>
            </p:txBody>
          </p:sp>
          <p:sp>
            <p:nvSpPr>
              <p:cNvPr id="166929" name="Text Box 26"/>
              <p:cNvSpPr txBox="1">
                <a:spLocks noChangeArrowheads="1"/>
              </p:cNvSpPr>
              <p:nvPr/>
            </p:nvSpPr>
            <p:spPr bwMode="auto">
              <a:xfrm>
                <a:off x="3885" y="1344"/>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{1,2,3,4}</a:t>
                </a:r>
              </a:p>
            </p:txBody>
          </p:sp>
        </p:grpSp>
        <p:sp>
          <p:nvSpPr>
            <p:cNvPr id="166920"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6921"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6922"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6923"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6924"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6925"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6917" name="Text Box 3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66918" name="Text Box 34"/>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
          <p:cNvSpPr>
            <a:spLocks noGrp="1"/>
          </p:cNvSpPr>
          <p:nvPr>
            <p:ph type="sldNum" sz="quarter" idx="12"/>
          </p:nvPr>
        </p:nvSpPr>
        <p:spPr/>
        <p:txBody>
          <a:bodyPr/>
          <a:lstStyle/>
          <a:p>
            <a:pPr>
              <a:defRPr/>
            </a:pPr>
            <a:fld id="{94988B40-3D9C-4793-BBA8-1195980140C2}" type="slidenum">
              <a:rPr lang="fa-IR"/>
              <a:pPr>
                <a:defRPr/>
              </a:pPr>
              <a:t>163</a:t>
            </a:fld>
            <a:endParaRPr lang="en-US"/>
          </a:p>
        </p:txBody>
      </p:sp>
      <p:grpSp>
        <p:nvGrpSpPr>
          <p:cNvPr id="167939" name="Group 2"/>
          <p:cNvGrpSpPr>
            <a:grpSpLocks/>
          </p:cNvGrpSpPr>
          <p:nvPr/>
        </p:nvGrpSpPr>
        <p:grpSpPr bwMode="auto">
          <a:xfrm>
            <a:off x="1219200" y="3284538"/>
            <a:ext cx="2133600" cy="2209800"/>
            <a:chOff x="768" y="1680"/>
            <a:chExt cx="1344" cy="1392"/>
          </a:xfrm>
        </p:grpSpPr>
        <p:grpSp>
          <p:nvGrpSpPr>
            <p:cNvPr id="167962" name="Group 3"/>
            <p:cNvGrpSpPr>
              <a:grpSpLocks/>
            </p:cNvGrpSpPr>
            <p:nvPr/>
          </p:nvGrpSpPr>
          <p:grpSpPr bwMode="auto">
            <a:xfrm>
              <a:off x="960" y="1920"/>
              <a:ext cx="1152" cy="1152"/>
              <a:chOff x="576" y="1728"/>
              <a:chExt cx="1152" cy="1152"/>
            </a:xfrm>
          </p:grpSpPr>
          <p:sp>
            <p:nvSpPr>
              <p:cNvPr id="167971"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2"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3"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4"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5"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6"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7"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8"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9"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7963" name="Text Box 13"/>
            <p:cNvSpPr txBox="1">
              <a:spLocks noChangeArrowheads="1"/>
            </p:cNvSpPr>
            <p:nvPr/>
          </p:nvSpPr>
          <p:spPr bwMode="auto">
            <a:xfrm>
              <a:off x="768" y="192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67964" name="Text Box 14"/>
            <p:cNvSpPr txBox="1">
              <a:spLocks noChangeArrowheads="1"/>
            </p:cNvSpPr>
            <p:nvPr/>
          </p:nvSpPr>
          <p:spPr bwMode="auto">
            <a:xfrm>
              <a:off x="768" y="249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67965" name="Text Box 15"/>
            <p:cNvSpPr txBox="1">
              <a:spLocks noChangeArrowheads="1"/>
            </p:cNvSpPr>
            <p:nvPr/>
          </p:nvSpPr>
          <p:spPr bwMode="auto">
            <a:xfrm>
              <a:off x="768" y="2208"/>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67966" name="Text Box 16"/>
            <p:cNvSpPr txBox="1">
              <a:spLocks noChangeArrowheads="1"/>
            </p:cNvSpPr>
            <p:nvPr/>
          </p:nvSpPr>
          <p:spPr bwMode="auto">
            <a:xfrm>
              <a:off x="768" y="278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67967" name="Text Box 17"/>
            <p:cNvSpPr txBox="1">
              <a:spLocks noChangeArrowheads="1"/>
            </p:cNvSpPr>
            <p:nvPr/>
          </p:nvSpPr>
          <p:spPr bwMode="auto">
            <a:xfrm>
              <a:off x="1584" y="16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67968" name="Text Box 18"/>
            <p:cNvSpPr txBox="1">
              <a:spLocks noChangeArrowheads="1"/>
            </p:cNvSpPr>
            <p:nvPr/>
          </p:nvSpPr>
          <p:spPr bwMode="auto">
            <a:xfrm>
              <a:off x="1296" y="16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67969" name="Text Box 19"/>
            <p:cNvSpPr txBox="1">
              <a:spLocks noChangeArrowheads="1"/>
            </p:cNvSpPr>
            <p:nvPr/>
          </p:nvSpPr>
          <p:spPr bwMode="auto">
            <a:xfrm>
              <a:off x="1872" y="16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67970" name="Text Box 20"/>
            <p:cNvSpPr txBox="1">
              <a:spLocks noChangeArrowheads="1"/>
            </p:cNvSpPr>
            <p:nvPr/>
          </p:nvSpPr>
          <p:spPr bwMode="auto">
            <a:xfrm>
              <a:off x="1008" y="16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67940" name="Group 21"/>
          <p:cNvGrpSpPr>
            <a:grpSpLocks/>
          </p:cNvGrpSpPr>
          <p:nvPr/>
        </p:nvGrpSpPr>
        <p:grpSpPr bwMode="auto">
          <a:xfrm>
            <a:off x="4267200" y="2751138"/>
            <a:ext cx="3714750" cy="3270250"/>
            <a:chOff x="2445" y="1344"/>
            <a:chExt cx="2340" cy="2060"/>
          </a:xfrm>
        </p:grpSpPr>
        <p:grpSp>
          <p:nvGrpSpPr>
            <p:cNvPr id="167951" name="Group 22"/>
            <p:cNvGrpSpPr>
              <a:grpSpLocks/>
            </p:cNvGrpSpPr>
            <p:nvPr/>
          </p:nvGrpSpPr>
          <p:grpSpPr bwMode="auto">
            <a:xfrm>
              <a:off x="2445" y="1344"/>
              <a:ext cx="2340" cy="2060"/>
              <a:chOff x="2445" y="1344"/>
              <a:chExt cx="2340" cy="2060"/>
            </a:xfrm>
          </p:grpSpPr>
          <p:sp>
            <p:nvSpPr>
              <p:cNvPr id="167958" name="Text Box 23"/>
              <p:cNvSpPr txBox="1">
                <a:spLocks noChangeArrowheads="1"/>
              </p:cNvSpPr>
              <p:nvPr/>
            </p:nvSpPr>
            <p:spPr bwMode="auto">
              <a:xfrm>
                <a:off x="2445" y="1344"/>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solidFill>
                      <a:srgbClr val="FF3300"/>
                    </a:solidFill>
                    <a:latin typeface="Tahoma" pitchFamily="34" charset="0"/>
                  </a:rPr>
                  <a:t>X1</a:t>
                </a:r>
              </a:p>
              <a:p>
                <a:pPr algn="ctr" eaLnBrk="1" hangingPunct="1"/>
                <a:r>
                  <a:rPr lang="en-US" sz="2400">
                    <a:latin typeface="Tahoma" pitchFamily="34" charset="0"/>
                  </a:rPr>
                  <a:t>{</a:t>
                </a:r>
                <a:r>
                  <a:rPr lang="en-US" sz="2400">
                    <a:solidFill>
                      <a:srgbClr val="FF3300"/>
                    </a:solidFill>
                    <a:latin typeface="Tahoma" pitchFamily="34" charset="0"/>
                  </a:rPr>
                  <a:t>1</a:t>
                </a:r>
                <a:r>
                  <a:rPr lang="en-US" sz="2400">
                    <a:latin typeface="Tahoma" pitchFamily="34" charset="0"/>
                  </a:rPr>
                  <a:t>,2,3,4}</a:t>
                </a:r>
              </a:p>
            </p:txBody>
          </p:sp>
          <p:sp>
            <p:nvSpPr>
              <p:cNvPr id="167959" name="Text Box 24"/>
              <p:cNvSpPr txBox="1">
                <a:spLocks noChangeArrowheads="1"/>
              </p:cNvSpPr>
              <p:nvPr/>
            </p:nvSpPr>
            <p:spPr bwMode="auto">
              <a:xfrm>
                <a:off x="2445" y="2880"/>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{1,2,3,4}</a:t>
                </a:r>
              </a:p>
            </p:txBody>
          </p:sp>
          <p:sp>
            <p:nvSpPr>
              <p:cNvPr id="167960" name="Text Box 25"/>
              <p:cNvSpPr txBox="1">
                <a:spLocks noChangeArrowheads="1"/>
              </p:cNvSpPr>
              <p:nvPr/>
            </p:nvSpPr>
            <p:spPr bwMode="auto">
              <a:xfrm>
                <a:off x="3885" y="2880"/>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{1,2,3,4}</a:t>
                </a:r>
              </a:p>
            </p:txBody>
          </p:sp>
          <p:sp>
            <p:nvSpPr>
              <p:cNvPr id="167961" name="Text Box 26"/>
              <p:cNvSpPr txBox="1">
                <a:spLocks noChangeArrowheads="1"/>
              </p:cNvSpPr>
              <p:nvPr/>
            </p:nvSpPr>
            <p:spPr bwMode="auto">
              <a:xfrm>
                <a:off x="3885" y="1344"/>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{1,2,3,4}</a:t>
                </a:r>
              </a:p>
            </p:txBody>
          </p:sp>
        </p:grpSp>
        <p:sp>
          <p:nvSpPr>
            <p:cNvPr id="167952"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7953"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7954"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7955"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7956"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7957"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7941" name="AutoShape 33"/>
          <p:cNvSpPr>
            <a:spLocks noChangeArrowheads="1"/>
          </p:cNvSpPr>
          <p:nvPr/>
        </p:nvSpPr>
        <p:spPr bwMode="auto">
          <a:xfrm>
            <a:off x="1524000" y="36655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7942" name="Group 34"/>
          <p:cNvGrpSpPr>
            <a:grpSpLocks/>
          </p:cNvGrpSpPr>
          <p:nvPr/>
        </p:nvGrpSpPr>
        <p:grpSpPr bwMode="auto">
          <a:xfrm>
            <a:off x="2057400" y="3741738"/>
            <a:ext cx="1219200" cy="1676400"/>
            <a:chOff x="1296" y="1968"/>
            <a:chExt cx="768" cy="1056"/>
          </a:xfrm>
        </p:grpSpPr>
        <p:sp>
          <p:nvSpPr>
            <p:cNvPr id="167945"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6" name="Oval 36"/>
            <p:cNvSpPr>
              <a:spLocks noChangeArrowheads="1"/>
            </p:cNvSpPr>
            <p:nvPr/>
          </p:nvSpPr>
          <p:spPr bwMode="auto">
            <a:xfrm>
              <a:off x="1584"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7" name="Oval 37"/>
            <p:cNvSpPr>
              <a:spLocks noChangeArrowheads="1"/>
            </p:cNvSpPr>
            <p:nvPr/>
          </p:nvSpPr>
          <p:spPr bwMode="auto">
            <a:xfrm>
              <a:off x="1872"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8"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49" name="Oval 39"/>
            <p:cNvSpPr>
              <a:spLocks noChangeArrowheads="1"/>
            </p:cNvSpPr>
            <p:nvPr/>
          </p:nvSpPr>
          <p:spPr bwMode="auto">
            <a:xfrm>
              <a:off x="1872" y="2832"/>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50" name="Oval 40"/>
            <p:cNvSpPr>
              <a:spLocks noChangeArrowheads="1"/>
            </p:cNvSpPr>
            <p:nvPr/>
          </p:nvSpPr>
          <p:spPr bwMode="auto">
            <a:xfrm>
              <a:off x="1584" y="2544"/>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7943" name="Text Box 41"/>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67944" name="Text Box 42"/>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
          <p:cNvSpPr>
            <a:spLocks noGrp="1"/>
          </p:cNvSpPr>
          <p:nvPr>
            <p:ph type="sldNum" sz="quarter" idx="12"/>
          </p:nvPr>
        </p:nvSpPr>
        <p:spPr/>
        <p:txBody>
          <a:bodyPr/>
          <a:lstStyle/>
          <a:p>
            <a:pPr>
              <a:defRPr/>
            </a:pPr>
            <a:fld id="{F409CB43-CD16-4D9A-AE08-3E4A05DEEB42}" type="slidenum">
              <a:rPr lang="fa-IR"/>
              <a:pPr>
                <a:defRPr/>
              </a:pPr>
              <a:t>164</a:t>
            </a:fld>
            <a:endParaRPr lang="en-US"/>
          </a:p>
        </p:txBody>
      </p:sp>
      <p:grpSp>
        <p:nvGrpSpPr>
          <p:cNvPr id="168963" name="Group 2"/>
          <p:cNvGrpSpPr>
            <a:grpSpLocks/>
          </p:cNvGrpSpPr>
          <p:nvPr/>
        </p:nvGrpSpPr>
        <p:grpSpPr bwMode="auto">
          <a:xfrm>
            <a:off x="1219200" y="3284538"/>
            <a:ext cx="2133600" cy="2209800"/>
            <a:chOff x="624" y="1776"/>
            <a:chExt cx="1344" cy="1392"/>
          </a:xfrm>
        </p:grpSpPr>
        <p:grpSp>
          <p:nvGrpSpPr>
            <p:cNvPr id="168986" name="Group 3"/>
            <p:cNvGrpSpPr>
              <a:grpSpLocks/>
            </p:cNvGrpSpPr>
            <p:nvPr/>
          </p:nvGrpSpPr>
          <p:grpSpPr bwMode="auto">
            <a:xfrm>
              <a:off x="816" y="2016"/>
              <a:ext cx="1152" cy="1152"/>
              <a:chOff x="576" y="1728"/>
              <a:chExt cx="1152" cy="1152"/>
            </a:xfrm>
          </p:grpSpPr>
          <p:sp>
            <p:nvSpPr>
              <p:cNvPr id="168995"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96"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97"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98"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99"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000"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001"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002"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003"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8987" name="Text Box 13"/>
            <p:cNvSpPr txBox="1">
              <a:spLocks noChangeArrowheads="1"/>
            </p:cNvSpPr>
            <p:nvPr/>
          </p:nvSpPr>
          <p:spPr bwMode="auto">
            <a:xfrm>
              <a:off x="624" y="201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68988" name="Text Box 14"/>
            <p:cNvSpPr txBox="1">
              <a:spLocks noChangeArrowheads="1"/>
            </p:cNvSpPr>
            <p:nvPr/>
          </p:nvSpPr>
          <p:spPr bwMode="auto">
            <a:xfrm>
              <a:off x="624" y="2592"/>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68989" name="Text Box 15"/>
            <p:cNvSpPr txBox="1">
              <a:spLocks noChangeArrowheads="1"/>
            </p:cNvSpPr>
            <p:nvPr/>
          </p:nvSpPr>
          <p:spPr bwMode="auto">
            <a:xfrm>
              <a:off x="624" y="230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68990" name="Text Box 16"/>
            <p:cNvSpPr txBox="1">
              <a:spLocks noChangeArrowheads="1"/>
            </p:cNvSpPr>
            <p:nvPr/>
          </p:nvSpPr>
          <p:spPr bwMode="auto">
            <a:xfrm>
              <a:off x="624" y="28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68991" name="Text Box 17"/>
            <p:cNvSpPr txBox="1">
              <a:spLocks noChangeArrowheads="1"/>
            </p:cNvSpPr>
            <p:nvPr/>
          </p:nvSpPr>
          <p:spPr bwMode="auto">
            <a:xfrm>
              <a:off x="1440"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68992" name="Text Box 18"/>
            <p:cNvSpPr txBox="1">
              <a:spLocks noChangeArrowheads="1"/>
            </p:cNvSpPr>
            <p:nvPr/>
          </p:nvSpPr>
          <p:spPr bwMode="auto">
            <a:xfrm>
              <a:off x="1152"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68993" name="Text Box 19"/>
            <p:cNvSpPr txBox="1">
              <a:spLocks noChangeArrowheads="1"/>
            </p:cNvSpPr>
            <p:nvPr/>
          </p:nvSpPr>
          <p:spPr bwMode="auto">
            <a:xfrm>
              <a:off x="1728"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68994" name="Text Box 20"/>
            <p:cNvSpPr txBox="1">
              <a:spLocks noChangeArrowheads="1"/>
            </p:cNvSpPr>
            <p:nvPr/>
          </p:nvSpPr>
          <p:spPr bwMode="auto">
            <a:xfrm>
              <a:off x="864"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68964" name="Group 21"/>
          <p:cNvGrpSpPr>
            <a:grpSpLocks/>
          </p:cNvGrpSpPr>
          <p:nvPr/>
        </p:nvGrpSpPr>
        <p:grpSpPr bwMode="auto">
          <a:xfrm>
            <a:off x="4241800" y="2751138"/>
            <a:ext cx="3762375" cy="3270250"/>
            <a:chOff x="2429" y="1344"/>
            <a:chExt cx="2370" cy="2060"/>
          </a:xfrm>
        </p:grpSpPr>
        <p:grpSp>
          <p:nvGrpSpPr>
            <p:cNvPr id="168975" name="Group 22"/>
            <p:cNvGrpSpPr>
              <a:grpSpLocks/>
            </p:cNvGrpSpPr>
            <p:nvPr/>
          </p:nvGrpSpPr>
          <p:grpSpPr bwMode="auto">
            <a:xfrm>
              <a:off x="2429" y="1344"/>
              <a:ext cx="2370" cy="2060"/>
              <a:chOff x="2429" y="1344"/>
              <a:chExt cx="2370" cy="2060"/>
            </a:xfrm>
          </p:grpSpPr>
          <p:sp>
            <p:nvSpPr>
              <p:cNvPr id="168982" name="Text Box 23"/>
              <p:cNvSpPr txBox="1">
                <a:spLocks noChangeArrowheads="1"/>
              </p:cNvSpPr>
              <p:nvPr/>
            </p:nvSpPr>
            <p:spPr bwMode="auto">
              <a:xfrm>
                <a:off x="2445" y="1344"/>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solidFill>
                      <a:srgbClr val="FF3300"/>
                    </a:solidFill>
                    <a:latin typeface="Tahoma" pitchFamily="34" charset="0"/>
                  </a:rPr>
                  <a:t>X1</a:t>
                </a:r>
              </a:p>
              <a:p>
                <a:pPr algn="ctr" eaLnBrk="1" hangingPunct="1"/>
                <a:r>
                  <a:rPr lang="en-US" sz="2400">
                    <a:latin typeface="Tahoma" pitchFamily="34" charset="0"/>
                  </a:rPr>
                  <a:t>{</a:t>
                </a:r>
                <a:r>
                  <a:rPr lang="en-US" sz="2400">
                    <a:solidFill>
                      <a:srgbClr val="FF3300"/>
                    </a:solidFill>
                    <a:latin typeface="Tahoma" pitchFamily="34" charset="0"/>
                  </a:rPr>
                  <a:t>1</a:t>
                </a:r>
                <a:r>
                  <a:rPr lang="en-US" sz="2400">
                    <a:latin typeface="Tahoma" pitchFamily="34" charset="0"/>
                  </a:rPr>
                  <a:t>,2,3,4}</a:t>
                </a:r>
              </a:p>
            </p:txBody>
          </p:sp>
          <p:sp>
            <p:nvSpPr>
              <p:cNvPr id="168983" name="Text Box 24"/>
              <p:cNvSpPr txBox="1">
                <a:spLocks noChangeArrowheads="1"/>
              </p:cNvSpPr>
              <p:nvPr/>
            </p:nvSpPr>
            <p:spPr bwMode="auto">
              <a:xfrm>
                <a:off x="2429" y="2880"/>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 </a:t>
                </a:r>
                <a:r>
                  <a:rPr lang="en-US" sz="2400">
                    <a:solidFill>
                      <a:schemeClr val="accent2"/>
                    </a:solidFill>
                    <a:latin typeface="Tahoma" pitchFamily="34" charset="0"/>
                  </a:rPr>
                  <a:t> </a:t>
                </a:r>
                <a:r>
                  <a:rPr lang="en-US" sz="2400">
                    <a:latin typeface="Tahoma" pitchFamily="34" charset="0"/>
                  </a:rPr>
                  <a:t>,2,</a:t>
                </a:r>
                <a:r>
                  <a:rPr lang="en-US" sz="2400">
                    <a:solidFill>
                      <a:schemeClr val="accent2"/>
                    </a:solidFill>
                    <a:latin typeface="Tahoma" pitchFamily="34" charset="0"/>
                  </a:rPr>
                  <a:t>  </a:t>
                </a:r>
                <a:r>
                  <a:rPr lang="en-US" sz="2400">
                    <a:latin typeface="Tahoma" pitchFamily="34" charset="0"/>
                  </a:rPr>
                  <a:t>,4}</a:t>
                </a:r>
              </a:p>
            </p:txBody>
          </p:sp>
          <p:sp>
            <p:nvSpPr>
              <p:cNvPr id="168984" name="Text Box 25"/>
              <p:cNvSpPr txBox="1">
                <a:spLocks noChangeArrowheads="1"/>
              </p:cNvSpPr>
              <p:nvPr/>
            </p:nvSpPr>
            <p:spPr bwMode="auto">
              <a:xfrm>
                <a:off x="3869" y="2880"/>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 </a:t>
                </a:r>
                <a:r>
                  <a:rPr lang="en-US" sz="2400">
                    <a:solidFill>
                      <a:schemeClr val="accent2"/>
                    </a:solidFill>
                    <a:latin typeface="Tahoma" pitchFamily="34" charset="0"/>
                  </a:rPr>
                  <a:t> </a:t>
                </a:r>
                <a:r>
                  <a:rPr lang="en-US" sz="2400">
                    <a:latin typeface="Tahoma" pitchFamily="34" charset="0"/>
                  </a:rPr>
                  <a:t>,2,3, </a:t>
                </a:r>
                <a:r>
                  <a:rPr lang="en-US" sz="2400">
                    <a:solidFill>
                      <a:schemeClr val="accent2"/>
                    </a:solidFill>
                    <a:latin typeface="Tahoma" pitchFamily="34" charset="0"/>
                  </a:rPr>
                  <a:t> </a:t>
                </a:r>
                <a:r>
                  <a:rPr lang="en-US" sz="2400">
                    <a:latin typeface="Tahoma" pitchFamily="34" charset="0"/>
                  </a:rPr>
                  <a:t>}</a:t>
                </a:r>
              </a:p>
            </p:txBody>
          </p:sp>
          <p:sp>
            <p:nvSpPr>
              <p:cNvPr id="168985" name="Text Box 26"/>
              <p:cNvSpPr txBox="1">
                <a:spLocks noChangeArrowheads="1"/>
              </p:cNvSpPr>
              <p:nvPr/>
            </p:nvSpPr>
            <p:spPr bwMode="auto">
              <a:xfrm>
                <a:off x="3869" y="1344"/>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  ,  ,3,4}</a:t>
                </a:r>
              </a:p>
            </p:txBody>
          </p:sp>
        </p:grpSp>
        <p:sp>
          <p:nvSpPr>
            <p:cNvPr id="168976"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8977"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8978"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8979"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8980"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8981"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8965" name="AutoShape 33"/>
          <p:cNvSpPr>
            <a:spLocks noChangeArrowheads="1"/>
          </p:cNvSpPr>
          <p:nvPr/>
        </p:nvSpPr>
        <p:spPr bwMode="auto">
          <a:xfrm>
            <a:off x="1524000" y="36655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8966" name="Group 34"/>
          <p:cNvGrpSpPr>
            <a:grpSpLocks/>
          </p:cNvGrpSpPr>
          <p:nvPr/>
        </p:nvGrpSpPr>
        <p:grpSpPr bwMode="auto">
          <a:xfrm>
            <a:off x="2057400" y="3741738"/>
            <a:ext cx="1219200" cy="1676400"/>
            <a:chOff x="1296" y="1968"/>
            <a:chExt cx="768" cy="1056"/>
          </a:xfrm>
        </p:grpSpPr>
        <p:sp>
          <p:nvSpPr>
            <p:cNvPr id="168969"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70" name="Oval 36"/>
            <p:cNvSpPr>
              <a:spLocks noChangeArrowheads="1"/>
            </p:cNvSpPr>
            <p:nvPr/>
          </p:nvSpPr>
          <p:spPr bwMode="auto">
            <a:xfrm>
              <a:off x="1584"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71" name="Oval 37"/>
            <p:cNvSpPr>
              <a:spLocks noChangeArrowheads="1"/>
            </p:cNvSpPr>
            <p:nvPr/>
          </p:nvSpPr>
          <p:spPr bwMode="auto">
            <a:xfrm>
              <a:off x="1872"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72"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73" name="Oval 39"/>
            <p:cNvSpPr>
              <a:spLocks noChangeArrowheads="1"/>
            </p:cNvSpPr>
            <p:nvPr/>
          </p:nvSpPr>
          <p:spPr bwMode="auto">
            <a:xfrm>
              <a:off x="1872" y="2832"/>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74" name="Oval 40"/>
            <p:cNvSpPr>
              <a:spLocks noChangeArrowheads="1"/>
            </p:cNvSpPr>
            <p:nvPr/>
          </p:nvSpPr>
          <p:spPr bwMode="auto">
            <a:xfrm>
              <a:off x="1584" y="2544"/>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8967" name="Text Box 41"/>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68968" name="Text Box 42"/>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
          <p:cNvSpPr>
            <a:spLocks noGrp="1"/>
          </p:cNvSpPr>
          <p:nvPr>
            <p:ph type="sldNum" sz="quarter" idx="12"/>
          </p:nvPr>
        </p:nvSpPr>
        <p:spPr/>
        <p:txBody>
          <a:bodyPr/>
          <a:lstStyle/>
          <a:p>
            <a:pPr>
              <a:defRPr/>
            </a:pPr>
            <a:fld id="{16717EBF-7158-442A-A4D2-DEB7071B5B5B}" type="slidenum">
              <a:rPr lang="fa-IR"/>
              <a:pPr>
                <a:defRPr/>
              </a:pPr>
              <a:t>165</a:t>
            </a:fld>
            <a:endParaRPr lang="en-US"/>
          </a:p>
        </p:txBody>
      </p:sp>
      <p:grpSp>
        <p:nvGrpSpPr>
          <p:cNvPr id="169987" name="Group 2"/>
          <p:cNvGrpSpPr>
            <a:grpSpLocks/>
          </p:cNvGrpSpPr>
          <p:nvPr/>
        </p:nvGrpSpPr>
        <p:grpSpPr bwMode="auto">
          <a:xfrm>
            <a:off x="1219200" y="3284538"/>
            <a:ext cx="2133600" cy="2209800"/>
            <a:chOff x="624" y="1776"/>
            <a:chExt cx="1344" cy="1392"/>
          </a:xfrm>
        </p:grpSpPr>
        <p:grpSp>
          <p:nvGrpSpPr>
            <p:cNvPr id="170013" name="Group 3"/>
            <p:cNvGrpSpPr>
              <a:grpSpLocks/>
            </p:cNvGrpSpPr>
            <p:nvPr/>
          </p:nvGrpSpPr>
          <p:grpSpPr bwMode="auto">
            <a:xfrm>
              <a:off x="816" y="2016"/>
              <a:ext cx="1152" cy="1152"/>
              <a:chOff x="576" y="1728"/>
              <a:chExt cx="1152" cy="1152"/>
            </a:xfrm>
          </p:grpSpPr>
          <p:sp>
            <p:nvSpPr>
              <p:cNvPr id="170022"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23"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24"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25"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26"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27"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28"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29"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30"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0014" name="Text Box 13"/>
            <p:cNvSpPr txBox="1">
              <a:spLocks noChangeArrowheads="1"/>
            </p:cNvSpPr>
            <p:nvPr/>
          </p:nvSpPr>
          <p:spPr bwMode="auto">
            <a:xfrm>
              <a:off x="624" y="201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70015" name="Text Box 14"/>
            <p:cNvSpPr txBox="1">
              <a:spLocks noChangeArrowheads="1"/>
            </p:cNvSpPr>
            <p:nvPr/>
          </p:nvSpPr>
          <p:spPr bwMode="auto">
            <a:xfrm>
              <a:off x="624" y="2592"/>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0016" name="Text Box 15"/>
            <p:cNvSpPr txBox="1">
              <a:spLocks noChangeArrowheads="1"/>
            </p:cNvSpPr>
            <p:nvPr/>
          </p:nvSpPr>
          <p:spPr bwMode="auto">
            <a:xfrm>
              <a:off x="624" y="230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0017" name="Text Box 16"/>
            <p:cNvSpPr txBox="1">
              <a:spLocks noChangeArrowheads="1"/>
            </p:cNvSpPr>
            <p:nvPr/>
          </p:nvSpPr>
          <p:spPr bwMode="auto">
            <a:xfrm>
              <a:off x="624" y="28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0018" name="Text Box 17"/>
            <p:cNvSpPr txBox="1">
              <a:spLocks noChangeArrowheads="1"/>
            </p:cNvSpPr>
            <p:nvPr/>
          </p:nvSpPr>
          <p:spPr bwMode="auto">
            <a:xfrm>
              <a:off x="1440"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0019" name="Text Box 18"/>
            <p:cNvSpPr txBox="1">
              <a:spLocks noChangeArrowheads="1"/>
            </p:cNvSpPr>
            <p:nvPr/>
          </p:nvSpPr>
          <p:spPr bwMode="auto">
            <a:xfrm>
              <a:off x="1152"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0020" name="Text Box 19"/>
            <p:cNvSpPr txBox="1">
              <a:spLocks noChangeArrowheads="1"/>
            </p:cNvSpPr>
            <p:nvPr/>
          </p:nvSpPr>
          <p:spPr bwMode="auto">
            <a:xfrm>
              <a:off x="1728"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0021" name="Text Box 20"/>
            <p:cNvSpPr txBox="1">
              <a:spLocks noChangeArrowheads="1"/>
            </p:cNvSpPr>
            <p:nvPr/>
          </p:nvSpPr>
          <p:spPr bwMode="auto">
            <a:xfrm>
              <a:off x="864"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69988" name="Group 21"/>
          <p:cNvGrpSpPr>
            <a:grpSpLocks/>
          </p:cNvGrpSpPr>
          <p:nvPr/>
        </p:nvGrpSpPr>
        <p:grpSpPr bwMode="auto">
          <a:xfrm>
            <a:off x="4241800" y="2751138"/>
            <a:ext cx="3762375" cy="3270250"/>
            <a:chOff x="2429" y="1344"/>
            <a:chExt cx="2370" cy="2060"/>
          </a:xfrm>
        </p:grpSpPr>
        <p:grpSp>
          <p:nvGrpSpPr>
            <p:cNvPr id="170002" name="Group 22"/>
            <p:cNvGrpSpPr>
              <a:grpSpLocks/>
            </p:cNvGrpSpPr>
            <p:nvPr/>
          </p:nvGrpSpPr>
          <p:grpSpPr bwMode="auto">
            <a:xfrm>
              <a:off x="2429" y="1344"/>
              <a:ext cx="2370" cy="2060"/>
              <a:chOff x="2429" y="1344"/>
              <a:chExt cx="2370" cy="2060"/>
            </a:xfrm>
          </p:grpSpPr>
          <p:sp>
            <p:nvSpPr>
              <p:cNvPr id="170009" name="Text Box 23"/>
              <p:cNvSpPr txBox="1">
                <a:spLocks noChangeArrowheads="1"/>
              </p:cNvSpPr>
              <p:nvPr/>
            </p:nvSpPr>
            <p:spPr bwMode="auto">
              <a:xfrm>
                <a:off x="2445" y="1344"/>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solidFill>
                      <a:srgbClr val="FF3300"/>
                    </a:solidFill>
                    <a:latin typeface="Tahoma" pitchFamily="34" charset="0"/>
                  </a:rPr>
                  <a:t>X1</a:t>
                </a:r>
              </a:p>
              <a:p>
                <a:pPr algn="ctr" eaLnBrk="1" hangingPunct="1"/>
                <a:r>
                  <a:rPr lang="en-US" sz="2400">
                    <a:latin typeface="Tahoma" pitchFamily="34" charset="0"/>
                  </a:rPr>
                  <a:t>{</a:t>
                </a:r>
                <a:r>
                  <a:rPr lang="en-US" sz="2400">
                    <a:solidFill>
                      <a:srgbClr val="FF3300"/>
                    </a:solidFill>
                    <a:latin typeface="Tahoma" pitchFamily="34" charset="0"/>
                  </a:rPr>
                  <a:t>1</a:t>
                </a:r>
                <a:r>
                  <a:rPr lang="en-US" sz="2400">
                    <a:latin typeface="Tahoma" pitchFamily="34" charset="0"/>
                  </a:rPr>
                  <a:t>,2,3,4}</a:t>
                </a:r>
              </a:p>
            </p:txBody>
          </p:sp>
          <p:sp>
            <p:nvSpPr>
              <p:cNvPr id="170010" name="Text Box 24"/>
              <p:cNvSpPr txBox="1">
                <a:spLocks noChangeArrowheads="1"/>
              </p:cNvSpPr>
              <p:nvPr/>
            </p:nvSpPr>
            <p:spPr bwMode="auto">
              <a:xfrm>
                <a:off x="2429" y="2880"/>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a:t>
                </a:r>
                <a:r>
                  <a:rPr lang="en-US" sz="2400">
                    <a:solidFill>
                      <a:schemeClr val="accent2"/>
                    </a:solidFill>
                    <a:latin typeface="Tahoma" pitchFamily="34" charset="0"/>
                  </a:rPr>
                  <a:t>  </a:t>
                </a:r>
                <a:r>
                  <a:rPr lang="en-US" sz="2400">
                    <a:latin typeface="Tahoma" pitchFamily="34" charset="0"/>
                  </a:rPr>
                  <a:t>,2,</a:t>
                </a:r>
                <a:r>
                  <a:rPr lang="en-US" sz="2400">
                    <a:solidFill>
                      <a:schemeClr val="accent2"/>
                    </a:solidFill>
                    <a:latin typeface="Tahoma" pitchFamily="34" charset="0"/>
                  </a:rPr>
                  <a:t>  </a:t>
                </a:r>
                <a:r>
                  <a:rPr lang="en-US" sz="2400">
                    <a:latin typeface="Tahoma" pitchFamily="34" charset="0"/>
                  </a:rPr>
                  <a:t>,4}</a:t>
                </a:r>
              </a:p>
            </p:txBody>
          </p:sp>
          <p:sp>
            <p:nvSpPr>
              <p:cNvPr id="170011" name="Text Box 25"/>
              <p:cNvSpPr txBox="1">
                <a:spLocks noChangeArrowheads="1"/>
              </p:cNvSpPr>
              <p:nvPr/>
            </p:nvSpPr>
            <p:spPr bwMode="auto">
              <a:xfrm>
                <a:off x="3869" y="2880"/>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a:t>
                </a:r>
                <a:r>
                  <a:rPr lang="en-US" sz="2400">
                    <a:solidFill>
                      <a:schemeClr val="accent2"/>
                    </a:solidFill>
                    <a:latin typeface="Tahoma" pitchFamily="34" charset="0"/>
                  </a:rPr>
                  <a:t>  </a:t>
                </a:r>
                <a:r>
                  <a:rPr lang="en-US" sz="2400">
                    <a:latin typeface="Tahoma" pitchFamily="34" charset="0"/>
                  </a:rPr>
                  <a:t>,2,3,</a:t>
                </a:r>
                <a:r>
                  <a:rPr lang="en-US" sz="2400">
                    <a:solidFill>
                      <a:schemeClr val="accent2"/>
                    </a:solidFill>
                    <a:latin typeface="Tahoma" pitchFamily="34" charset="0"/>
                  </a:rPr>
                  <a:t>  </a:t>
                </a:r>
                <a:r>
                  <a:rPr lang="en-US" sz="2400">
                    <a:latin typeface="Tahoma" pitchFamily="34" charset="0"/>
                  </a:rPr>
                  <a:t>}</a:t>
                </a:r>
              </a:p>
            </p:txBody>
          </p:sp>
          <p:sp>
            <p:nvSpPr>
              <p:cNvPr id="170012" name="Text Box 26"/>
              <p:cNvSpPr txBox="1">
                <a:spLocks noChangeArrowheads="1"/>
              </p:cNvSpPr>
              <p:nvPr/>
            </p:nvSpPr>
            <p:spPr bwMode="auto">
              <a:xfrm>
                <a:off x="3869" y="1344"/>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 </a:t>
                </a:r>
                <a:r>
                  <a:rPr lang="en-US" sz="2400">
                    <a:solidFill>
                      <a:schemeClr val="accent2"/>
                    </a:solidFill>
                    <a:latin typeface="Tahoma" pitchFamily="34" charset="0"/>
                  </a:rPr>
                  <a:t> </a:t>
                </a:r>
                <a:r>
                  <a:rPr lang="en-US" sz="2400">
                    <a:latin typeface="Tahoma" pitchFamily="34" charset="0"/>
                  </a:rPr>
                  <a:t>,</a:t>
                </a:r>
                <a:r>
                  <a:rPr lang="en-US" sz="2400">
                    <a:solidFill>
                      <a:schemeClr val="accent2"/>
                    </a:solidFill>
                    <a:latin typeface="Tahoma" pitchFamily="34" charset="0"/>
                  </a:rPr>
                  <a:t>  </a:t>
                </a:r>
                <a:r>
                  <a:rPr lang="en-US" sz="2400">
                    <a:latin typeface="Tahoma" pitchFamily="34" charset="0"/>
                  </a:rPr>
                  <a:t>,</a:t>
                </a:r>
                <a:r>
                  <a:rPr lang="en-US" sz="2400">
                    <a:solidFill>
                      <a:srgbClr val="FF0000"/>
                    </a:solidFill>
                    <a:latin typeface="Tahoma" pitchFamily="34" charset="0"/>
                  </a:rPr>
                  <a:t>3</a:t>
                </a:r>
                <a:r>
                  <a:rPr lang="en-US" sz="2400">
                    <a:latin typeface="Tahoma" pitchFamily="34" charset="0"/>
                  </a:rPr>
                  <a:t>,4}</a:t>
                </a:r>
              </a:p>
            </p:txBody>
          </p:sp>
        </p:grpSp>
        <p:sp>
          <p:nvSpPr>
            <p:cNvPr id="170003"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0004"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0005"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0006"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0007"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0008"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9989" name="AutoShape 33"/>
          <p:cNvSpPr>
            <a:spLocks noChangeArrowheads="1"/>
          </p:cNvSpPr>
          <p:nvPr/>
        </p:nvSpPr>
        <p:spPr bwMode="auto">
          <a:xfrm>
            <a:off x="1524000" y="36655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 name="Oval 34"/>
          <p:cNvSpPr>
            <a:spLocks noChangeArrowheads="1"/>
          </p:cNvSpPr>
          <p:nvPr/>
        </p:nvSpPr>
        <p:spPr bwMode="auto">
          <a:xfrm>
            <a:off x="2057400" y="37417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 name="Oval 35"/>
          <p:cNvSpPr>
            <a:spLocks noChangeArrowheads="1"/>
          </p:cNvSpPr>
          <p:nvPr/>
        </p:nvSpPr>
        <p:spPr bwMode="auto">
          <a:xfrm>
            <a:off x="2514600" y="37417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2" name="Oval 36"/>
          <p:cNvSpPr>
            <a:spLocks noChangeArrowheads="1"/>
          </p:cNvSpPr>
          <p:nvPr/>
        </p:nvSpPr>
        <p:spPr bwMode="auto">
          <a:xfrm>
            <a:off x="2971800" y="37417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3" name="Oval 37"/>
          <p:cNvSpPr>
            <a:spLocks noChangeArrowheads="1"/>
          </p:cNvSpPr>
          <p:nvPr/>
        </p:nvSpPr>
        <p:spPr bwMode="auto">
          <a:xfrm>
            <a:off x="2057400" y="41989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4" name="Oval 38"/>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5" name="Oval 39"/>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6" name="AutoShape 40"/>
          <p:cNvSpPr>
            <a:spLocks noChangeArrowheads="1"/>
          </p:cNvSpPr>
          <p:nvPr/>
        </p:nvSpPr>
        <p:spPr bwMode="auto">
          <a:xfrm>
            <a:off x="1981200" y="45799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7" name="Oval 41"/>
          <p:cNvSpPr>
            <a:spLocks noChangeArrowheads="1"/>
          </p:cNvSpPr>
          <p:nvPr/>
        </p:nvSpPr>
        <p:spPr bwMode="auto">
          <a:xfrm>
            <a:off x="2514600" y="51133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8" name="Oval 42"/>
          <p:cNvSpPr>
            <a:spLocks noChangeArrowheads="1"/>
          </p:cNvSpPr>
          <p:nvPr/>
        </p:nvSpPr>
        <p:spPr bwMode="auto">
          <a:xfrm>
            <a:off x="2514600" y="41989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9" name="Oval 43"/>
          <p:cNvSpPr>
            <a:spLocks noChangeArrowheads="1"/>
          </p:cNvSpPr>
          <p:nvPr/>
        </p:nvSpPr>
        <p:spPr bwMode="auto">
          <a:xfrm>
            <a:off x="2971800" y="46561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00" name="Text Box 4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70001" name="Text Box 45"/>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
          <p:cNvSpPr>
            <a:spLocks noGrp="1"/>
          </p:cNvSpPr>
          <p:nvPr>
            <p:ph type="sldNum" sz="quarter" idx="12"/>
          </p:nvPr>
        </p:nvSpPr>
        <p:spPr/>
        <p:txBody>
          <a:bodyPr/>
          <a:lstStyle/>
          <a:p>
            <a:pPr>
              <a:defRPr/>
            </a:pPr>
            <a:fld id="{EA42F089-D03A-4901-A556-799A3CA2EBAC}" type="slidenum">
              <a:rPr lang="fa-IR"/>
              <a:pPr>
                <a:defRPr/>
              </a:pPr>
              <a:t>166</a:t>
            </a:fld>
            <a:endParaRPr lang="en-US"/>
          </a:p>
        </p:txBody>
      </p:sp>
      <p:grpSp>
        <p:nvGrpSpPr>
          <p:cNvPr id="171011" name="Group 2"/>
          <p:cNvGrpSpPr>
            <a:grpSpLocks/>
          </p:cNvGrpSpPr>
          <p:nvPr/>
        </p:nvGrpSpPr>
        <p:grpSpPr bwMode="auto">
          <a:xfrm>
            <a:off x="1219200" y="3284538"/>
            <a:ext cx="2133600" cy="2209800"/>
            <a:chOff x="624" y="1776"/>
            <a:chExt cx="1344" cy="1392"/>
          </a:xfrm>
        </p:grpSpPr>
        <p:grpSp>
          <p:nvGrpSpPr>
            <p:cNvPr id="171037" name="Group 3"/>
            <p:cNvGrpSpPr>
              <a:grpSpLocks/>
            </p:cNvGrpSpPr>
            <p:nvPr/>
          </p:nvGrpSpPr>
          <p:grpSpPr bwMode="auto">
            <a:xfrm>
              <a:off x="816" y="2016"/>
              <a:ext cx="1152" cy="1152"/>
              <a:chOff x="576" y="1728"/>
              <a:chExt cx="1152" cy="1152"/>
            </a:xfrm>
          </p:grpSpPr>
          <p:sp>
            <p:nvSpPr>
              <p:cNvPr id="171046"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47"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48"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49"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50"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51"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52"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53"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54"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1038" name="Text Box 13"/>
            <p:cNvSpPr txBox="1">
              <a:spLocks noChangeArrowheads="1"/>
            </p:cNvSpPr>
            <p:nvPr/>
          </p:nvSpPr>
          <p:spPr bwMode="auto">
            <a:xfrm>
              <a:off x="624" y="201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71039" name="Text Box 14"/>
            <p:cNvSpPr txBox="1">
              <a:spLocks noChangeArrowheads="1"/>
            </p:cNvSpPr>
            <p:nvPr/>
          </p:nvSpPr>
          <p:spPr bwMode="auto">
            <a:xfrm>
              <a:off x="624" y="2592"/>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1040" name="Text Box 15"/>
            <p:cNvSpPr txBox="1">
              <a:spLocks noChangeArrowheads="1"/>
            </p:cNvSpPr>
            <p:nvPr/>
          </p:nvSpPr>
          <p:spPr bwMode="auto">
            <a:xfrm>
              <a:off x="624" y="230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1041" name="Text Box 16"/>
            <p:cNvSpPr txBox="1">
              <a:spLocks noChangeArrowheads="1"/>
            </p:cNvSpPr>
            <p:nvPr/>
          </p:nvSpPr>
          <p:spPr bwMode="auto">
            <a:xfrm>
              <a:off x="624" y="28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1042" name="Text Box 17"/>
            <p:cNvSpPr txBox="1">
              <a:spLocks noChangeArrowheads="1"/>
            </p:cNvSpPr>
            <p:nvPr/>
          </p:nvSpPr>
          <p:spPr bwMode="auto">
            <a:xfrm>
              <a:off x="1440"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1043" name="Text Box 18"/>
            <p:cNvSpPr txBox="1">
              <a:spLocks noChangeArrowheads="1"/>
            </p:cNvSpPr>
            <p:nvPr/>
          </p:nvSpPr>
          <p:spPr bwMode="auto">
            <a:xfrm>
              <a:off x="1152"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1044" name="Text Box 19"/>
            <p:cNvSpPr txBox="1">
              <a:spLocks noChangeArrowheads="1"/>
            </p:cNvSpPr>
            <p:nvPr/>
          </p:nvSpPr>
          <p:spPr bwMode="auto">
            <a:xfrm>
              <a:off x="1728"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1045" name="Text Box 20"/>
            <p:cNvSpPr txBox="1">
              <a:spLocks noChangeArrowheads="1"/>
            </p:cNvSpPr>
            <p:nvPr/>
          </p:nvSpPr>
          <p:spPr bwMode="auto">
            <a:xfrm>
              <a:off x="864"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71012" name="Group 21"/>
          <p:cNvGrpSpPr>
            <a:grpSpLocks/>
          </p:cNvGrpSpPr>
          <p:nvPr/>
        </p:nvGrpSpPr>
        <p:grpSpPr bwMode="auto">
          <a:xfrm>
            <a:off x="4216400" y="2751138"/>
            <a:ext cx="3787775" cy="3270250"/>
            <a:chOff x="2413" y="1344"/>
            <a:chExt cx="2386" cy="2060"/>
          </a:xfrm>
        </p:grpSpPr>
        <p:grpSp>
          <p:nvGrpSpPr>
            <p:cNvPr id="171026" name="Group 22"/>
            <p:cNvGrpSpPr>
              <a:grpSpLocks/>
            </p:cNvGrpSpPr>
            <p:nvPr/>
          </p:nvGrpSpPr>
          <p:grpSpPr bwMode="auto">
            <a:xfrm>
              <a:off x="2413" y="1344"/>
              <a:ext cx="2386" cy="2060"/>
              <a:chOff x="2413" y="1344"/>
              <a:chExt cx="2386" cy="2060"/>
            </a:xfrm>
          </p:grpSpPr>
          <p:sp>
            <p:nvSpPr>
              <p:cNvPr id="171033" name="Text Box 23"/>
              <p:cNvSpPr txBox="1">
                <a:spLocks noChangeArrowheads="1"/>
              </p:cNvSpPr>
              <p:nvPr/>
            </p:nvSpPr>
            <p:spPr bwMode="auto">
              <a:xfrm>
                <a:off x="2445" y="1344"/>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solidFill>
                      <a:srgbClr val="FF3300"/>
                    </a:solidFill>
                    <a:latin typeface="Tahoma" pitchFamily="34" charset="0"/>
                  </a:rPr>
                  <a:t>X1</a:t>
                </a:r>
              </a:p>
              <a:p>
                <a:pPr algn="ctr" eaLnBrk="1" hangingPunct="1"/>
                <a:r>
                  <a:rPr lang="en-US" sz="2400">
                    <a:latin typeface="Tahoma" pitchFamily="34" charset="0"/>
                  </a:rPr>
                  <a:t>{</a:t>
                </a:r>
                <a:r>
                  <a:rPr lang="en-US" sz="2400">
                    <a:solidFill>
                      <a:srgbClr val="FF3300"/>
                    </a:solidFill>
                    <a:latin typeface="Tahoma" pitchFamily="34" charset="0"/>
                  </a:rPr>
                  <a:t>1</a:t>
                </a:r>
                <a:r>
                  <a:rPr lang="en-US" sz="2400">
                    <a:latin typeface="Tahoma" pitchFamily="34" charset="0"/>
                  </a:rPr>
                  <a:t>,2,3,4}</a:t>
                </a:r>
              </a:p>
            </p:txBody>
          </p:sp>
          <p:sp>
            <p:nvSpPr>
              <p:cNvPr id="171034" name="Text Box 24"/>
              <p:cNvSpPr txBox="1">
                <a:spLocks noChangeArrowheads="1"/>
              </p:cNvSpPr>
              <p:nvPr/>
            </p:nvSpPr>
            <p:spPr bwMode="auto">
              <a:xfrm>
                <a:off x="2413" y="2880"/>
                <a:ext cx="96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 </a:t>
                </a:r>
                <a:r>
                  <a:rPr lang="en-US" sz="2400">
                    <a:solidFill>
                      <a:schemeClr val="accent2"/>
                    </a:solidFill>
                    <a:latin typeface="Tahoma" pitchFamily="34" charset="0"/>
                  </a:rPr>
                  <a:t> </a:t>
                </a:r>
                <a:r>
                  <a:rPr lang="en-US" sz="2400">
                    <a:latin typeface="Tahoma" pitchFamily="34" charset="0"/>
                  </a:rPr>
                  <a:t>,</a:t>
                </a:r>
                <a:r>
                  <a:rPr lang="en-US" sz="2400">
                    <a:solidFill>
                      <a:schemeClr val="accent2"/>
                    </a:solidFill>
                    <a:latin typeface="Tahoma" pitchFamily="34" charset="0"/>
                  </a:rPr>
                  <a:t>  </a:t>
                </a:r>
                <a:r>
                  <a:rPr lang="en-US" sz="2400">
                    <a:latin typeface="Tahoma" pitchFamily="34" charset="0"/>
                  </a:rPr>
                  <a:t>,</a:t>
                </a:r>
                <a:r>
                  <a:rPr lang="en-US" sz="2400">
                    <a:solidFill>
                      <a:schemeClr val="accent2"/>
                    </a:solidFill>
                    <a:latin typeface="Tahoma" pitchFamily="34" charset="0"/>
                  </a:rPr>
                  <a:t>  </a:t>
                </a:r>
                <a:r>
                  <a:rPr lang="en-US" sz="2400">
                    <a:latin typeface="Tahoma" pitchFamily="34" charset="0"/>
                  </a:rPr>
                  <a:t>,</a:t>
                </a:r>
                <a:r>
                  <a:rPr lang="en-US" sz="2400">
                    <a:solidFill>
                      <a:schemeClr val="accent2"/>
                    </a:solidFill>
                    <a:latin typeface="Tahoma" pitchFamily="34" charset="0"/>
                  </a:rPr>
                  <a:t>  </a:t>
                </a:r>
                <a:r>
                  <a:rPr lang="en-US" sz="2400">
                    <a:latin typeface="Tahoma" pitchFamily="34" charset="0"/>
                  </a:rPr>
                  <a:t>}</a:t>
                </a:r>
              </a:p>
            </p:txBody>
          </p:sp>
          <p:sp>
            <p:nvSpPr>
              <p:cNvPr id="171035" name="Text Box 25"/>
              <p:cNvSpPr txBox="1">
                <a:spLocks noChangeArrowheads="1"/>
              </p:cNvSpPr>
              <p:nvPr/>
            </p:nvSpPr>
            <p:spPr bwMode="auto">
              <a:xfrm>
                <a:off x="3869" y="2880"/>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 </a:t>
                </a:r>
                <a:r>
                  <a:rPr lang="en-US" sz="2400">
                    <a:solidFill>
                      <a:schemeClr val="accent2"/>
                    </a:solidFill>
                    <a:latin typeface="Tahoma" pitchFamily="34" charset="0"/>
                  </a:rPr>
                  <a:t> </a:t>
                </a:r>
                <a:r>
                  <a:rPr lang="en-US" sz="2400">
                    <a:latin typeface="Tahoma" pitchFamily="34" charset="0"/>
                  </a:rPr>
                  <a:t>,2,3, </a:t>
                </a:r>
                <a:r>
                  <a:rPr lang="en-US" sz="2400">
                    <a:solidFill>
                      <a:schemeClr val="accent2"/>
                    </a:solidFill>
                    <a:latin typeface="Tahoma" pitchFamily="34" charset="0"/>
                  </a:rPr>
                  <a:t> </a:t>
                </a:r>
                <a:r>
                  <a:rPr lang="en-US" sz="2400">
                    <a:latin typeface="Tahoma" pitchFamily="34" charset="0"/>
                  </a:rPr>
                  <a:t>}</a:t>
                </a:r>
              </a:p>
            </p:txBody>
          </p:sp>
          <p:sp>
            <p:nvSpPr>
              <p:cNvPr id="171036" name="Text Box 26"/>
              <p:cNvSpPr txBox="1">
                <a:spLocks noChangeArrowheads="1"/>
              </p:cNvSpPr>
              <p:nvPr/>
            </p:nvSpPr>
            <p:spPr bwMode="auto">
              <a:xfrm>
                <a:off x="3869" y="1344"/>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 </a:t>
                </a:r>
                <a:r>
                  <a:rPr lang="en-US" sz="2400">
                    <a:solidFill>
                      <a:schemeClr val="accent2"/>
                    </a:solidFill>
                    <a:latin typeface="Tahoma" pitchFamily="34" charset="0"/>
                  </a:rPr>
                  <a:t> </a:t>
                </a:r>
                <a:r>
                  <a:rPr lang="en-US" sz="2400">
                    <a:latin typeface="Tahoma" pitchFamily="34" charset="0"/>
                  </a:rPr>
                  <a:t>,</a:t>
                </a:r>
                <a:r>
                  <a:rPr lang="en-US" sz="2400">
                    <a:solidFill>
                      <a:schemeClr val="accent2"/>
                    </a:solidFill>
                    <a:latin typeface="Tahoma" pitchFamily="34" charset="0"/>
                  </a:rPr>
                  <a:t>  </a:t>
                </a:r>
                <a:r>
                  <a:rPr lang="en-US" sz="2400">
                    <a:latin typeface="Tahoma" pitchFamily="34" charset="0"/>
                  </a:rPr>
                  <a:t>,</a:t>
                </a:r>
                <a:r>
                  <a:rPr lang="en-US" sz="2400">
                    <a:solidFill>
                      <a:srgbClr val="FF0000"/>
                    </a:solidFill>
                    <a:latin typeface="Tahoma" pitchFamily="34" charset="0"/>
                  </a:rPr>
                  <a:t>3</a:t>
                </a:r>
                <a:r>
                  <a:rPr lang="en-US" sz="2400">
                    <a:latin typeface="Tahoma" pitchFamily="34" charset="0"/>
                  </a:rPr>
                  <a:t>,4}</a:t>
                </a:r>
              </a:p>
            </p:txBody>
          </p:sp>
        </p:grpSp>
        <p:sp>
          <p:nvSpPr>
            <p:cNvPr id="171027"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1028"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1029"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1030"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1031"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1032"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71013" name="AutoShape 33"/>
          <p:cNvSpPr>
            <a:spLocks noChangeArrowheads="1"/>
          </p:cNvSpPr>
          <p:nvPr/>
        </p:nvSpPr>
        <p:spPr bwMode="auto">
          <a:xfrm>
            <a:off x="1524000" y="36655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4" name="Oval 34"/>
          <p:cNvSpPr>
            <a:spLocks noChangeArrowheads="1"/>
          </p:cNvSpPr>
          <p:nvPr/>
        </p:nvSpPr>
        <p:spPr bwMode="auto">
          <a:xfrm>
            <a:off x="2057400" y="37417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5" name="Oval 35"/>
          <p:cNvSpPr>
            <a:spLocks noChangeArrowheads="1"/>
          </p:cNvSpPr>
          <p:nvPr/>
        </p:nvSpPr>
        <p:spPr bwMode="auto">
          <a:xfrm>
            <a:off x="2514600" y="37417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6" name="Oval 36"/>
          <p:cNvSpPr>
            <a:spLocks noChangeArrowheads="1"/>
          </p:cNvSpPr>
          <p:nvPr/>
        </p:nvSpPr>
        <p:spPr bwMode="auto">
          <a:xfrm>
            <a:off x="2971800" y="37417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7" name="Oval 37"/>
          <p:cNvSpPr>
            <a:spLocks noChangeArrowheads="1"/>
          </p:cNvSpPr>
          <p:nvPr/>
        </p:nvSpPr>
        <p:spPr bwMode="auto">
          <a:xfrm>
            <a:off x="2057400" y="41989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8" name="Oval 38"/>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9" name="Oval 39"/>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0" name="AutoShape 40"/>
          <p:cNvSpPr>
            <a:spLocks noChangeArrowheads="1"/>
          </p:cNvSpPr>
          <p:nvPr/>
        </p:nvSpPr>
        <p:spPr bwMode="auto">
          <a:xfrm>
            <a:off x="1981200" y="45799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1" name="Oval 41"/>
          <p:cNvSpPr>
            <a:spLocks noChangeArrowheads="1"/>
          </p:cNvSpPr>
          <p:nvPr/>
        </p:nvSpPr>
        <p:spPr bwMode="auto">
          <a:xfrm>
            <a:off x="2514600" y="51133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2" name="Oval 42"/>
          <p:cNvSpPr>
            <a:spLocks noChangeArrowheads="1"/>
          </p:cNvSpPr>
          <p:nvPr/>
        </p:nvSpPr>
        <p:spPr bwMode="auto">
          <a:xfrm>
            <a:off x="2514600" y="41989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3" name="Oval 43"/>
          <p:cNvSpPr>
            <a:spLocks noChangeArrowheads="1"/>
          </p:cNvSpPr>
          <p:nvPr/>
        </p:nvSpPr>
        <p:spPr bwMode="auto">
          <a:xfrm>
            <a:off x="2971800" y="46561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4" name="Text Box 4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71025" name="Text Box 45"/>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
          <p:cNvSpPr>
            <a:spLocks noGrp="1"/>
          </p:cNvSpPr>
          <p:nvPr>
            <p:ph type="sldNum" sz="quarter" idx="12"/>
          </p:nvPr>
        </p:nvSpPr>
        <p:spPr/>
        <p:txBody>
          <a:bodyPr/>
          <a:lstStyle/>
          <a:p>
            <a:pPr>
              <a:defRPr/>
            </a:pPr>
            <a:fld id="{097F5477-8B6A-420F-B860-C00B1FE55205}" type="slidenum">
              <a:rPr lang="fa-IR"/>
              <a:pPr>
                <a:defRPr/>
              </a:pPr>
              <a:t>167</a:t>
            </a:fld>
            <a:endParaRPr lang="en-US"/>
          </a:p>
        </p:txBody>
      </p:sp>
      <p:grpSp>
        <p:nvGrpSpPr>
          <p:cNvPr id="172035" name="Group 2"/>
          <p:cNvGrpSpPr>
            <a:grpSpLocks/>
          </p:cNvGrpSpPr>
          <p:nvPr/>
        </p:nvGrpSpPr>
        <p:grpSpPr bwMode="auto">
          <a:xfrm>
            <a:off x="1219200" y="3284538"/>
            <a:ext cx="2133600" cy="2209800"/>
            <a:chOff x="624" y="1776"/>
            <a:chExt cx="1344" cy="1392"/>
          </a:xfrm>
        </p:grpSpPr>
        <p:grpSp>
          <p:nvGrpSpPr>
            <p:cNvPr id="172058" name="Group 3"/>
            <p:cNvGrpSpPr>
              <a:grpSpLocks/>
            </p:cNvGrpSpPr>
            <p:nvPr/>
          </p:nvGrpSpPr>
          <p:grpSpPr bwMode="auto">
            <a:xfrm>
              <a:off x="816" y="2016"/>
              <a:ext cx="1152" cy="1152"/>
              <a:chOff x="576" y="1728"/>
              <a:chExt cx="1152" cy="1152"/>
            </a:xfrm>
          </p:grpSpPr>
          <p:sp>
            <p:nvSpPr>
              <p:cNvPr id="172067"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68"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69"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0"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1"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2"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3"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4"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5"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2059" name="Text Box 13"/>
            <p:cNvSpPr txBox="1">
              <a:spLocks noChangeArrowheads="1"/>
            </p:cNvSpPr>
            <p:nvPr/>
          </p:nvSpPr>
          <p:spPr bwMode="auto">
            <a:xfrm>
              <a:off x="624" y="201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72060" name="Text Box 14"/>
            <p:cNvSpPr txBox="1">
              <a:spLocks noChangeArrowheads="1"/>
            </p:cNvSpPr>
            <p:nvPr/>
          </p:nvSpPr>
          <p:spPr bwMode="auto">
            <a:xfrm>
              <a:off x="624" y="2592"/>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2061" name="Text Box 15"/>
            <p:cNvSpPr txBox="1">
              <a:spLocks noChangeArrowheads="1"/>
            </p:cNvSpPr>
            <p:nvPr/>
          </p:nvSpPr>
          <p:spPr bwMode="auto">
            <a:xfrm>
              <a:off x="624" y="230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2062" name="Text Box 16"/>
            <p:cNvSpPr txBox="1">
              <a:spLocks noChangeArrowheads="1"/>
            </p:cNvSpPr>
            <p:nvPr/>
          </p:nvSpPr>
          <p:spPr bwMode="auto">
            <a:xfrm>
              <a:off x="624" y="28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2063" name="Text Box 17"/>
            <p:cNvSpPr txBox="1">
              <a:spLocks noChangeArrowheads="1"/>
            </p:cNvSpPr>
            <p:nvPr/>
          </p:nvSpPr>
          <p:spPr bwMode="auto">
            <a:xfrm>
              <a:off x="1440"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2064" name="Text Box 18"/>
            <p:cNvSpPr txBox="1">
              <a:spLocks noChangeArrowheads="1"/>
            </p:cNvSpPr>
            <p:nvPr/>
          </p:nvSpPr>
          <p:spPr bwMode="auto">
            <a:xfrm>
              <a:off x="1152"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2065" name="Text Box 19"/>
            <p:cNvSpPr txBox="1">
              <a:spLocks noChangeArrowheads="1"/>
            </p:cNvSpPr>
            <p:nvPr/>
          </p:nvSpPr>
          <p:spPr bwMode="auto">
            <a:xfrm>
              <a:off x="1728"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2066" name="Text Box 20"/>
            <p:cNvSpPr txBox="1">
              <a:spLocks noChangeArrowheads="1"/>
            </p:cNvSpPr>
            <p:nvPr/>
          </p:nvSpPr>
          <p:spPr bwMode="auto">
            <a:xfrm>
              <a:off x="864"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72036" name="Group 21"/>
          <p:cNvGrpSpPr>
            <a:grpSpLocks/>
          </p:cNvGrpSpPr>
          <p:nvPr/>
        </p:nvGrpSpPr>
        <p:grpSpPr bwMode="auto">
          <a:xfrm>
            <a:off x="4254500" y="2751138"/>
            <a:ext cx="3727450" cy="3270250"/>
            <a:chOff x="2437" y="1344"/>
            <a:chExt cx="2348" cy="2060"/>
          </a:xfrm>
        </p:grpSpPr>
        <p:grpSp>
          <p:nvGrpSpPr>
            <p:cNvPr id="172047" name="Group 22"/>
            <p:cNvGrpSpPr>
              <a:grpSpLocks/>
            </p:cNvGrpSpPr>
            <p:nvPr/>
          </p:nvGrpSpPr>
          <p:grpSpPr bwMode="auto">
            <a:xfrm>
              <a:off x="2437" y="1344"/>
              <a:ext cx="2348" cy="2060"/>
              <a:chOff x="2437" y="1344"/>
              <a:chExt cx="2348" cy="2060"/>
            </a:xfrm>
          </p:grpSpPr>
          <p:sp>
            <p:nvSpPr>
              <p:cNvPr id="172054"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X1</a:t>
                </a:r>
              </a:p>
              <a:p>
                <a:pPr algn="ctr" eaLnBrk="1" hangingPunct="1"/>
                <a:r>
                  <a:rPr lang="en-US" sz="2400">
                    <a:latin typeface="Tahoma" pitchFamily="34" charset="0"/>
                  </a:rPr>
                  <a:t>{ </a:t>
                </a:r>
                <a:r>
                  <a:rPr lang="en-US" sz="2400">
                    <a:solidFill>
                      <a:schemeClr val="accent2"/>
                    </a:solidFill>
                    <a:latin typeface="Tahoma" pitchFamily="34" charset="0"/>
                  </a:rPr>
                  <a:t> </a:t>
                </a:r>
                <a:r>
                  <a:rPr lang="en-US" sz="2400">
                    <a:latin typeface="Tahoma" pitchFamily="34" charset="0"/>
                  </a:rPr>
                  <a:t>,</a:t>
                </a:r>
                <a:r>
                  <a:rPr lang="en-US" sz="2400">
                    <a:solidFill>
                      <a:srgbClr val="FF3300"/>
                    </a:solidFill>
                    <a:latin typeface="Tahoma" pitchFamily="34" charset="0"/>
                  </a:rPr>
                  <a:t>2</a:t>
                </a:r>
                <a:r>
                  <a:rPr lang="en-US" sz="2400">
                    <a:latin typeface="Tahoma" pitchFamily="34" charset="0"/>
                  </a:rPr>
                  <a:t>,3,4}</a:t>
                </a:r>
              </a:p>
            </p:txBody>
          </p:sp>
          <p:sp>
            <p:nvSpPr>
              <p:cNvPr id="172055" name="Text Box 24"/>
              <p:cNvSpPr txBox="1">
                <a:spLocks noChangeArrowheads="1"/>
              </p:cNvSpPr>
              <p:nvPr/>
            </p:nvSpPr>
            <p:spPr bwMode="auto">
              <a:xfrm>
                <a:off x="2445" y="2880"/>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{1,2,3,4}</a:t>
                </a:r>
              </a:p>
            </p:txBody>
          </p:sp>
          <p:sp>
            <p:nvSpPr>
              <p:cNvPr id="172056" name="Text Box 25"/>
              <p:cNvSpPr txBox="1">
                <a:spLocks noChangeArrowheads="1"/>
              </p:cNvSpPr>
              <p:nvPr/>
            </p:nvSpPr>
            <p:spPr bwMode="auto">
              <a:xfrm>
                <a:off x="3885" y="2880"/>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{1,2,3,4}</a:t>
                </a:r>
              </a:p>
            </p:txBody>
          </p:sp>
          <p:sp>
            <p:nvSpPr>
              <p:cNvPr id="172057" name="Text Box 26"/>
              <p:cNvSpPr txBox="1">
                <a:spLocks noChangeArrowheads="1"/>
              </p:cNvSpPr>
              <p:nvPr/>
            </p:nvSpPr>
            <p:spPr bwMode="auto">
              <a:xfrm>
                <a:off x="3885" y="1344"/>
                <a:ext cx="90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{1,2,3,4}</a:t>
                </a:r>
              </a:p>
            </p:txBody>
          </p:sp>
        </p:grpSp>
        <p:sp>
          <p:nvSpPr>
            <p:cNvPr id="172048"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2049"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2050"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2051"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2052"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2053"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72037"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2038" name="Group 34"/>
          <p:cNvGrpSpPr>
            <a:grpSpLocks/>
          </p:cNvGrpSpPr>
          <p:nvPr/>
        </p:nvGrpSpPr>
        <p:grpSpPr bwMode="auto">
          <a:xfrm>
            <a:off x="2057400" y="3741738"/>
            <a:ext cx="1219200" cy="1676400"/>
            <a:chOff x="1296" y="1968"/>
            <a:chExt cx="768" cy="1056"/>
          </a:xfrm>
        </p:grpSpPr>
        <p:sp>
          <p:nvSpPr>
            <p:cNvPr id="172041"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2"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3"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4"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5"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6"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2039" name="Text Box 41"/>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72040" name="Text Box 42"/>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
          <p:cNvSpPr>
            <a:spLocks noGrp="1"/>
          </p:cNvSpPr>
          <p:nvPr>
            <p:ph type="sldNum" sz="quarter" idx="12"/>
          </p:nvPr>
        </p:nvSpPr>
        <p:spPr/>
        <p:txBody>
          <a:bodyPr/>
          <a:lstStyle/>
          <a:p>
            <a:pPr>
              <a:defRPr/>
            </a:pPr>
            <a:fld id="{1B318F40-079F-441A-AA6C-066A08152796}" type="slidenum">
              <a:rPr lang="fa-IR"/>
              <a:pPr>
                <a:defRPr/>
              </a:pPr>
              <a:t>168</a:t>
            </a:fld>
            <a:endParaRPr lang="en-US"/>
          </a:p>
        </p:txBody>
      </p:sp>
      <p:grpSp>
        <p:nvGrpSpPr>
          <p:cNvPr id="173059" name="Group 2"/>
          <p:cNvGrpSpPr>
            <a:grpSpLocks/>
          </p:cNvGrpSpPr>
          <p:nvPr/>
        </p:nvGrpSpPr>
        <p:grpSpPr bwMode="auto">
          <a:xfrm>
            <a:off x="1219200" y="3284538"/>
            <a:ext cx="2133600" cy="2209800"/>
            <a:chOff x="624" y="1776"/>
            <a:chExt cx="1344" cy="1392"/>
          </a:xfrm>
        </p:grpSpPr>
        <p:grpSp>
          <p:nvGrpSpPr>
            <p:cNvPr id="173082" name="Group 3"/>
            <p:cNvGrpSpPr>
              <a:grpSpLocks/>
            </p:cNvGrpSpPr>
            <p:nvPr/>
          </p:nvGrpSpPr>
          <p:grpSpPr bwMode="auto">
            <a:xfrm>
              <a:off x="816" y="2016"/>
              <a:ext cx="1152" cy="1152"/>
              <a:chOff x="576" y="1728"/>
              <a:chExt cx="1152" cy="1152"/>
            </a:xfrm>
          </p:grpSpPr>
          <p:sp>
            <p:nvSpPr>
              <p:cNvPr id="173091"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92"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93"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94"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95"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96"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97"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98"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99"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3083" name="Text Box 13"/>
            <p:cNvSpPr txBox="1">
              <a:spLocks noChangeArrowheads="1"/>
            </p:cNvSpPr>
            <p:nvPr/>
          </p:nvSpPr>
          <p:spPr bwMode="auto">
            <a:xfrm>
              <a:off x="624" y="201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73084" name="Text Box 14"/>
            <p:cNvSpPr txBox="1">
              <a:spLocks noChangeArrowheads="1"/>
            </p:cNvSpPr>
            <p:nvPr/>
          </p:nvSpPr>
          <p:spPr bwMode="auto">
            <a:xfrm>
              <a:off x="624" y="2592"/>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3085" name="Text Box 15"/>
            <p:cNvSpPr txBox="1">
              <a:spLocks noChangeArrowheads="1"/>
            </p:cNvSpPr>
            <p:nvPr/>
          </p:nvSpPr>
          <p:spPr bwMode="auto">
            <a:xfrm>
              <a:off x="624" y="230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3086" name="Text Box 16"/>
            <p:cNvSpPr txBox="1">
              <a:spLocks noChangeArrowheads="1"/>
            </p:cNvSpPr>
            <p:nvPr/>
          </p:nvSpPr>
          <p:spPr bwMode="auto">
            <a:xfrm>
              <a:off x="624" y="28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3087" name="Text Box 17"/>
            <p:cNvSpPr txBox="1">
              <a:spLocks noChangeArrowheads="1"/>
            </p:cNvSpPr>
            <p:nvPr/>
          </p:nvSpPr>
          <p:spPr bwMode="auto">
            <a:xfrm>
              <a:off x="1440"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3088" name="Text Box 18"/>
            <p:cNvSpPr txBox="1">
              <a:spLocks noChangeArrowheads="1"/>
            </p:cNvSpPr>
            <p:nvPr/>
          </p:nvSpPr>
          <p:spPr bwMode="auto">
            <a:xfrm>
              <a:off x="1152"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3089" name="Text Box 19"/>
            <p:cNvSpPr txBox="1">
              <a:spLocks noChangeArrowheads="1"/>
            </p:cNvSpPr>
            <p:nvPr/>
          </p:nvSpPr>
          <p:spPr bwMode="auto">
            <a:xfrm>
              <a:off x="1728"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3090" name="Text Box 20"/>
            <p:cNvSpPr txBox="1">
              <a:spLocks noChangeArrowheads="1"/>
            </p:cNvSpPr>
            <p:nvPr/>
          </p:nvSpPr>
          <p:spPr bwMode="auto">
            <a:xfrm>
              <a:off x="864"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73060" name="Group 21"/>
          <p:cNvGrpSpPr>
            <a:grpSpLocks/>
          </p:cNvGrpSpPr>
          <p:nvPr/>
        </p:nvGrpSpPr>
        <p:grpSpPr bwMode="auto">
          <a:xfrm>
            <a:off x="4241800" y="2751138"/>
            <a:ext cx="3773488" cy="3270250"/>
            <a:chOff x="2429" y="1344"/>
            <a:chExt cx="2377" cy="2060"/>
          </a:xfrm>
        </p:grpSpPr>
        <p:grpSp>
          <p:nvGrpSpPr>
            <p:cNvPr id="173071" name="Group 22"/>
            <p:cNvGrpSpPr>
              <a:grpSpLocks/>
            </p:cNvGrpSpPr>
            <p:nvPr/>
          </p:nvGrpSpPr>
          <p:grpSpPr bwMode="auto">
            <a:xfrm>
              <a:off x="2429" y="1344"/>
              <a:ext cx="2377" cy="2060"/>
              <a:chOff x="2429" y="1344"/>
              <a:chExt cx="2377" cy="2060"/>
            </a:xfrm>
          </p:grpSpPr>
          <p:sp>
            <p:nvSpPr>
              <p:cNvPr id="173078"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X1</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rgbClr val="FF3300"/>
                    </a:solidFill>
                    <a:latin typeface="Tahoma" pitchFamily="34" charset="0"/>
                  </a:rPr>
                  <a:t>2</a:t>
                </a:r>
                <a:r>
                  <a:rPr lang="en-US" sz="2400">
                    <a:latin typeface="Tahoma" pitchFamily="34" charset="0"/>
                  </a:rPr>
                  <a:t>,3,4}</a:t>
                </a:r>
              </a:p>
            </p:txBody>
          </p:sp>
          <p:sp>
            <p:nvSpPr>
              <p:cNvPr id="173079" name="Text Box 24"/>
              <p:cNvSpPr txBox="1">
                <a:spLocks noChangeArrowheads="1"/>
              </p:cNvSpPr>
              <p:nvPr/>
            </p:nvSpPr>
            <p:spPr bwMode="auto">
              <a:xfrm>
                <a:off x="2429" y="2880"/>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{1,  ,3,  }</a:t>
                </a:r>
              </a:p>
            </p:txBody>
          </p:sp>
          <p:sp>
            <p:nvSpPr>
              <p:cNvPr id="173080" name="Text Box 25"/>
              <p:cNvSpPr txBox="1">
                <a:spLocks noChangeArrowheads="1"/>
              </p:cNvSpPr>
              <p:nvPr/>
            </p:nvSpPr>
            <p:spPr bwMode="auto">
              <a:xfrm>
                <a:off x="3877" y="2880"/>
                <a:ext cx="91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{1,  ,3,4}</a:t>
                </a:r>
              </a:p>
            </p:txBody>
          </p:sp>
          <p:sp>
            <p:nvSpPr>
              <p:cNvPr id="173081"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,4}</a:t>
                </a:r>
              </a:p>
            </p:txBody>
          </p:sp>
        </p:grpSp>
        <p:sp>
          <p:nvSpPr>
            <p:cNvPr id="173072"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73"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74"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75"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76"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3077"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73061"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3062" name="Group 34"/>
          <p:cNvGrpSpPr>
            <a:grpSpLocks/>
          </p:cNvGrpSpPr>
          <p:nvPr/>
        </p:nvGrpSpPr>
        <p:grpSpPr bwMode="auto">
          <a:xfrm>
            <a:off x="2057400" y="3741738"/>
            <a:ext cx="1219200" cy="1676400"/>
            <a:chOff x="1296" y="1968"/>
            <a:chExt cx="768" cy="1056"/>
          </a:xfrm>
        </p:grpSpPr>
        <p:sp>
          <p:nvSpPr>
            <p:cNvPr id="173065"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6"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7"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8"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9"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70"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3063" name="Text Box 41"/>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73064" name="Text Box 42"/>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
          <p:cNvSpPr>
            <a:spLocks noGrp="1"/>
          </p:cNvSpPr>
          <p:nvPr>
            <p:ph type="sldNum" sz="quarter" idx="12"/>
          </p:nvPr>
        </p:nvSpPr>
        <p:spPr/>
        <p:txBody>
          <a:bodyPr/>
          <a:lstStyle/>
          <a:p>
            <a:pPr>
              <a:defRPr/>
            </a:pPr>
            <a:fld id="{D99895D3-595D-46CD-9F7A-4F7492940C2F}" type="slidenum">
              <a:rPr lang="fa-IR"/>
              <a:pPr>
                <a:defRPr/>
              </a:pPr>
              <a:t>169</a:t>
            </a:fld>
            <a:endParaRPr lang="en-US"/>
          </a:p>
        </p:txBody>
      </p:sp>
      <p:grpSp>
        <p:nvGrpSpPr>
          <p:cNvPr id="174083" name="Group 2"/>
          <p:cNvGrpSpPr>
            <a:grpSpLocks/>
          </p:cNvGrpSpPr>
          <p:nvPr/>
        </p:nvGrpSpPr>
        <p:grpSpPr bwMode="auto">
          <a:xfrm>
            <a:off x="1219200" y="3284538"/>
            <a:ext cx="2133600" cy="2209800"/>
            <a:chOff x="624" y="1776"/>
            <a:chExt cx="1344" cy="1392"/>
          </a:xfrm>
        </p:grpSpPr>
        <p:grpSp>
          <p:nvGrpSpPr>
            <p:cNvPr id="174109" name="Group 3"/>
            <p:cNvGrpSpPr>
              <a:grpSpLocks/>
            </p:cNvGrpSpPr>
            <p:nvPr/>
          </p:nvGrpSpPr>
          <p:grpSpPr bwMode="auto">
            <a:xfrm>
              <a:off x="816" y="2016"/>
              <a:ext cx="1152" cy="1152"/>
              <a:chOff x="576" y="1728"/>
              <a:chExt cx="1152" cy="1152"/>
            </a:xfrm>
          </p:grpSpPr>
          <p:sp>
            <p:nvSpPr>
              <p:cNvPr id="174118"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9"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0"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1"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2"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3"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4"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5"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6"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110" name="Text Box 13"/>
            <p:cNvSpPr txBox="1">
              <a:spLocks noChangeArrowheads="1"/>
            </p:cNvSpPr>
            <p:nvPr/>
          </p:nvSpPr>
          <p:spPr bwMode="auto">
            <a:xfrm>
              <a:off x="624" y="201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74111" name="Text Box 14"/>
            <p:cNvSpPr txBox="1">
              <a:spLocks noChangeArrowheads="1"/>
            </p:cNvSpPr>
            <p:nvPr/>
          </p:nvSpPr>
          <p:spPr bwMode="auto">
            <a:xfrm>
              <a:off x="624" y="2592"/>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4112" name="Text Box 15"/>
            <p:cNvSpPr txBox="1">
              <a:spLocks noChangeArrowheads="1"/>
            </p:cNvSpPr>
            <p:nvPr/>
          </p:nvSpPr>
          <p:spPr bwMode="auto">
            <a:xfrm>
              <a:off x="624" y="230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4113" name="Text Box 16"/>
            <p:cNvSpPr txBox="1">
              <a:spLocks noChangeArrowheads="1"/>
            </p:cNvSpPr>
            <p:nvPr/>
          </p:nvSpPr>
          <p:spPr bwMode="auto">
            <a:xfrm>
              <a:off x="624" y="28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4114" name="Text Box 17"/>
            <p:cNvSpPr txBox="1">
              <a:spLocks noChangeArrowheads="1"/>
            </p:cNvSpPr>
            <p:nvPr/>
          </p:nvSpPr>
          <p:spPr bwMode="auto">
            <a:xfrm>
              <a:off x="1440"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4115" name="Text Box 18"/>
            <p:cNvSpPr txBox="1">
              <a:spLocks noChangeArrowheads="1"/>
            </p:cNvSpPr>
            <p:nvPr/>
          </p:nvSpPr>
          <p:spPr bwMode="auto">
            <a:xfrm>
              <a:off x="1152"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4116" name="Text Box 19"/>
            <p:cNvSpPr txBox="1">
              <a:spLocks noChangeArrowheads="1"/>
            </p:cNvSpPr>
            <p:nvPr/>
          </p:nvSpPr>
          <p:spPr bwMode="auto">
            <a:xfrm>
              <a:off x="1728"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4117" name="Text Box 20"/>
            <p:cNvSpPr txBox="1">
              <a:spLocks noChangeArrowheads="1"/>
            </p:cNvSpPr>
            <p:nvPr/>
          </p:nvSpPr>
          <p:spPr bwMode="auto">
            <a:xfrm>
              <a:off x="864"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74084" name="Group 21"/>
          <p:cNvGrpSpPr>
            <a:grpSpLocks/>
          </p:cNvGrpSpPr>
          <p:nvPr/>
        </p:nvGrpSpPr>
        <p:grpSpPr bwMode="auto">
          <a:xfrm>
            <a:off x="4241800" y="2751138"/>
            <a:ext cx="3773488" cy="3270250"/>
            <a:chOff x="2429" y="1344"/>
            <a:chExt cx="2377" cy="2060"/>
          </a:xfrm>
        </p:grpSpPr>
        <p:grpSp>
          <p:nvGrpSpPr>
            <p:cNvPr id="174098" name="Group 22"/>
            <p:cNvGrpSpPr>
              <a:grpSpLocks/>
            </p:cNvGrpSpPr>
            <p:nvPr/>
          </p:nvGrpSpPr>
          <p:grpSpPr bwMode="auto">
            <a:xfrm>
              <a:off x="2429" y="1344"/>
              <a:ext cx="2377" cy="2060"/>
              <a:chOff x="2429" y="1344"/>
              <a:chExt cx="2377" cy="2060"/>
            </a:xfrm>
          </p:grpSpPr>
          <p:sp>
            <p:nvSpPr>
              <p:cNvPr id="174105"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X1</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rgbClr val="FF3300"/>
                    </a:solidFill>
                    <a:latin typeface="Tahoma" pitchFamily="34" charset="0"/>
                  </a:rPr>
                  <a:t>2</a:t>
                </a:r>
                <a:r>
                  <a:rPr lang="en-US" sz="2400">
                    <a:latin typeface="Tahoma" pitchFamily="34" charset="0"/>
                  </a:rPr>
                  <a:t>,3,4}</a:t>
                </a:r>
              </a:p>
            </p:txBody>
          </p:sp>
          <p:sp>
            <p:nvSpPr>
              <p:cNvPr id="174106" name="Text Box 24"/>
              <p:cNvSpPr txBox="1">
                <a:spLocks noChangeArrowheads="1"/>
              </p:cNvSpPr>
              <p:nvPr/>
            </p:nvSpPr>
            <p:spPr bwMode="auto">
              <a:xfrm>
                <a:off x="2429" y="2880"/>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{1,  ,3,  }</a:t>
                </a:r>
              </a:p>
            </p:txBody>
          </p:sp>
          <p:sp>
            <p:nvSpPr>
              <p:cNvPr id="174107" name="Text Box 25"/>
              <p:cNvSpPr txBox="1">
                <a:spLocks noChangeArrowheads="1"/>
              </p:cNvSpPr>
              <p:nvPr/>
            </p:nvSpPr>
            <p:spPr bwMode="auto">
              <a:xfrm>
                <a:off x="3877" y="2880"/>
                <a:ext cx="91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{1,  ,3,4}</a:t>
                </a:r>
              </a:p>
            </p:txBody>
          </p:sp>
          <p:sp>
            <p:nvSpPr>
              <p:cNvPr id="174108"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rgbClr val="FF0000"/>
                    </a:solidFill>
                    <a:latin typeface="Tahoma" pitchFamily="34" charset="0"/>
                  </a:rPr>
                  <a:t>4</a:t>
                </a:r>
                <a:r>
                  <a:rPr lang="en-US" sz="2400">
                    <a:latin typeface="Tahoma" pitchFamily="34" charset="0"/>
                  </a:rPr>
                  <a:t>}</a:t>
                </a:r>
              </a:p>
            </p:txBody>
          </p:sp>
        </p:grpSp>
        <p:sp>
          <p:nvSpPr>
            <p:cNvPr id="174099"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100"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101"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102"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103"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104"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74085"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086" name="Group 34"/>
          <p:cNvGrpSpPr>
            <a:grpSpLocks/>
          </p:cNvGrpSpPr>
          <p:nvPr/>
        </p:nvGrpSpPr>
        <p:grpSpPr bwMode="auto">
          <a:xfrm>
            <a:off x="2057400" y="3741738"/>
            <a:ext cx="1219200" cy="1676400"/>
            <a:chOff x="1296" y="1968"/>
            <a:chExt cx="768" cy="1056"/>
          </a:xfrm>
        </p:grpSpPr>
        <p:sp>
          <p:nvSpPr>
            <p:cNvPr id="174092"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3"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4"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5"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6"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7"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087" name="AutoShape 41"/>
          <p:cNvSpPr>
            <a:spLocks noChangeArrowheads="1"/>
          </p:cNvSpPr>
          <p:nvPr/>
        </p:nvSpPr>
        <p:spPr bwMode="auto">
          <a:xfrm>
            <a:off x="1981200" y="50371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8" name="Oval 42"/>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9" name="Oval 43"/>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0" name="Text Box 4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74091" name="Text Box 45"/>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A5F81C00-62AC-413B-A17D-818859D332C3}" type="slidenum">
              <a:rPr lang="fa-IR"/>
              <a:pPr>
                <a:defRPr/>
              </a:pPr>
              <a:t>17</a:t>
            </a:fld>
            <a:endParaRPr lang="en-US"/>
          </a:p>
        </p:txBody>
      </p:sp>
      <p:sp>
        <p:nvSpPr>
          <p:cNvPr id="18435" name="Text Box 2"/>
          <p:cNvSpPr txBox="1">
            <a:spLocks noChangeArrowheads="1"/>
          </p:cNvSpPr>
          <p:nvPr/>
        </p:nvSpPr>
        <p:spPr bwMode="auto">
          <a:xfrm>
            <a:off x="2916238" y="981075"/>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18436" name="Text Box 3"/>
          <p:cNvSpPr txBox="1">
            <a:spLocks noChangeArrowheads="1"/>
          </p:cNvSpPr>
          <p:nvPr/>
        </p:nvSpPr>
        <p:spPr bwMode="auto">
          <a:xfrm>
            <a:off x="1258888" y="2060575"/>
            <a:ext cx="6553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18437" name="Text Box 4"/>
          <p:cNvSpPr txBox="1">
            <a:spLocks noChangeArrowheads="1"/>
          </p:cNvSpPr>
          <p:nvPr/>
        </p:nvSpPr>
        <p:spPr bwMode="auto">
          <a:xfrm>
            <a:off x="1908175" y="3716338"/>
            <a:ext cx="55451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4800">
                <a:solidFill>
                  <a:schemeClr val="accent2"/>
                </a:solidFill>
                <a:latin typeface="Akram" pitchFamily="2" charset="2"/>
                <a:cs typeface="Homa" pitchFamily="2" charset="-78"/>
              </a:rPr>
              <a:t>فصل دوم</a:t>
            </a:r>
            <a:endParaRPr lang="en-US" sz="4800">
              <a:solidFill>
                <a:schemeClr val="accent2"/>
              </a:solidFill>
              <a:latin typeface="Akram" pitchFamily="2" charset="2"/>
              <a:cs typeface="Homa" pitchFamily="2" charset="-78"/>
            </a:endParaRPr>
          </a:p>
        </p:txBody>
      </p:sp>
      <p:sp>
        <p:nvSpPr>
          <p:cNvPr id="18438" name="Rectangle 5"/>
          <p:cNvSpPr>
            <a:spLocks noChangeArrowheads="1"/>
          </p:cNvSpPr>
          <p:nvPr/>
        </p:nvSpPr>
        <p:spPr bwMode="auto">
          <a:xfrm>
            <a:off x="1476375" y="4797425"/>
            <a:ext cx="648017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6600">
                <a:solidFill>
                  <a:srgbClr val="CC3300"/>
                </a:solidFill>
                <a:latin typeface="Akram" pitchFamily="2" charset="2"/>
                <a:cs typeface="Homa" pitchFamily="2" charset="-78"/>
              </a:rPr>
              <a:t>عاملها</a:t>
            </a:r>
            <a:r>
              <a:rPr lang="ar-SA" sz="6600">
                <a:solidFill>
                  <a:srgbClr val="CC3300"/>
                </a:solidFill>
                <a:latin typeface="Akram" pitchFamily="2" charset="2"/>
                <a:cs typeface="Homa" pitchFamily="2" charset="-78"/>
              </a:rPr>
              <a:t>ي</a:t>
            </a:r>
            <a:r>
              <a:rPr lang="fa-IR" sz="6600">
                <a:solidFill>
                  <a:srgbClr val="CC3300"/>
                </a:solidFill>
                <a:latin typeface="Akram" pitchFamily="2" charset="2"/>
                <a:cs typeface="Homa" pitchFamily="2" charset="-78"/>
              </a:rPr>
              <a:t> هوشمند</a:t>
            </a:r>
            <a:endParaRPr lang="en-US" sz="6600">
              <a:solidFill>
                <a:srgbClr val="CC3300"/>
              </a:solidFill>
              <a:latin typeface="Akram" pitchFamily="2" charset="2"/>
              <a:cs typeface="Homa" pitchFamily="2" charset="-78"/>
            </a:endParaRP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
          <p:cNvSpPr>
            <a:spLocks noGrp="1"/>
          </p:cNvSpPr>
          <p:nvPr>
            <p:ph type="sldNum" sz="quarter" idx="12"/>
          </p:nvPr>
        </p:nvSpPr>
        <p:spPr/>
        <p:txBody>
          <a:bodyPr/>
          <a:lstStyle/>
          <a:p>
            <a:pPr>
              <a:defRPr/>
            </a:pPr>
            <a:fld id="{425FD795-195E-48A0-8114-87740C353E19}" type="slidenum">
              <a:rPr lang="fa-IR"/>
              <a:pPr>
                <a:defRPr/>
              </a:pPr>
              <a:t>170</a:t>
            </a:fld>
            <a:endParaRPr lang="en-US"/>
          </a:p>
        </p:txBody>
      </p:sp>
      <p:grpSp>
        <p:nvGrpSpPr>
          <p:cNvPr id="175107" name="Group 2"/>
          <p:cNvGrpSpPr>
            <a:grpSpLocks/>
          </p:cNvGrpSpPr>
          <p:nvPr/>
        </p:nvGrpSpPr>
        <p:grpSpPr bwMode="auto">
          <a:xfrm>
            <a:off x="1219200" y="3284538"/>
            <a:ext cx="2133600" cy="2209800"/>
            <a:chOff x="624" y="1776"/>
            <a:chExt cx="1344" cy="1392"/>
          </a:xfrm>
        </p:grpSpPr>
        <p:grpSp>
          <p:nvGrpSpPr>
            <p:cNvPr id="175133" name="Group 3"/>
            <p:cNvGrpSpPr>
              <a:grpSpLocks/>
            </p:cNvGrpSpPr>
            <p:nvPr/>
          </p:nvGrpSpPr>
          <p:grpSpPr bwMode="auto">
            <a:xfrm>
              <a:off x="816" y="2016"/>
              <a:ext cx="1152" cy="1152"/>
              <a:chOff x="576" y="1728"/>
              <a:chExt cx="1152" cy="1152"/>
            </a:xfrm>
          </p:grpSpPr>
          <p:sp>
            <p:nvSpPr>
              <p:cNvPr id="175142"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43"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44"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45"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46"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47"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48"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49"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50"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134" name="Text Box 13"/>
            <p:cNvSpPr txBox="1">
              <a:spLocks noChangeArrowheads="1"/>
            </p:cNvSpPr>
            <p:nvPr/>
          </p:nvSpPr>
          <p:spPr bwMode="auto">
            <a:xfrm>
              <a:off x="624" y="201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75135" name="Text Box 14"/>
            <p:cNvSpPr txBox="1">
              <a:spLocks noChangeArrowheads="1"/>
            </p:cNvSpPr>
            <p:nvPr/>
          </p:nvSpPr>
          <p:spPr bwMode="auto">
            <a:xfrm>
              <a:off x="624" y="2592"/>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5136" name="Text Box 15"/>
            <p:cNvSpPr txBox="1">
              <a:spLocks noChangeArrowheads="1"/>
            </p:cNvSpPr>
            <p:nvPr/>
          </p:nvSpPr>
          <p:spPr bwMode="auto">
            <a:xfrm>
              <a:off x="624" y="230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5137" name="Text Box 16"/>
            <p:cNvSpPr txBox="1">
              <a:spLocks noChangeArrowheads="1"/>
            </p:cNvSpPr>
            <p:nvPr/>
          </p:nvSpPr>
          <p:spPr bwMode="auto">
            <a:xfrm>
              <a:off x="624" y="28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5138" name="Text Box 17"/>
            <p:cNvSpPr txBox="1">
              <a:spLocks noChangeArrowheads="1"/>
            </p:cNvSpPr>
            <p:nvPr/>
          </p:nvSpPr>
          <p:spPr bwMode="auto">
            <a:xfrm>
              <a:off x="1440"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5139" name="Text Box 18"/>
            <p:cNvSpPr txBox="1">
              <a:spLocks noChangeArrowheads="1"/>
            </p:cNvSpPr>
            <p:nvPr/>
          </p:nvSpPr>
          <p:spPr bwMode="auto">
            <a:xfrm>
              <a:off x="1152"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5140" name="Text Box 19"/>
            <p:cNvSpPr txBox="1">
              <a:spLocks noChangeArrowheads="1"/>
            </p:cNvSpPr>
            <p:nvPr/>
          </p:nvSpPr>
          <p:spPr bwMode="auto">
            <a:xfrm>
              <a:off x="1728"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5141" name="Text Box 20"/>
            <p:cNvSpPr txBox="1">
              <a:spLocks noChangeArrowheads="1"/>
            </p:cNvSpPr>
            <p:nvPr/>
          </p:nvSpPr>
          <p:spPr bwMode="auto">
            <a:xfrm>
              <a:off x="864"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75108" name="Group 21"/>
          <p:cNvGrpSpPr>
            <a:grpSpLocks/>
          </p:cNvGrpSpPr>
          <p:nvPr/>
        </p:nvGrpSpPr>
        <p:grpSpPr bwMode="auto">
          <a:xfrm>
            <a:off x="4229100" y="2751138"/>
            <a:ext cx="3786188" cy="3270250"/>
            <a:chOff x="2421" y="1344"/>
            <a:chExt cx="2385" cy="2060"/>
          </a:xfrm>
        </p:grpSpPr>
        <p:grpSp>
          <p:nvGrpSpPr>
            <p:cNvPr id="175122" name="Group 22"/>
            <p:cNvGrpSpPr>
              <a:grpSpLocks/>
            </p:cNvGrpSpPr>
            <p:nvPr/>
          </p:nvGrpSpPr>
          <p:grpSpPr bwMode="auto">
            <a:xfrm>
              <a:off x="2421" y="1344"/>
              <a:ext cx="2385" cy="2060"/>
              <a:chOff x="2421" y="1344"/>
              <a:chExt cx="2385" cy="2060"/>
            </a:xfrm>
          </p:grpSpPr>
          <p:sp>
            <p:nvSpPr>
              <p:cNvPr id="175129"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X1</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rgbClr val="FF3300"/>
                    </a:solidFill>
                    <a:latin typeface="Tahoma" pitchFamily="34" charset="0"/>
                  </a:rPr>
                  <a:t>2</a:t>
                </a:r>
                <a:r>
                  <a:rPr lang="en-US" sz="2400">
                    <a:latin typeface="Tahoma" pitchFamily="34" charset="0"/>
                  </a:rPr>
                  <a:t>,3,4}</a:t>
                </a:r>
              </a:p>
            </p:txBody>
          </p:sp>
          <p:sp>
            <p:nvSpPr>
              <p:cNvPr id="175130" name="Text Box 24"/>
              <p:cNvSpPr txBox="1">
                <a:spLocks noChangeArrowheads="1"/>
              </p:cNvSpPr>
              <p:nvPr/>
            </p:nvSpPr>
            <p:spPr bwMode="auto">
              <a:xfrm>
                <a:off x="2421" y="2880"/>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{1,  ,  ,  }</a:t>
                </a:r>
              </a:p>
            </p:txBody>
          </p:sp>
          <p:sp>
            <p:nvSpPr>
              <p:cNvPr id="175131" name="Text Box 25"/>
              <p:cNvSpPr txBox="1">
                <a:spLocks noChangeArrowheads="1"/>
              </p:cNvSpPr>
              <p:nvPr/>
            </p:nvSpPr>
            <p:spPr bwMode="auto">
              <a:xfrm>
                <a:off x="3869" y="2880"/>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{1,  ,3,  }</a:t>
                </a:r>
              </a:p>
            </p:txBody>
          </p:sp>
          <p:sp>
            <p:nvSpPr>
              <p:cNvPr id="175132"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rgbClr val="FF0000"/>
                    </a:solidFill>
                    <a:latin typeface="Tahoma" pitchFamily="34" charset="0"/>
                  </a:rPr>
                  <a:t>4</a:t>
                </a:r>
                <a:r>
                  <a:rPr lang="en-US" sz="2400">
                    <a:latin typeface="Tahoma" pitchFamily="34" charset="0"/>
                  </a:rPr>
                  <a:t>}</a:t>
                </a:r>
              </a:p>
            </p:txBody>
          </p:sp>
        </p:grpSp>
        <p:sp>
          <p:nvSpPr>
            <p:cNvPr id="175123"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4"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5"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6"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7"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8"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75109"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110" name="Group 34"/>
          <p:cNvGrpSpPr>
            <a:grpSpLocks/>
          </p:cNvGrpSpPr>
          <p:nvPr/>
        </p:nvGrpSpPr>
        <p:grpSpPr bwMode="auto">
          <a:xfrm>
            <a:off x="2057400" y="3741738"/>
            <a:ext cx="1219200" cy="1676400"/>
            <a:chOff x="1296" y="1968"/>
            <a:chExt cx="768" cy="1056"/>
          </a:xfrm>
        </p:grpSpPr>
        <p:sp>
          <p:nvSpPr>
            <p:cNvPr id="175116"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7"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8"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9"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0"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1"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111" name="AutoShape 41"/>
          <p:cNvSpPr>
            <a:spLocks noChangeArrowheads="1"/>
          </p:cNvSpPr>
          <p:nvPr/>
        </p:nvSpPr>
        <p:spPr bwMode="auto">
          <a:xfrm>
            <a:off x="1981200" y="50371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2" name="Oval 42"/>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3" name="Oval 43"/>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4" name="Text Box 4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75115" name="Text Box 45"/>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12"/>
          </p:nvPr>
        </p:nvSpPr>
        <p:spPr/>
        <p:txBody>
          <a:bodyPr/>
          <a:lstStyle/>
          <a:p>
            <a:pPr>
              <a:defRPr/>
            </a:pPr>
            <a:fld id="{1DB12A18-2D56-4B3D-8B53-C7097824ACFF}" type="slidenum">
              <a:rPr lang="fa-IR"/>
              <a:pPr>
                <a:defRPr/>
              </a:pPr>
              <a:t>171</a:t>
            </a:fld>
            <a:endParaRPr lang="en-US"/>
          </a:p>
        </p:txBody>
      </p:sp>
      <p:grpSp>
        <p:nvGrpSpPr>
          <p:cNvPr id="176131" name="Group 2"/>
          <p:cNvGrpSpPr>
            <a:grpSpLocks/>
          </p:cNvGrpSpPr>
          <p:nvPr/>
        </p:nvGrpSpPr>
        <p:grpSpPr bwMode="auto">
          <a:xfrm>
            <a:off x="1219200" y="3284538"/>
            <a:ext cx="2133600" cy="2209800"/>
            <a:chOff x="624" y="1776"/>
            <a:chExt cx="1344" cy="1392"/>
          </a:xfrm>
        </p:grpSpPr>
        <p:grpSp>
          <p:nvGrpSpPr>
            <p:cNvPr id="176159" name="Group 3"/>
            <p:cNvGrpSpPr>
              <a:grpSpLocks/>
            </p:cNvGrpSpPr>
            <p:nvPr/>
          </p:nvGrpSpPr>
          <p:grpSpPr bwMode="auto">
            <a:xfrm>
              <a:off x="816" y="2016"/>
              <a:ext cx="1152" cy="1152"/>
              <a:chOff x="576" y="1728"/>
              <a:chExt cx="1152" cy="1152"/>
            </a:xfrm>
          </p:grpSpPr>
          <p:sp>
            <p:nvSpPr>
              <p:cNvPr id="176168"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69"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70"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71"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72"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73"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74"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75"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76"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160" name="Text Box 13"/>
            <p:cNvSpPr txBox="1">
              <a:spLocks noChangeArrowheads="1"/>
            </p:cNvSpPr>
            <p:nvPr/>
          </p:nvSpPr>
          <p:spPr bwMode="auto">
            <a:xfrm>
              <a:off x="624" y="201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76161" name="Text Box 14"/>
            <p:cNvSpPr txBox="1">
              <a:spLocks noChangeArrowheads="1"/>
            </p:cNvSpPr>
            <p:nvPr/>
          </p:nvSpPr>
          <p:spPr bwMode="auto">
            <a:xfrm>
              <a:off x="624" y="2592"/>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6162" name="Text Box 15"/>
            <p:cNvSpPr txBox="1">
              <a:spLocks noChangeArrowheads="1"/>
            </p:cNvSpPr>
            <p:nvPr/>
          </p:nvSpPr>
          <p:spPr bwMode="auto">
            <a:xfrm>
              <a:off x="624" y="230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6163" name="Text Box 16"/>
            <p:cNvSpPr txBox="1">
              <a:spLocks noChangeArrowheads="1"/>
            </p:cNvSpPr>
            <p:nvPr/>
          </p:nvSpPr>
          <p:spPr bwMode="auto">
            <a:xfrm>
              <a:off x="624" y="28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6164" name="Text Box 17"/>
            <p:cNvSpPr txBox="1">
              <a:spLocks noChangeArrowheads="1"/>
            </p:cNvSpPr>
            <p:nvPr/>
          </p:nvSpPr>
          <p:spPr bwMode="auto">
            <a:xfrm>
              <a:off x="1440"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6165" name="Text Box 18"/>
            <p:cNvSpPr txBox="1">
              <a:spLocks noChangeArrowheads="1"/>
            </p:cNvSpPr>
            <p:nvPr/>
          </p:nvSpPr>
          <p:spPr bwMode="auto">
            <a:xfrm>
              <a:off x="1152"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6166" name="Text Box 19"/>
            <p:cNvSpPr txBox="1">
              <a:spLocks noChangeArrowheads="1"/>
            </p:cNvSpPr>
            <p:nvPr/>
          </p:nvSpPr>
          <p:spPr bwMode="auto">
            <a:xfrm>
              <a:off x="1728"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6167" name="Text Box 20"/>
            <p:cNvSpPr txBox="1">
              <a:spLocks noChangeArrowheads="1"/>
            </p:cNvSpPr>
            <p:nvPr/>
          </p:nvSpPr>
          <p:spPr bwMode="auto">
            <a:xfrm>
              <a:off x="864"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76132" name="Group 21"/>
          <p:cNvGrpSpPr>
            <a:grpSpLocks/>
          </p:cNvGrpSpPr>
          <p:nvPr/>
        </p:nvGrpSpPr>
        <p:grpSpPr bwMode="auto">
          <a:xfrm>
            <a:off x="4229100" y="2751138"/>
            <a:ext cx="3786188" cy="3270250"/>
            <a:chOff x="2421" y="1344"/>
            <a:chExt cx="2385" cy="2060"/>
          </a:xfrm>
        </p:grpSpPr>
        <p:grpSp>
          <p:nvGrpSpPr>
            <p:cNvPr id="176148" name="Group 22"/>
            <p:cNvGrpSpPr>
              <a:grpSpLocks/>
            </p:cNvGrpSpPr>
            <p:nvPr/>
          </p:nvGrpSpPr>
          <p:grpSpPr bwMode="auto">
            <a:xfrm>
              <a:off x="2421" y="1344"/>
              <a:ext cx="2385" cy="2060"/>
              <a:chOff x="2421" y="1344"/>
              <a:chExt cx="2385" cy="2060"/>
            </a:xfrm>
          </p:grpSpPr>
          <p:sp>
            <p:nvSpPr>
              <p:cNvPr id="176155"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X1</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rgbClr val="FF3300"/>
                    </a:solidFill>
                    <a:latin typeface="Tahoma" pitchFamily="34" charset="0"/>
                  </a:rPr>
                  <a:t>2</a:t>
                </a:r>
                <a:r>
                  <a:rPr lang="en-US" sz="2400">
                    <a:latin typeface="Tahoma" pitchFamily="34" charset="0"/>
                  </a:rPr>
                  <a:t>,3,4}</a:t>
                </a:r>
              </a:p>
            </p:txBody>
          </p:sp>
          <p:sp>
            <p:nvSpPr>
              <p:cNvPr id="176156" name="Text Box 24"/>
              <p:cNvSpPr txBox="1">
                <a:spLocks noChangeArrowheads="1"/>
              </p:cNvSpPr>
              <p:nvPr/>
            </p:nvSpPr>
            <p:spPr bwMode="auto">
              <a:xfrm>
                <a:off x="2421" y="2880"/>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a:t>
                </a:r>
                <a:r>
                  <a:rPr lang="en-US" sz="2400">
                    <a:solidFill>
                      <a:srgbClr val="FF0000"/>
                    </a:solidFill>
                    <a:latin typeface="Tahoma" pitchFamily="34" charset="0"/>
                  </a:rPr>
                  <a:t>1</a:t>
                </a:r>
                <a:r>
                  <a:rPr lang="en-US" sz="2400">
                    <a:latin typeface="Tahoma" pitchFamily="34" charset="0"/>
                  </a:rPr>
                  <a:t>,  ,  ,  }</a:t>
                </a:r>
              </a:p>
            </p:txBody>
          </p:sp>
          <p:sp>
            <p:nvSpPr>
              <p:cNvPr id="176157" name="Text Box 25"/>
              <p:cNvSpPr txBox="1">
                <a:spLocks noChangeArrowheads="1"/>
              </p:cNvSpPr>
              <p:nvPr/>
            </p:nvSpPr>
            <p:spPr bwMode="auto">
              <a:xfrm>
                <a:off x="3869" y="2880"/>
                <a:ext cx="930"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{1,  ,3,  }</a:t>
                </a:r>
              </a:p>
            </p:txBody>
          </p:sp>
          <p:sp>
            <p:nvSpPr>
              <p:cNvPr id="176158"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rgbClr val="FF0000"/>
                    </a:solidFill>
                    <a:latin typeface="Tahoma" pitchFamily="34" charset="0"/>
                  </a:rPr>
                  <a:t>4</a:t>
                </a:r>
                <a:r>
                  <a:rPr lang="en-US" sz="2400">
                    <a:latin typeface="Tahoma" pitchFamily="34" charset="0"/>
                  </a:rPr>
                  <a:t>}</a:t>
                </a:r>
              </a:p>
            </p:txBody>
          </p:sp>
        </p:grpSp>
        <p:sp>
          <p:nvSpPr>
            <p:cNvPr id="176149"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6150"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6151"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6152"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6153"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6154"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76133"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6134" name="Group 34"/>
          <p:cNvGrpSpPr>
            <a:grpSpLocks/>
          </p:cNvGrpSpPr>
          <p:nvPr/>
        </p:nvGrpSpPr>
        <p:grpSpPr bwMode="auto">
          <a:xfrm>
            <a:off x="2057400" y="3741738"/>
            <a:ext cx="1219200" cy="1676400"/>
            <a:chOff x="1296" y="1968"/>
            <a:chExt cx="768" cy="1056"/>
          </a:xfrm>
        </p:grpSpPr>
        <p:sp>
          <p:nvSpPr>
            <p:cNvPr id="176142"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43"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44"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45"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46"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47"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135" name="AutoShape 41"/>
          <p:cNvSpPr>
            <a:spLocks noChangeArrowheads="1"/>
          </p:cNvSpPr>
          <p:nvPr/>
        </p:nvSpPr>
        <p:spPr bwMode="auto">
          <a:xfrm>
            <a:off x="1981200" y="50371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36" name="Oval 42"/>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37" name="Oval 43"/>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38" name="AutoShape 44"/>
          <p:cNvSpPr>
            <a:spLocks noChangeArrowheads="1"/>
          </p:cNvSpPr>
          <p:nvPr/>
        </p:nvSpPr>
        <p:spPr bwMode="auto">
          <a:xfrm>
            <a:off x="2438400" y="36655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39" name="Oval 45"/>
          <p:cNvSpPr>
            <a:spLocks noChangeArrowheads="1"/>
          </p:cNvSpPr>
          <p:nvPr/>
        </p:nvSpPr>
        <p:spPr bwMode="auto">
          <a:xfrm>
            <a:off x="2971800" y="37417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40" name="Text Box 46"/>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76141" name="Text Box 47"/>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4"/>
          <p:cNvSpPr>
            <a:spLocks noGrp="1"/>
          </p:cNvSpPr>
          <p:nvPr>
            <p:ph type="sldNum" sz="quarter" idx="12"/>
          </p:nvPr>
        </p:nvSpPr>
        <p:spPr/>
        <p:txBody>
          <a:bodyPr/>
          <a:lstStyle/>
          <a:p>
            <a:pPr>
              <a:defRPr/>
            </a:pPr>
            <a:fld id="{F9ACC179-D9AD-4F32-B05D-1B04A61DF0EC}" type="slidenum">
              <a:rPr lang="fa-IR"/>
              <a:pPr>
                <a:defRPr/>
              </a:pPr>
              <a:t>172</a:t>
            </a:fld>
            <a:endParaRPr lang="en-US"/>
          </a:p>
        </p:txBody>
      </p:sp>
      <p:grpSp>
        <p:nvGrpSpPr>
          <p:cNvPr id="177155" name="Group 2"/>
          <p:cNvGrpSpPr>
            <a:grpSpLocks/>
          </p:cNvGrpSpPr>
          <p:nvPr/>
        </p:nvGrpSpPr>
        <p:grpSpPr bwMode="auto">
          <a:xfrm>
            <a:off x="1219200" y="3284538"/>
            <a:ext cx="2133600" cy="2209800"/>
            <a:chOff x="624" y="1776"/>
            <a:chExt cx="1344" cy="1392"/>
          </a:xfrm>
        </p:grpSpPr>
        <p:grpSp>
          <p:nvGrpSpPr>
            <p:cNvPr id="177183" name="Group 3"/>
            <p:cNvGrpSpPr>
              <a:grpSpLocks/>
            </p:cNvGrpSpPr>
            <p:nvPr/>
          </p:nvGrpSpPr>
          <p:grpSpPr bwMode="auto">
            <a:xfrm>
              <a:off x="816" y="2016"/>
              <a:ext cx="1152" cy="1152"/>
              <a:chOff x="576" y="1728"/>
              <a:chExt cx="1152" cy="1152"/>
            </a:xfrm>
          </p:grpSpPr>
          <p:sp>
            <p:nvSpPr>
              <p:cNvPr id="177192"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93"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94"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95"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96"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97"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98"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99"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00"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7184" name="Text Box 13"/>
            <p:cNvSpPr txBox="1">
              <a:spLocks noChangeArrowheads="1"/>
            </p:cNvSpPr>
            <p:nvPr/>
          </p:nvSpPr>
          <p:spPr bwMode="auto">
            <a:xfrm>
              <a:off x="624" y="201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77185" name="Text Box 14"/>
            <p:cNvSpPr txBox="1">
              <a:spLocks noChangeArrowheads="1"/>
            </p:cNvSpPr>
            <p:nvPr/>
          </p:nvSpPr>
          <p:spPr bwMode="auto">
            <a:xfrm>
              <a:off x="624" y="2592"/>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7186" name="Text Box 15"/>
            <p:cNvSpPr txBox="1">
              <a:spLocks noChangeArrowheads="1"/>
            </p:cNvSpPr>
            <p:nvPr/>
          </p:nvSpPr>
          <p:spPr bwMode="auto">
            <a:xfrm>
              <a:off x="624" y="230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7187" name="Text Box 16"/>
            <p:cNvSpPr txBox="1">
              <a:spLocks noChangeArrowheads="1"/>
            </p:cNvSpPr>
            <p:nvPr/>
          </p:nvSpPr>
          <p:spPr bwMode="auto">
            <a:xfrm>
              <a:off x="624" y="28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7188" name="Text Box 17"/>
            <p:cNvSpPr txBox="1">
              <a:spLocks noChangeArrowheads="1"/>
            </p:cNvSpPr>
            <p:nvPr/>
          </p:nvSpPr>
          <p:spPr bwMode="auto">
            <a:xfrm>
              <a:off x="1440"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7189" name="Text Box 18"/>
            <p:cNvSpPr txBox="1">
              <a:spLocks noChangeArrowheads="1"/>
            </p:cNvSpPr>
            <p:nvPr/>
          </p:nvSpPr>
          <p:spPr bwMode="auto">
            <a:xfrm>
              <a:off x="1152"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7190" name="Text Box 19"/>
            <p:cNvSpPr txBox="1">
              <a:spLocks noChangeArrowheads="1"/>
            </p:cNvSpPr>
            <p:nvPr/>
          </p:nvSpPr>
          <p:spPr bwMode="auto">
            <a:xfrm>
              <a:off x="1728"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7191" name="Text Box 20"/>
            <p:cNvSpPr txBox="1">
              <a:spLocks noChangeArrowheads="1"/>
            </p:cNvSpPr>
            <p:nvPr/>
          </p:nvSpPr>
          <p:spPr bwMode="auto">
            <a:xfrm>
              <a:off x="864"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77156" name="Group 21"/>
          <p:cNvGrpSpPr>
            <a:grpSpLocks/>
          </p:cNvGrpSpPr>
          <p:nvPr/>
        </p:nvGrpSpPr>
        <p:grpSpPr bwMode="auto">
          <a:xfrm>
            <a:off x="4229100" y="2751138"/>
            <a:ext cx="3786188" cy="3270250"/>
            <a:chOff x="2421" y="1344"/>
            <a:chExt cx="2385" cy="2060"/>
          </a:xfrm>
        </p:grpSpPr>
        <p:grpSp>
          <p:nvGrpSpPr>
            <p:cNvPr id="177172" name="Group 22"/>
            <p:cNvGrpSpPr>
              <a:grpSpLocks/>
            </p:cNvGrpSpPr>
            <p:nvPr/>
          </p:nvGrpSpPr>
          <p:grpSpPr bwMode="auto">
            <a:xfrm>
              <a:off x="2421" y="1344"/>
              <a:ext cx="2385" cy="2060"/>
              <a:chOff x="2421" y="1344"/>
              <a:chExt cx="2385" cy="2060"/>
            </a:xfrm>
          </p:grpSpPr>
          <p:sp>
            <p:nvSpPr>
              <p:cNvPr id="177179"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X1</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rgbClr val="FF3300"/>
                    </a:solidFill>
                    <a:latin typeface="Tahoma" pitchFamily="34" charset="0"/>
                  </a:rPr>
                  <a:t>2</a:t>
                </a:r>
                <a:r>
                  <a:rPr lang="en-US" sz="2400">
                    <a:latin typeface="Tahoma" pitchFamily="34" charset="0"/>
                  </a:rPr>
                  <a:t>,3,4}</a:t>
                </a:r>
              </a:p>
            </p:txBody>
          </p:sp>
          <p:sp>
            <p:nvSpPr>
              <p:cNvPr id="177180" name="Text Box 24"/>
              <p:cNvSpPr txBox="1">
                <a:spLocks noChangeArrowheads="1"/>
              </p:cNvSpPr>
              <p:nvPr/>
            </p:nvSpPr>
            <p:spPr bwMode="auto">
              <a:xfrm>
                <a:off x="2421" y="2880"/>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a:t>
                </a:r>
                <a:r>
                  <a:rPr lang="en-US" sz="2400">
                    <a:solidFill>
                      <a:srgbClr val="FF0000"/>
                    </a:solidFill>
                    <a:latin typeface="Tahoma" pitchFamily="34" charset="0"/>
                  </a:rPr>
                  <a:t>1</a:t>
                </a:r>
                <a:r>
                  <a:rPr lang="en-US" sz="2400">
                    <a:latin typeface="Tahoma" pitchFamily="34" charset="0"/>
                  </a:rPr>
                  <a:t>,  ,  ,  }</a:t>
                </a:r>
              </a:p>
            </p:txBody>
          </p:sp>
          <p:sp>
            <p:nvSpPr>
              <p:cNvPr id="177181" name="Text Box 25"/>
              <p:cNvSpPr txBox="1">
                <a:spLocks noChangeArrowheads="1"/>
              </p:cNvSpPr>
              <p:nvPr/>
            </p:nvSpPr>
            <p:spPr bwMode="auto">
              <a:xfrm>
                <a:off x="3861" y="2880"/>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  ,  ,3,  }</a:t>
                </a:r>
              </a:p>
            </p:txBody>
          </p:sp>
          <p:sp>
            <p:nvSpPr>
              <p:cNvPr id="177182"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rgbClr val="FF0000"/>
                    </a:solidFill>
                    <a:latin typeface="Tahoma" pitchFamily="34" charset="0"/>
                  </a:rPr>
                  <a:t>4</a:t>
                </a:r>
                <a:r>
                  <a:rPr lang="en-US" sz="2400">
                    <a:latin typeface="Tahoma" pitchFamily="34" charset="0"/>
                  </a:rPr>
                  <a:t>}</a:t>
                </a:r>
              </a:p>
            </p:txBody>
          </p:sp>
        </p:grpSp>
        <p:sp>
          <p:nvSpPr>
            <p:cNvPr id="177173"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7174"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7175"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7176"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7177"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7178"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77157"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7158" name="Group 34"/>
          <p:cNvGrpSpPr>
            <a:grpSpLocks/>
          </p:cNvGrpSpPr>
          <p:nvPr/>
        </p:nvGrpSpPr>
        <p:grpSpPr bwMode="auto">
          <a:xfrm>
            <a:off x="2057400" y="3741738"/>
            <a:ext cx="1219200" cy="1676400"/>
            <a:chOff x="1296" y="1968"/>
            <a:chExt cx="768" cy="1056"/>
          </a:xfrm>
        </p:grpSpPr>
        <p:sp>
          <p:nvSpPr>
            <p:cNvPr id="177166"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7"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8"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9"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70"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71"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7159" name="AutoShape 41"/>
          <p:cNvSpPr>
            <a:spLocks noChangeArrowheads="1"/>
          </p:cNvSpPr>
          <p:nvPr/>
        </p:nvSpPr>
        <p:spPr bwMode="auto">
          <a:xfrm>
            <a:off x="1981200" y="50371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0" name="Oval 42"/>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1" name="Oval 43"/>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2" name="AutoShape 44"/>
          <p:cNvSpPr>
            <a:spLocks noChangeArrowheads="1"/>
          </p:cNvSpPr>
          <p:nvPr/>
        </p:nvSpPr>
        <p:spPr bwMode="auto">
          <a:xfrm>
            <a:off x="2438400" y="36655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3" name="Oval 45"/>
          <p:cNvSpPr>
            <a:spLocks noChangeArrowheads="1"/>
          </p:cNvSpPr>
          <p:nvPr/>
        </p:nvSpPr>
        <p:spPr bwMode="auto">
          <a:xfrm>
            <a:off x="2971800" y="37417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4" name="Text Box 46"/>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77165" name="Text Box 47"/>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4"/>
          <p:cNvSpPr>
            <a:spLocks noGrp="1"/>
          </p:cNvSpPr>
          <p:nvPr>
            <p:ph type="sldNum" sz="quarter" idx="12"/>
          </p:nvPr>
        </p:nvSpPr>
        <p:spPr/>
        <p:txBody>
          <a:bodyPr/>
          <a:lstStyle/>
          <a:p>
            <a:pPr>
              <a:defRPr/>
            </a:pPr>
            <a:fld id="{907E8808-8033-4EA5-B5D4-997C8067268E}" type="slidenum">
              <a:rPr lang="fa-IR"/>
              <a:pPr>
                <a:defRPr/>
              </a:pPr>
              <a:t>173</a:t>
            </a:fld>
            <a:endParaRPr lang="en-US"/>
          </a:p>
        </p:txBody>
      </p:sp>
      <p:grpSp>
        <p:nvGrpSpPr>
          <p:cNvPr id="178179" name="Group 2"/>
          <p:cNvGrpSpPr>
            <a:grpSpLocks/>
          </p:cNvGrpSpPr>
          <p:nvPr/>
        </p:nvGrpSpPr>
        <p:grpSpPr bwMode="auto">
          <a:xfrm>
            <a:off x="1219200" y="3284538"/>
            <a:ext cx="2133600" cy="2209800"/>
            <a:chOff x="624" y="1776"/>
            <a:chExt cx="1344" cy="1392"/>
          </a:xfrm>
        </p:grpSpPr>
        <p:grpSp>
          <p:nvGrpSpPr>
            <p:cNvPr id="178208" name="Group 3"/>
            <p:cNvGrpSpPr>
              <a:grpSpLocks/>
            </p:cNvGrpSpPr>
            <p:nvPr/>
          </p:nvGrpSpPr>
          <p:grpSpPr bwMode="auto">
            <a:xfrm>
              <a:off x="816" y="2016"/>
              <a:ext cx="1152" cy="1152"/>
              <a:chOff x="576" y="1728"/>
              <a:chExt cx="1152" cy="1152"/>
            </a:xfrm>
          </p:grpSpPr>
          <p:sp>
            <p:nvSpPr>
              <p:cNvPr id="178217" name="Rectangle 4"/>
              <p:cNvSpPr>
                <a:spLocks noChangeArrowheads="1"/>
              </p:cNvSpPr>
              <p:nvPr/>
            </p:nvSpPr>
            <p:spPr bwMode="auto">
              <a:xfrm>
                <a:off x="576" y="1728"/>
                <a:ext cx="1152"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18"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19"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20"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21"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22"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23"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24"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25"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8209" name="Text Box 13"/>
            <p:cNvSpPr txBox="1">
              <a:spLocks noChangeArrowheads="1"/>
            </p:cNvSpPr>
            <p:nvPr/>
          </p:nvSpPr>
          <p:spPr bwMode="auto">
            <a:xfrm>
              <a:off x="624" y="201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sp>
          <p:nvSpPr>
            <p:cNvPr id="178210" name="Text Box 14"/>
            <p:cNvSpPr txBox="1">
              <a:spLocks noChangeArrowheads="1"/>
            </p:cNvSpPr>
            <p:nvPr/>
          </p:nvSpPr>
          <p:spPr bwMode="auto">
            <a:xfrm>
              <a:off x="624" y="2592"/>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8211" name="Text Box 15"/>
            <p:cNvSpPr txBox="1">
              <a:spLocks noChangeArrowheads="1"/>
            </p:cNvSpPr>
            <p:nvPr/>
          </p:nvSpPr>
          <p:spPr bwMode="auto">
            <a:xfrm>
              <a:off x="624" y="2304"/>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8212" name="Text Box 16"/>
            <p:cNvSpPr txBox="1">
              <a:spLocks noChangeArrowheads="1"/>
            </p:cNvSpPr>
            <p:nvPr/>
          </p:nvSpPr>
          <p:spPr bwMode="auto">
            <a:xfrm>
              <a:off x="624" y="2880"/>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8213" name="Text Box 17"/>
            <p:cNvSpPr txBox="1">
              <a:spLocks noChangeArrowheads="1"/>
            </p:cNvSpPr>
            <p:nvPr/>
          </p:nvSpPr>
          <p:spPr bwMode="auto">
            <a:xfrm>
              <a:off x="1440"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3</a:t>
              </a:r>
            </a:p>
          </p:txBody>
        </p:sp>
        <p:sp>
          <p:nvSpPr>
            <p:cNvPr id="178214" name="Text Box 18"/>
            <p:cNvSpPr txBox="1">
              <a:spLocks noChangeArrowheads="1"/>
            </p:cNvSpPr>
            <p:nvPr/>
          </p:nvSpPr>
          <p:spPr bwMode="auto">
            <a:xfrm>
              <a:off x="1152"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2</a:t>
              </a:r>
            </a:p>
          </p:txBody>
        </p:sp>
        <p:sp>
          <p:nvSpPr>
            <p:cNvPr id="178215" name="Text Box 19"/>
            <p:cNvSpPr txBox="1">
              <a:spLocks noChangeArrowheads="1"/>
            </p:cNvSpPr>
            <p:nvPr/>
          </p:nvSpPr>
          <p:spPr bwMode="auto">
            <a:xfrm>
              <a:off x="1728"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4</a:t>
              </a:r>
            </a:p>
          </p:txBody>
        </p:sp>
        <p:sp>
          <p:nvSpPr>
            <p:cNvPr id="178216" name="Text Box 20"/>
            <p:cNvSpPr txBox="1">
              <a:spLocks noChangeArrowheads="1"/>
            </p:cNvSpPr>
            <p:nvPr/>
          </p:nvSpPr>
          <p:spPr bwMode="auto">
            <a:xfrm>
              <a:off x="864" y="1776"/>
              <a:ext cx="20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ahoma" pitchFamily="34" charset="0"/>
                </a:rPr>
                <a:t>1</a:t>
              </a:r>
            </a:p>
          </p:txBody>
        </p:sp>
      </p:grpSp>
      <p:grpSp>
        <p:nvGrpSpPr>
          <p:cNvPr id="178180" name="Group 21"/>
          <p:cNvGrpSpPr>
            <a:grpSpLocks/>
          </p:cNvGrpSpPr>
          <p:nvPr/>
        </p:nvGrpSpPr>
        <p:grpSpPr bwMode="auto">
          <a:xfrm>
            <a:off x="4229100" y="2751138"/>
            <a:ext cx="3786188" cy="3270250"/>
            <a:chOff x="2421" y="1344"/>
            <a:chExt cx="2385" cy="2060"/>
          </a:xfrm>
        </p:grpSpPr>
        <p:grpSp>
          <p:nvGrpSpPr>
            <p:cNvPr id="178197" name="Group 22"/>
            <p:cNvGrpSpPr>
              <a:grpSpLocks/>
            </p:cNvGrpSpPr>
            <p:nvPr/>
          </p:nvGrpSpPr>
          <p:grpSpPr bwMode="auto">
            <a:xfrm>
              <a:off x="2421" y="1344"/>
              <a:ext cx="2385" cy="2060"/>
              <a:chOff x="2421" y="1344"/>
              <a:chExt cx="2385" cy="2060"/>
            </a:xfrm>
          </p:grpSpPr>
          <p:sp>
            <p:nvSpPr>
              <p:cNvPr id="178204"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X1</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rgbClr val="FF3300"/>
                    </a:solidFill>
                    <a:latin typeface="Tahoma" pitchFamily="34" charset="0"/>
                  </a:rPr>
                  <a:t>2</a:t>
                </a:r>
                <a:r>
                  <a:rPr lang="en-US" sz="2400">
                    <a:latin typeface="Tahoma" pitchFamily="34" charset="0"/>
                  </a:rPr>
                  <a:t>,3,4}</a:t>
                </a:r>
              </a:p>
            </p:txBody>
          </p:sp>
          <p:sp>
            <p:nvSpPr>
              <p:cNvPr id="178205" name="Text Box 24"/>
              <p:cNvSpPr txBox="1">
                <a:spLocks noChangeArrowheads="1"/>
              </p:cNvSpPr>
              <p:nvPr/>
            </p:nvSpPr>
            <p:spPr bwMode="auto">
              <a:xfrm>
                <a:off x="2421" y="2880"/>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X3</a:t>
                </a:r>
              </a:p>
              <a:p>
                <a:pPr algn="ctr" eaLnBrk="1" hangingPunct="1"/>
                <a:r>
                  <a:rPr lang="en-US" sz="2400">
                    <a:latin typeface="Tahoma" pitchFamily="34" charset="0"/>
                  </a:rPr>
                  <a:t>{</a:t>
                </a:r>
                <a:r>
                  <a:rPr lang="en-US" sz="2400">
                    <a:solidFill>
                      <a:srgbClr val="FF0000"/>
                    </a:solidFill>
                    <a:latin typeface="Tahoma" pitchFamily="34" charset="0"/>
                  </a:rPr>
                  <a:t>1</a:t>
                </a:r>
                <a:r>
                  <a:rPr lang="en-US" sz="2400">
                    <a:latin typeface="Tahoma" pitchFamily="34" charset="0"/>
                  </a:rPr>
                  <a:t>,  ,  ,  }</a:t>
                </a:r>
              </a:p>
            </p:txBody>
          </p:sp>
          <p:sp>
            <p:nvSpPr>
              <p:cNvPr id="178206" name="Text Box 25"/>
              <p:cNvSpPr txBox="1">
                <a:spLocks noChangeArrowheads="1"/>
              </p:cNvSpPr>
              <p:nvPr/>
            </p:nvSpPr>
            <p:spPr bwMode="auto">
              <a:xfrm>
                <a:off x="3861" y="2880"/>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X4</a:t>
                </a:r>
              </a:p>
              <a:p>
                <a:pPr algn="ctr" eaLnBrk="1" hangingPunct="1"/>
                <a:r>
                  <a:rPr lang="en-US" sz="2400">
                    <a:latin typeface="Tahoma" pitchFamily="34" charset="0"/>
                  </a:rPr>
                  <a:t>{  ,  ,</a:t>
                </a:r>
                <a:r>
                  <a:rPr lang="en-US" sz="2400">
                    <a:solidFill>
                      <a:srgbClr val="FF0000"/>
                    </a:solidFill>
                    <a:latin typeface="Tahoma" pitchFamily="34" charset="0"/>
                  </a:rPr>
                  <a:t>3</a:t>
                </a:r>
                <a:r>
                  <a:rPr lang="en-US" sz="2400">
                    <a:latin typeface="Tahoma" pitchFamily="34" charset="0"/>
                  </a:rPr>
                  <a:t>,  }</a:t>
                </a:r>
              </a:p>
            </p:txBody>
          </p:sp>
          <p:sp>
            <p:nvSpPr>
              <p:cNvPr id="178207"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400">
                    <a:latin typeface="Tahoma" pitchFamily="34" charset="0"/>
                  </a:rPr>
                  <a:t>X2</a:t>
                </a:r>
              </a:p>
              <a:p>
                <a:pPr algn="ctr" eaLnBrk="1" hangingPunct="1"/>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chemeClr val="bg1"/>
                    </a:solidFill>
                    <a:latin typeface="Tahoma" pitchFamily="34" charset="0"/>
                  </a:rPr>
                  <a:t>  </a:t>
                </a:r>
                <a:r>
                  <a:rPr lang="en-US" sz="2400">
                    <a:latin typeface="Tahoma" pitchFamily="34" charset="0"/>
                  </a:rPr>
                  <a:t>,</a:t>
                </a:r>
                <a:r>
                  <a:rPr lang="en-US" sz="2400">
                    <a:solidFill>
                      <a:srgbClr val="FF0000"/>
                    </a:solidFill>
                    <a:latin typeface="Tahoma" pitchFamily="34" charset="0"/>
                  </a:rPr>
                  <a:t>4</a:t>
                </a:r>
                <a:r>
                  <a:rPr lang="en-US" sz="2400">
                    <a:latin typeface="Tahoma" pitchFamily="34" charset="0"/>
                  </a:rPr>
                  <a:t>}</a:t>
                </a:r>
              </a:p>
            </p:txBody>
          </p:sp>
        </p:grpSp>
        <p:sp>
          <p:nvSpPr>
            <p:cNvPr id="178198" name="Line 27"/>
            <p:cNvSpPr>
              <a:spLocks noChangeShapeType="1"/>
            </p:cNvSpPr>
            <p:nvPr/>
          </p:nvSpPr>
          <p:spPr bwMode="auto">
            <a:xfrm>
              <a:off x="3360"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8199" name="Line 28"/>
            <p:cNvSpPr>
              <a:spLocks noChangeShapeType="1"/>
            </p:cNvSpPr>
            <p:nvPr/>
          </p:nvSpPr>
          <p:spPr bwMode="auto">
            <a:xfrm>
              <a:off x="2928"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8200" name="Line 29"/>
            <p:cNvSpPr>
              <a:spLocks noChangeShapeType="1"/>
            </p:cNvSpPr>
            <p:nvPr/>
          </p:nvSpPr>
          <p:spPr bwMode="auto">
            <a:xfrm>
              <a:off x="3360" y="312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8201" name="Line 30"/>
            <p:cNvSpPr>
              <a:spLocks noChangeShapeType="1"/>
            </p:cNvSpPr>
            <p:nvPr/>
          </p:nvSpPr>
          <p:spPr bwMode="auto">
            <a:xfrm>
              <a:off x="4320" y="1872"/>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8202" name="Line 31"/>
            <p:cNvSpPr>
              <a:spLocks noChangeShapeType="1"/>
            </p:cNvSpPr>
            <p:nvPr/>
          </p:nvSpPr>
          <p:spPr bwMode="auto">
            <a:xfrm>
              <a:off x="3312" y="1872"/>
              <a:ext cx="576"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8203" name="Line 32"/>
            <p:cNvSpPr>
              <a:spLocks noChangeShapeType="1"/>
            </p:cNvSpPr>
            <p:nvPr/>
          </p:nvSpPr>
          <p:spPr bwMode="auto">
            <a:xfrm flipH="1">
              <a:off x="3360" y="1872"/>
              <a:ext cx="528"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78181"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8182" name="Group 34"/>
          <p:cNvGrpSpPr>
            <a:grpSpLocks/>
          </p:cNvGrpSpPr>
          <p:nvPr/>
        </p:nvGrpSpPr>
        <p:grpSpPr bwMode="auto">
          <a:xfrm>
            <a:off x="2057400" y="3741738"/>
            <a:ext cx="1219200" cy="1676400"/>
            <a:chOff x="1296" y="1968"/>
            <a:chExt cx="768" cy="1056"/>
          </a:xfrm>
        </p:grpSpPr>
        <p:sp>
          <p:nvSpPr>
            <p:cNvPr id="178191"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2"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3"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4"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5"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6"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8183" name="AutoShape 41"/>
          <p:cNvSpPr>
            <a:spLocks noChangeArrowheads="1"/>
          </p:cNvSpPr>
          <p:nvPr/>
        </p:nvSpPr>
        <p:spPr bwMode="auto">
          <a:xfrm>
            <a:off x="1981200" y="50371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4" name="Oval 42"/>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5" name="Oval 43"/>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6" name="AutoShape 44"/>
          <p:cNvSpPr>
            <a:spLocks noChangeArrowheads="1"/>
          </p:cNvSpPr>
          <p:nvPr/>
        </p:nvSpPr>
        <p:spPr bwMode="auto">
          <a:xfrm>
            <a:off x="2438400" y="36655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7" name="Oval 45"/>
          <p:cNvSpPr>
            <a:spLocks noChangeArrowheads="1"/>
          </p:cNvSpPr>
          <p:nvPr/>
        </p:nvSpPr>
        <p:spPr bwMode="auto">
          <a:xfrm>
            <a:off x="2971800" y="3741738"/>
            <a:ext cx="304800" cy="3048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8" name="AutoShape 46"/>
          <p:cNvSpPr>
            <a:spLocks noChangeArrowheads="1"/>
          </p:cNvSpPr>
          <p:nvPr/>
        </p:nvSpPr>
        <p:spPr bwMode="auto">
          <a:xfrm>
            <a:off x="2895600" y="4579938"/>
            <a:ext cx="457200" cy="457200"/>
          </a:xfrm>
          <a:prstGeom prst="star4">
            <a:avLst>
              <a:gd name="adj" fmla="val 1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9" name="Text Box 47"/>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
        <p:nvSpPr>
          <p:cNvPr id="178190" name="Text Box 48"/>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4EDEEBE4-3B37-4937-8D8D-285F0E335F37}" type="slidenum">
              <a:rPr lang="fa-IR"/>
              <a:pPr>
                <a:defRPr/>
              </a:pPr>
              <a:t>174</a:t>
            </a:fld>
            <a:endParaRPr lang="en-US"/>
          </a:p>
        </p:txBody>
      </p:sp>
      <p:sp>
        <p:nvSpPr>
          <p:cNvPr id="17920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79204"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پخش محدوديت</a:t>
            </a:r>
            <a:endParaRPr lang="en-US" sz="2400">
              <a:solidFill>
                <a:schemeClr val="accent2"/>
              </a:solidFill>
              <a:cs typeface="Homa" pitchFamily="2" charset="-78"/>
            </a:endParaRPr>
          </a:p>
        </p:txBody>
      </p:sp>
      <p:pic>
        <p:nvPicPr>
          <p:cNvPr id="179205"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00225" y="3805238"/>
            <a:ext cx="5435600" cy="243205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79206" name="Text Box 5"/>
          <p:cNvSpPr txBox="1">
            <a:spLocks noChangeArrowheads="1"/>
          </p:cNvSpPr>
          <p:nvPr/>
        </p:nvSpPr>
        <p:spPr bwMode="auto">
          <a:xfrm>
            <a:off x="827088" y="2700338"/>
            <a:ext cx="770572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2800">
                <a:solidFill>
                  <a:srgbClr val="CC3300"/>
                </a:solidFill>
                <a:cs typeface="Homa" pitchFamily="2" charset="-78"/>
              </a:rPr>
              <a:t>پخش الزام محدوديتهای يک متغير به متغيرهای ديگر</a:t>
            </a:r>
          </a:p>
          <a:p>
            <a:pPr lvl="2" algn="r" rtl="1">
              <a:spcBef>
                <a:spcPct val="20000"/>
              </a:spcBef>
              <a:buClr>
                <a:srgbClr val="00D600"/>
              </a:buClr>
              <a:buFont typeface="Wingdings" pitchFamily="2" charset="2"/>
              <a:buChar char="×"/>
            </a:pPr>
            <a:r>
              <a:rPr lang="fa-IR" sz="2000">
                <a:solidFill>
                  <a:srgbClr val="CC3300"/>
                </a:solidFill>
                <a:cs typeface="Homa" pitchFamily="2" charset="-78"/>
              </a:rPr>
              <a:t>مثال: پخش محدوديتهای </a:t>
            </a:r>
            <a:r>
              <a:rPr lang="en-US" sz="2000">
                <a:solidFill>
                  <a:srgbClr val="CC3300"/>
                </a:solidFill>
                <a:cs typeface="Homa" pitchFamily="2" charset="-78"/>
              </a:rPr>
              <a:t>WA</a:t>
            </a:r>
            <a:r>
              <a:rPr lang="fa-IR" sz="2000">
                <a:solidFill>
                  <a:srgbClr val="CC3300"/>
                </a:solidFill>
                <a:cs typeface="Homa" pitchFamily="2" charset="-78"/>
              </a:rPr>
              <a:t> و </a:t>
            </a:r>
            <a:r>
              <a:rPr lang="en-US" sz="2000">
                <a:solidFill>
                  <a:srgbClr val="CC3300"/>
                </a:solidFill>
                <a:cs typeface="Homa" pitchFamily="2" charset="-78"/>
              </a:rPr>
              <a:t>Q</a:t>
            </a:r>
            <a:r>
              <a:rPr lang="fa-IR" sz="2000">
                <a:solidFill>
                  <a:srgbClr val="CC3300"/>
                </a:solidFill>
                <a:cs typeface="Homa" pitchFamily="2" charset="-78"/>
              </a:rPr>
              <a:t> به </a:t>
            </a:r>
            <a:r>
              <a:rPr lang="en-US" sz="2000">
                <a:solidFill>
                  <a:srgbClr val="CC3300"/>
                </a:solidFill>
                <a:cs typeface="Homa" pitchFamily="2" charset="-78"/>
              </a:rPr>
              <a:t>NT</a:t>
            </a:r>
            <a:r>
              <a:rPr lang="fa-IR" sz="2000">
                <a:solidFill>
                  <a:srgbClr val="CC3300"/>
                </a:solidFill>
                <a:cs typeface="Homa" pitchFamily="2" charset="-78"/>
              </a:rPr>
              <a:t> و </a:t>
            </a:r>
            <a:r>
              <a:rPr lang="en-US" sz="2000">
                <a:solidFill>
                  <a:srgbClr val="CC3300"/>
                </a:solidFill>
                <a:cs typeface="Homa" pitchFamily="2" charset="-78"/>
              </a:rPr>
              <a:t>SA</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A4D89BE-0ED1-470C-B9E0-E3C17539F2D1}" type="slidenum">
              <a:rPr lang="fa-IR"/>
              <a:pPr>
                <a:defRPr/>
              </a:pPr>
              <a:t>175</a:t>
            </a:fld>
            <a:endParaRPr lang="en-US"/>
          </a:p>
        </p:txBody>
      </p:sp>
      <p:sp>
        <p:nvSpPr>
          <p:cNvPr id="18022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80228"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سازگاری يال</a:t>
            </a:r>
            <a:endParaRPr lang="en-US" sz="2400">
              <a:solidFill>
                <a:schemeClr val="accent2"/>
              </a:solidFill>
              <a:cs typeface="Homa" pitchFamily="2" charset="-78"/>
            </a:endParaRPr>
          </a:p>
        </p:txBody>
      </p:sp>
      <p:sp>
        <p:nvSpPr>
          <p:cNvPr id="180229" name="Text Box 4"/>
          <p:cNvSpPr txBox="1">
            <a:spLocks noChangeArrowheads="1"/>
          </p:cNvSpPr>
          <p:nvPr/>
        </p:nvSpPr>
        <p:spPr bwMode="auto">
          <a:xfrm>
            <a:off x="539750" y="2768600"/>
            <a:ext cx="7848600" cy="298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800">
                <a:solidFill>
                  <a:srgbClr val="CC3300"/>
                </a:solidFill>
                <a:cs typeface="Homa" pitchFamily="2" charset="-78"/>
              </a:rPr>
              <a:t>روش سريعی برای پخش محدود و قويتر از بررسی پيشرو </a:t>
            </a:r>
          </a:p>
          <a:p>
            <a:pPr algn="r" rtl="1">
              <a:spcBef>
                <a:spcPct val="50000"/>
              </a:spcBef>
              <a:buClr>
                <a:srgbClr val="00D600"/>
              </a:buClr>
              <a:buFont typeface="Wingdings" pitchFamily="2" charset="2"/>
              <a:buChar char="Ã"/>
            </a:pPr>
            <a:r>
              <a:rPr lang="fa-IR" sz="2800">
                <a:solidFill>
                  <a:srgbClr val="CC3300"/>
                </a:solidFill>
                <a:cs typeface="Homa" pitchFamily="2" charset="-78"/>
              </a:rPr>
              <a:t>لبه سازگار است اگربرای هر مقدار </a:t>
            </a:r>
            <a:r>
              <a:rPr lang="en-US" sz="2800">
                <a:solidFill>
                  <a:srgbClr val="CC3300"/>
                </a:solidFill>
                <a:cs typeface="Homa" pitchFamily="2" charset="-78"/>
              </a:rPr>
              <a:t>x</a:t>
            </a:r>
            <a:r>
              <a:rPr lang="fa-IR" sz="2800">
                <a:solidFill>
                  <a:srgbClr val="CC3300"/>
                </a:solidFill>
                <a:cs typeface="Homa" pitchFamily="2" charset="-78"/>
              </a:rPr>
              <a:t> از یک گره یک مقدار </a:t>
            </a:r>
            <a:r>
              <a:rPr lang="en-US" sz="2800">
                <a:solidFill>
                  <a:srgbClr val="CC3300"/>
                </a:solidFill>
                <a:cs typeface="Homa" pitchFamily="2" charset="-78"/>
              </a:rPr>
              <a:t>Y</a:t>
            </a:r>
            <a:r>
              <a:rPr lang="fa-IR" sz="2800">
                <a:solidFill>
                  <a:srgbClr val="CC3300"/>
                </a:solidFill>
                <a:cs typeface="Homa" pitchFamily="2" charset="-78"/>
              </a:rPr>
              <a:t> از گره مجاور وجود داشته باشد که محدودیتی را نقض نکند.</a:t>
            </a:r>
          </a:p>
          <a:p>
            <a:pPr algn="r" rtl="1">
              <a:spcBef>
                <a:spcPct val="50000"/>
              </a:spcBef>
              <a:buClr>
                <a:srgbClr val="00D600"/>
              </a:buClr>
              <a:buFont typeface="Wingdings" pitchFamily="2" charset="2"/>
              <a:buChar char="Ã"/>
            </a:pPr>
            <a:r>
              <a:rPr lang="fa-IR" sz="2800">
                <a:solidFill>
                  <a:srgbClr val="CC3300"/>
                </a:solidFill>
                <a:cs typeface="Homa" pitchFamily="2" charset="-78"/>
              </a:rPr>
              <a:t>بررسی سازگاری يال</a:t>
            </a:r>
          </a:p>
          <a:p>
            <a:pPr lvl="2" algn="r" rtl="1">
              <a:buClr>
                <a:srgbClr val="00D600"/>
              </a:buClr>
              <a:buFont typeface="Wingdings" pitchFamily="2" charset="2"/>
              <a:buChar char="×"/>
            </a:pPr>
            <a:r>
              <a:rPr lang="fa-IR" sz="2400">
                <a:solidFill>
                  <a:srgbClr val="CC3300"/>
                </a:solidFill>
                <a:cs typeface="Homa" pitchFamily="2" charset="-78"/>
              </a:rPr>
              <a:t>يک مرحله پيش پردازش، قبل از شروع جستجو</a:t>
            </a:r>
          </a:p>
          <a:p>
            <a:pPr lvl="2" algn="r" rtl="1">
              <a:buClr>
                <a:srgbClr val="00D600"/>
              </a:buClr>
              <a:buFont typeface="Wingdings" pitchFamily="2" charset="2"/>
              <a:buChar char="×"/>
            </a:pPr>
            <a:r>
              <a:rPr lang="fa-IR" sz="2400">
                <a:solidFill>
                  <a:srgbClr val="CC3300"/>
                </a:solidFill>
                <a:cs typeface="Homa" pitchFamily="2" charset="-78"/>
              </a:rPr>
              <a:t>يک مرحله پخشی پس از هر انتساب در حين جستجو (نگهداری سازگاری لبه یا </a:t>
            </a:r>
            <a:r>
              <a:rPr lang="en-US" sz="2400">
                <a:solidFill>
                  <a:srgbClr val="CC3300"/>
                </a:solidFill>
                <a:cs typeface="Homa" pitchFamily="2" charset="-78"/>
              </a:rPr>
              <a:t>MAC</a:t>
            </a:r>
            <a:r>
              <a:rPr lang="fa-IR" sz="2400">
                <a:solidFill>
                  <a:srgbClr val="CC3300"/>
                </a:solidFill>
                <a:cs typeface="Homa" pitchFamily="2" charset="-78"/>
              </a:rPr>
              <a:t>)</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660EE3AF-7357-4B62-9EC5-729A45B270CE}" type="slidenum">
              <a:rPr lang="fa-IR"/>
              <a:pPr>
                <a:defRPr/>
              </a:pPr>
              <a:t>176</a:t>
            </a:fld>
            <a:endParaRPr lang="en-US"/>
          </a:p>
        </p:txBody>
      </p:sp>
      <p:sp>
        <p:nvSpPr>
          <p:cNvPr id="18125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81252"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سازگاری يال</a:t>
            </a:r>
            <a:endParaRPr lang="en-US" sz="2400">
              <a:solidFill>
                <a:schemeClr val="accent2"/>
              </a:solidFill>
              <a:cs typeface="Homa" pitchFamily="2" charset="-78"/>
            </a:endParaRPr>
          </a:p>
        </p:txBody>
      </p:sp>
      <p:pic>
        <p:nvPicPr>
          <p:cNvPr id="181253"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7450" y="2708275"/>
            <a:ext cx="7056438" cy="231140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81254" name="Text Box 5"/>
          <p:cNvSpPr txBox="1">
            <a:spLocks noChangeArrowheads="1"/>
          </p:cNvSpPr>
          <p:nvPr/>
        </p:nvSpPr>
        <p:spPr bwMode="auto">
          <a:xfrm>
            <a:off x="900113" y="5492750"/>
            <a:ext cx="741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
            </a:pPr>
            <a:r>
              <a:rPr lang="en-US" sz="2000">
                <a:solidFill>
                  <a:srgbClr val="CC3300"/>
                </a:solidFill>
                <a:cs typeface="Homa" pitchFamily="2" charset="-78"/>
              </a:rPr>
              <a:t>SA </a:t>
            </a:r>
            <a:r>
              <a:rPr lang="en-US" sz="2000">
                <a:solidFill>
                  <a:srgbClr val="CC3300"/>
                </a:solidFill>
                <a:cs typeface="Homa" pitchFamily="2" charset="-78"/>
                <a:sym typeface="Symbol" pitchFamily="18" charset="2"/>
              </a:rPr>
              <a:t> </a:t>
            </a:r>
            <a:r>
              <a:rPr lang="en-US" sz="2000">
                <a:solidFill>
                  <a:srgbClr val="CC3300"/>
                </a:solidFill>
                <a:cs typeface="Homa" pitchFamily="2" charset="-78"/>
              </a:rPr>
              <a:t>NSW</a:t>
            </a:r>
            <a:r>
              <a:rPr lang="fa-IR" sz="2400">
                <a:solidFill>
                  <a:srgbClr val="CC3300"/>
                </a:solidFill>
                <a:cs typeface="Homa" pitchFamily="2" charset="-78"/>
              </a:rPr>
              <a:t> سازگار است اگر</a:t>
            </a:r>
          </a:p>
          <a:p>
            <a:pPr algn="r" rtl="1"/>
            <a:r>
              <a:rPr lang="fa-IR" sz="2400">
                <a:solidFill>
                  <a:srgbClr val="CC3300"/>
                </a:solidFill>
                <a:cs typeface="Homa" pitchFamily="2" charset="-78"/>
              </a:rPr>
              <a:t>	 </a:t>
            </a:r>
            <a:r>
              <a:rPr lang="en-US" sz="2000">
                <a:solidFill>
                  <a:srgbClr val="CC3300"/>
                </a:solidFill>
                <a:cs typeface="Homa" pitchFamily="2" charset="-78"/>
              </a:rPr>
              <a:t>SA=blue and NSW=red</a:t>
            </a:r>
          </a:p>
        </p:txBody>
      </p:sp>
      <p:pic>
        <p:nvPicPr>
          <p:cNvPr id="18125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203325"/>
            <a:ext cx="19113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FE7240DF-2575-427B-A42A-20B22EF1BA52}" type="slidenum">
              <a:rPr lang="fa-IR"/>
              <a:pPr>
                <a:defRPr/>
              </a:pPr>
              <a:t>177</a:t>
            </a:fld>
            <a:endParaRPr lang="en-US"/>
          </a:p>
        </p:txBody>
      </p:sp>
      <p:sp>
        <p:nvSpPr>
          <p:cNvPr id="18227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82276"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سازگاری يال</a:t>
            </a:r>
            <a:endParaRPr lang="en-US" sz="2400">
              <a:solidFill>
                <a:schemeClr val="accent2"/>
              </a:solidFill>
              <a:cs typeface="Homa" pitchFamily="2" charset="-78"/>
            </a:endParaRPr>
          </a:p>
        </p:txBody>
      </p:sp>
      <p:pic>
        <p:nvPicPr>
          <p:cNvPr id="182277"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87450" y="2636838"/>
            <a:ext cx="7305675" cy="2263775"/>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82278" name="Text Box 5"/>
          <p:cNvSpPr txBox="1">
            <a:spLocks noChangeArrowheads="1"/>
          </p:cNvSpPr>
          <p:nvPr/>
        </p:nvSpPr>
        <p:spPr bwMode="auto">
          <a:xfrm>
            <a:off x="900113" y="5084763"/>
            <a:ext cx="74168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
            </a:pPr>
            <a:r>
              <a:rPr lang="en-US" sz="2000">
                <a:solidFill>
                  <a:srgbClr val="CC3300"/>
                </a:solidFill>
                <a:cs typeface="Homa" pitchFamily="2" charset="-78"/>
              </a:rPr>
              <a:t>NSW</a:t>
            </a:r>
            <a:r>
              <a:rPr lang="en-US" sz="2000">
                <a:solidFill>
                  <a:srgbClr val="CC3300"/>
                </a:solidFill>
                <a:cs typeface="Homa" pitchFamily="2" charset="-78"/>
                <a:sym typeface="Symbol" pitchFamily="18" charset="2"/>
              </a:rPr>
              <a:t>  </a:t>
            </a:r>
            <a:r>
              <a:rPr lang="en-US" sz="2400">
                <a:solidFill>
                  <a:srgbClr val="CC3300"/>
                </a:solidFill>
                <a:cs typeface="Homa" pitchFamily="2" charset="-78"/>
              </a:rPr>
              <a:t>SA</a:t>
            </a:r>
            <a:r>
              <a:rPr lang="en-US" sz="2000">
                <a:solidFill>
                  <a:srgbClr val="CC3300"/>
                </a:solidFill>
                <a:cs typeface="Homa" pitchFamily="2" charset="-78"/>
                <a:sym typeface="Symbol" pitchFamily="18" charset="2"/>
              </a:rPr>
              <a:t> </a:t>
            </a:r>
            <a:r>
              <a:rPr lang="fa-IR" sz="2000">
                <a:solidFill>
                  <a:srgbClr val="CC3300"/>
                </a:solidFill>
                <a:cs typeface="Homa" pitchFamily="2" charset="-78"/>
                <a:sym typeface="Symbol" pitchFamily="18" charset="2"/>
              </a:rPr>
              <a:t> </a:t>
            </a:r>
            <a:r>
              <a:rPr lang="fa-IR" sz="2000">
                <a:solidFill>
                  <a:srgbClr val="CC3300"/>
                </a:solidFill>
                <a:cs typeface="Homa" pitchFamily="2" charset="-78"/>
              </a:rPr>
              <a:t>سازگار است اگر</a:t>
            </a:r>
          </a:p>
          <a:p>
            <a:pPr algn="r" rtl="1"/>
            <a:r>
              <a:rPr lang="fa-IR" sz="2400">
                <a:solidFill>
                  <a:srgbClr val="CC3300"/>
                </a:solidFill>
                <a:cs typeface="Homa" pitchFamily="2" charset="-78"/>
              </a:rPr>
              <a:t>	 </a:t>
            </a:r>
            <a:r>
              <a:rPr lang="en-US" sz="2000">
                <a:solidFill>
                  <a:srgbClr val="CC3300"/>
                </a:solidFill>
                <a:cs typeface="Homa" pitchFamily="2" charset="-78"/>
              </a:rPr>
              <a:t>SA=blue and NSW=red</a:t>
            </a:r>
            <a:endParaRPr lang="fa-IR" sz="2000">
              <a:solidFill>
                <a:srgbClr val="CC3300"/>
              </a:solidFill>
              <a:cs typeface="Homa" pitchFamily="2" charset="-78"/>
            </a:endParaRPr>
          </a:p>
          <a:p>
            <a:pPr algn="r" rtl="1"/>
            <a:r>
              <a:rPr lang="fa-IR" sz="2000">
                <a:solidFill>
                  <a:srgbClr val="CC3300"/>
                </a:solidFill>
                <a:cs typeface="Homa" pitchFamily="2" charset="-78"/>
              </a:rPr>
              <a:t>	</a:t>
            </a:r>
            <a:r>
              <a:rPr lang="en-US" sz="2000">
                <a:solidFill>
                  <a:srgbClr val="CC3300"/>
                </a:solidFill>
                <a:cs typeface="Homa" pitchFamily="2" charset="-78"/>
              </a:rPr>
              <a:t>NSW=blue and SA=???</a:t>
            </a:r>
            <a:endParaRPr lang="fa-IR" sz="2000">
              <a:solidFill>
                <a:srgbClr val="CC3300"/>
              </a:solidFill>
              <a:cs typeface="Homa" pitchFamily="2" charset="-78"/>
            </a:endParaRPr>
          </a:p>
          <a:p>
            <a:pPr algn="r" rtl="1">
              <a:buClr>
                <a:srgbClr val="00D600"/>
              </a:buClr>
              <a:buFont typeface="Wingdings" pitchFamily="2" charset="2"/>
              <a:buChar char="§"/>
            </a:pPr>
            <a:r>
              <a:rPr lang="en-US" sz="2400">
                <a:solidFill>
                  <a:srgbClr val="CC3300"/>
                </a:solidFill>
                <a:cs typeface="Homa" pitchFamily="2" charset="-78"/>
              </a:rPr>
              <a:t> </a:t>
            </a:r>
            <a:r>
              <a:rPr lang="fa-IR" sz="2400">
                <a:solidFill>
                  <a:srgbClr val="CC3300"/>
                </a:solidFill>
                <a:cs typeface="Homa" pitchFamily="2" charset="-78"/>
              </a:rPr>
              <a:t>يال ميتواند سازگار شود با حذف</a:t>
            </a:r>
            <a:r>
              <a:rPr lang="fa-IR" sz="2000">
                <a:solidFill>
                  <a:srgbClr val="CC3300"/>
                </a:solidFill>
                <a:cs typeface="Homa" pitchFamily="2" charset="-78"/>
              </a:rPr>
              <a:t> </a:t>
            </a:r>
            <a:r>
              <a:rPr lang="en-US" sz="2000">
                <a:solidFill>
                  <a:srgbClr val="CC3300"/>
                </a:solidFill>
                <a:cs typeface="Homa" pitchFamily="2" charset="-78"/>
              </a:rPr>
              <a:t>blue</a:t>
            </a:r>
            <a:r>
              <a:rPr lang="fa-IR" sz="2000">
                <a:solidFill>
                  <a:srgbClr val="CC3300"/>
                </a:solidFill>
                <a:cs typeface="Homa" pitchFamily="2" charset="-78"/>
              </a:rPr>
              <a:t> از </a:t>
            </a:r>
            <a:r>
              <a:rPr lang="en-US" sz="2000">
                <a:solidFill>
                  <a:srgbClr val="CC3300"/>
                </a:solidFill>
                <a:cs typeface="Homa" pitchFamily="2" charset="-78"/>
              </a:rPr>
              <a:t>NSW</a:t>
            </a:r>
          </a:p>
          <a:p>
            <a:pPr algn="r" rtl="1"/>
            <a:endParaRPr lang="en-US" sz="2000">
              <a:solidFill>
                <a:srgbClr val="CC3300"/>
              </a:solidFill>
              <a:cs typeface="Homa" pitchFamily="2" charset="-78"/>
            </a:endParaRPr>
          </a:p>
        </p:txBody>
      </p:sp>
      <p:pic>
        <p:nvPicPr>
          <p:cNvPr id="18227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203325"/>
            <a:ext cx="19113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863B1648-25AD-490F-A7CE-F6BC65A0D009}" type="slidenum">
              <a:rPr lang="fa-IR"/>
              <a:pPr>
                <a:defRPr/>
              </a:pPr>
              <a:t>178</a:t>
            </a:fld>
            <a:endParaRPr lang="en-US"/>
          </a:p>
        </p:txBody>
      </p:sp>
      <p:sp>
        <p:nvSpPr>
          <p:cNvPr id="18329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83300"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سازگاری يال</a:t>
            </a:r>
            <a:endParaRPr lang="en-US" sz="2400">
              <a:solidFill>
                <a:schemeClr val="accent2"/>
              </a:solidFill>
              <a:cs typeface="Homa" pitchFamily="2" charset="-78"/>
            </a:endParaRPr>
          </a:p>
        </p:txBody>
      </p:sp>
      <p:pic>
        <p:nvPicPr>
          <p:cNvPr id="183301"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87450" y="2709863"/>
            <a:ext cx="7661275" cy="245110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83302" name="Text Box 5"/>
          <p:cNvSpPr txBox="1">
            <a:spLocks noChangeArrowheads="1"/>
          </p:cNvSpPr>
          <p:nvPr/>
        </p:nvSpPr>
        <p:spPr bwMode="auto">
          <a:xfrm>
            <a:off x="900113" y="5084763"/>
            <a:ext cx="741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
            </a:pPr>
            <a:r>
              <a:rPr lang="en-US" sz="2400">
                <a:solidFill>
                  <a:srgbClr val="CC3300"/>
                </a:solidFill>
                <a:cs typeface="Homa" pitchFamily="2" charset="-78"/>
              </a:rPr>
              <a:t> </a:t>
            </a:r>
            <a:r>
              <a:rPr lang="fa-IR" sz="2400">
                <a:solidFill>
                  <a:srgbClr val="CC3300"/>
                </a:solidFill>
                <a:cs typeface="Homa" pitchFamily="2" charset="-78"/>
              </a:rPr>
              <a:t>يال ميتواند سازگار شود با حذف</a:t>
            </a:r>
            <a:r>
              <a:rPr lang="fa-IR" sz="2000">
                <a:solidFill>
                  <a:srgbClr val="CC3300"/>
                </a:solidFill>
                <a:cs typeface="Homa" pitchFamily="2" charset="-78"/>
              </a:rPr>
              <a:t> </a:t>
            </a:r>
            <a:r>
              <a:rPr lang="en-US" sz="2000">
                <a:solidFill>
                  <a:srgbClr val="CC3300"/>
                </a:solidFill>
                <a:cs typeface="Homa" pitchFamily="2" charset="-78"/>
              </a:rPr>
              <a:t>blue</a:t>
            </a:r>
            <a:r>
              <a:rPr lang="fa-IR" sz="2000">
                <a:solidFill>
                  <a:srgbClr val="CC3300"/>
                </a:solidFill>
                <a:cs typeface="Homa" pitchFamily="2" charset="-78"/>
              </a:rPr>
              <a:t> از </a:t>
            </a:r>
            <a:r>
              <a:rPr lang="en-US" sz="2000">
                <a:solidFill>
                  <a:srgbClr val="CC3300"/>
                </a:solidFill>
                <a:cs typeface="Homa" pitchFamily="2" charset="-78"/>
              </a:rPr>
              <a:t>NSW</a:t>
            </a:r>
          </a:p>
          <a:p>
            <a:pPr algn="r" rtl="1">
              <a:buClr>
                <a:srgbClr val="00D600"/>
              </a:buClr>
              <a:buFont typeface="Wingdings" pitchFamily="2" charset="2"/>
              <a:buChar char="§"/>
            </a:pPr>
            <a:r>
              <a:rPr lang="en-US" sz="2400">
                <a:solidFill>
                  <a:srgbClr val="CC3300"/>
                </a:solidFill>
                <a:cs typeface="Homa" pitchFamily="2" charset="-78"/>
              </a:rPr>
              <a:t>  </a:t>
            </a:r>
            <a:r>
              <a:rPr lang="fa-IR" sz="2400">
                <a:solidFill>
                  <a:srgbClr val="CC3300"/>
                </a:solidFill>
                <a:cs typeface="Homa" pitchFamily="2" charset="-78"/>
              </a:rPr>
              <a:t> حذف </a:t>
            </a:r>
            <a:r>
              <a:rPr lang="en-US" sz="2400">
                <a:solidFill>
                  <a:srgbClr val="CC3300"/>
                </a:solidFill>
                <a:cs typeface="Homa" pitchFamily="2" charset="-78"/>
              </a:rPr>
              <a:t>red</a:t>
            </a:r>
            <a:r>
              <a:rPr lang="fa-IR" sz="2400">
                <a:solidFill>
                  <a:srgbClr val="CC3300"/>
                </a:solidFill>
                <a:cs typeface="Homa" pitchFamily="2" charset="-78"/>
              </a:rPr>
              <a:t> از </a:t>
            </a:r>
            <a:r>
              <a:rPr lang="en-US" sz="2400">
                <a:solidFill>
                  <a:srgbClr val="CC3300"/>
                </a:solidFill>
                <a:cs typeface="Homa" pitchFamily="2" charset="-78"/>
              </a:rPr>
              <a:t>V</a:t>
            </a:r>
          </a:p>
          <a:p>
            <a:pPr algn="r" rtl="1"/>
            <a:endParaRPr lang="en-US" sz="2400">
              <a:solidFill>
                <a:srgbClr val="CC3300"/>
              </a:solidFill>
              <a:cs typeface="Homa" pitchFamily="2" charset="-78"/>
            </a:endParaRPr>
          </a:p>
        </p:txBody>
      </p:sp>
      <p:pic>
        <p:nvPicPr>
          <p:cNvPr id="18330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203325"/>
            <a:ext cx="19113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8C929F6-93F4-4CB3-A3DB-9E69635F7114}" type="slidenum">
              <a:rPr lang="fa-IR"/>
              <a:pPr>
                <a:defRPr/>
              </a:pPr>
              <a:t>179</a:t>
            </a:fld>
            <a:endParaRPr lang="en-US"/>
          </a:p>
        </p:txBody>
      </p:sp>
      <p:sp>
        <p:nvSpPr>
          <p:cNvPr id="18432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84324"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سازگاری يال</a:t>
            </a:r>
            <a:endParaRPr lang="en-US" sz="2400">
              <a:solidFill>
                <a:schemeClr val="accent2"/>
              </a:solidFill>
              <a:cs typeface="Homa" pitchFamily="2" charset="-78"/>
            </a:endParaRPr>
          </a:p>
        </p:txBody>
      </p:sp>
      <p:pic>
        <p:nvPicPr>
          <p:cNvPr id="184325"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87450" y="2708275"/>
            <a:ext cx="6959600" cy="2176463"/>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84326" name="Text Box 5"/>
          <p:cNvSpPr txBox="1">
            <a:spLocks noChangeArrowheads="1"/>
          </p:cNvSpPr>
          <p:nvPr/>
        </p:nvSpPr>
        <p:spPr bwMode="auto">
          <a:xfrm>
            <a:off x="900113" y="5084763"/>
            <a:ext cx="74168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
            </a:pPr>
            <a:r>
              <a:rPr lang="en-US" sz="2400">
                <a:solidFill>
                  <a:srgbClr val="CC3300"/>
                </a:solidFill>
                <a:cs typeface="Homa" pitchFamily="2" charset="-78"/>
              </a:rPr>
              <a:t> </a:t>
            </a:r>
            <a:r>
              <a:rPr lang="fa-IR" sz="2400">
                <a:solidFill>
                  <a:srgbClr val="CC3300"/>
                </a:solidFill>
                <a:cs typeface="Homa" pitchFamily="2" charset="-78"/>
              </a:rPr>
              <a:t>يال ميتواند سازگار شود با حذف</a:t>
            </a:r>
            <a:r>
              <a:rPr lang="fa-IR" sz="2000">
                <a:solidFill>
                  <a:srgbClr val="CC3300"/>
                </a:solidFill>
                <a:cs typeface="Homa" pitchFamily="2" charset="-78"/>
              </a:rPr>
              <a:t> </a:t>
            </a:r>
            <a:r>
              <a:rPr lang="en-US" sz="2000">
                <a:solidFill>
                  <a:srgbClr val="CC3300"/>
                </a:solidFill>
                <a:cs typeface="Homa" pitchFamily="2" charset="-78"/>
              </a:rPr>
              <a:t>blue</a:t>
            </a:r>
            <a:r>
              <a:rPr lang="fa-IR" sz="2000">
                <a:solidFill>
                  <a:srgbClr val="CC3300"/>
                </a:solidFill>
                <a:cs typeface="Homa" pitchFamily="2" charset="-78"/>
              </a:rPr>
              <a:t> از </a:t>
            </a:r>
            <a:r>
              <a:rPr lang="en-US" sz="2000">
                <a:solidFill>
                  <a:srgbClr val="CC3300"/>
                </a:solidFill>
                <a:cs typeface="Homa" pitchFamily="2" charset="-78"/>
              </a:rPr>
              <a:t>NSW</a:t>
            </a:r>
          </a:p>
          <a:p>
            <a:pPr algn="r" rtl="1">
              <a:buClr>
                <a:srgbClr val="00D600"/>
              </a:buClr>
              <a:buFont typeface="Wingdings" pitchFamily="2" charset="2"/>
              <a:buChar char="§"/>
            </a:pPr>
            <a:r>
              <a:rPr lang="fa-IR" sz="2400">
                <a:solidFill>
                  <a:srgbClr val="CC3300"/>
                </a:solidFill>
                <a:cs typeface="Homa" pitchFamily="2" charset="-78"/>
              </a:rPr>
              <a:t> حذف </a:t>
            </a:r>
            <a:r>
              <a:rPr lang="en-US" sz="2400">
                <a:solidFill>
                  <a:srgbClr val="CC3300"/>
                </a:solidFill>
                <a:cs typeface="Homa" pitchFamily="2" charset="-78"/>
              </a:rPr>
              <a:t>red</a:t>
            </a:r>
            <a:r>
              <a:rPr lang="fa-IR" sz="2400">
                <a:solidFill>
                  <a:srgbClr val="CC3300"/>
                </a:solidFill>
                <a:cs typeface="Homa" pitchFamily="2" charset="-78"/>
              </a:rPr>
              <a:t> از </a:t>
            </a:r>
            <a:r>
              <a:rPr lang="en-US" sz="2400">
                <a:solidFill>
                  <a:srgbClr val="CC3300"/>
                </a:solidFill>
                <a:cs typeface="Homa" pitchFamily="2" charset="-78"/>
              </a:rPr>
              <a:t>V</a:t>
            </a:r>
          </a:p>
          <a:p>
            <a:pPr algn="r" rtl="1">
              <a:buClr>
                <a:srgbClr val="00D600"/>
              </a:buClr>
              <a:buFont typeface="Wingdings" pitchFamily="2" charset="2"/>
              <a:buChar char="§"/>
            </a:pPr>
            <a:r>
              <a:rPr lang="fa-IR" sz="2400">
                <a:solidFill>
                  <a:srgbClr val="CC3300"/>
                </a:solidFill>
                <a:cs typeface="Homa" pitchFamily="2" charset="-78"/>
              </a:rPr>
              <a:t> تکرار تا هيچ ناسازگاری باقی نماند</a:t>
            </a:r>
            <a:endParaRPr lang="en-US" sz="2400">
              <a:solidFill>
                <a:srgbClr val="CC3300"/>
              </a:solidFill>
              <a:cs typeface="Homa" pitchFamily="2" charset="-78"/>
            </a:endParaRPr>
          </a:p>
          <a:p>
            <a:pPr algn="r" rtl="1">
              <a:buClr>
                <a:srgbClr val="00D600"/>
              </a:buClr>
              <a:buFont typeface="Wingdings" pitchFamily="2" charset="2"/>
              <a:buNone/>
            </a:pPr>
            <a:endParaRPr lang="en-US" sz="2000">
              <a:solidFill>
                <a:srgbClr val="CC3300"/>
              </a:solidFill>
              <a:cs typeface="Homa" pitchFamily="2" charset="-78"/>
            </a:endParaRPr>
          </a:p>
          <a:p>
            <a:pPr algn="r" rtl="1">
              <a:buClr>
                <a:srgbClr val="00D600"/>
              </a:buClr>
              <a:buFont typeface="Wingdings" pitchFamily="2" charset="2"/>
              <a:buNone/>
            </a:pPr>
            <a:endParaRPr lang="en-US" sz="2000">
              <a:solidFill>
                <a:srgbClr val="CC3300"/>
              </a:solidFill>
              <a:cs typeface="Homa" pitchFamily="2" charset="-78"/>
            </a:endParaRPr>
          </a:p>
          <a:p>
            <a:pPr algn="r" rtl="1"/>
            <a:endParaRPr lang="en-US" sz="2000">
              <a:solidFill>
                <a:srgbClr val="CC3300"/>
              </a:solidFill>
              <a:cs typeface="Homa" pitchFamily="2" charset="-78"/>
            </a:endParaRPr>
          </a:p>
        </p:txBody>
      </p:sp>
      <p:pic>
        <p:nvPicPr>
          <p:cNvPr id="18432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203325"/>
            <a:ext cx="19113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B319724F-320F-43AE-8989-206B8AF40AF3}" type="slidenum">
              <a:rPr lang="fa-IR"/>
              <a:pPr>
                <a:defRPr/>
              </a:pPr>
              <a:t>18</a:t>
            </a:fld>
            <a:endParaRPr lang="en-US"/>
          </a:p>
        </p:txBody>
      </p:sp>
      <p:sp>
        <p:nvSpPr>
          <p:cNvPr id="1945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en-US" sz="4400" b="1">
                <a:latin typeface="Times New Roman" pitchFamily="18" charset="0"/>
                <a:cs typeface="Homa" pitchFamily="2" charset="-78"/>
              </a:rPr>
              <a:t>	</a:t>
            </a:r>
            <a:r>
              <a:rPr lang="fa-IR" sz="4400" b="1">
                <a:latin typeface="Times New Roman" pitchFamily="18" charset="0"/>
                <a:cs typeface="Homa" pitchFamily="2" charset="-78"/>
              </a:rPr>
              <a:t> </a:t>
            </a:r>
            <a:r>
              <a:rPr lang="en-US" sz="2400" b="1">
                <a:latin typeface="Times New Roman" pitchFamily="18" charset="0"/>
                <a:cs typeface="Homa" pitchFamily="2" charset="-78"/>
              </a:rPr>
              <a:t>Artificial Intelligence</a:t>
            </a:r>
          </a:p>
        </p:txBody>
      </p:sp>
      <p:sp>
        <p:nvSpPr>
          <p:cNvPr id="19460" name="Text Box 3"/>
          <p:cNvSpPr txBox="1">
            <a:spLocks noChangeArrowheads="1"/>
          </p:cNvSpPr>
          <p:nvPr/>
        </p:nvSpPr>
        <p:spPr bwMode="auto">
          <a:xfrm>
            <a:off x="5508625" y="2492375"/>
            <a:ext cx="2305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400">
                <a:cs typeface="Homa" pitchFamily="2" charset="-78"/>
              </a:rPr>
              <a:t>فهرست</a:t>
            </a:r>
            <a:endParaRPr lang="en-US" sz="4400">
              <a:cs typeface="Homa" pitchFamily="2" charset="-78"/>
            </a:endParaRPr>
          </a:p>
        </p:txBody>
      </p:sp>
      <p:sp>
        <p:nvSpPr>
          <p:cNvPr id="19461" name="Text Box 4"/>
          <p:cNvSpPr txBox="1">
            <a:spLocks noChangeArrowheads="1"/>
          </p:cNvSpPr>
          <p:nvPr/>
        </p:nvSpPr>
        <p:spPr bwMode="auto">
          <a:xfrm>
            <a:off x="1763713" y="3644900"/>
            <a:ext cx="5329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SzPts val="3600"/>
              <a:buFont typeface="Wingdings" pitchFamily="2" charset="2"/>
              <a:buChar char="Ã"/>
            </a:pPr>
            <a:endParaRPr lang="en-US"/>
          </a:p>
        </p:txBody>
      </p:sp>
      <p:sp>
        <p:nvSpPr>
          <p:cNvPr id="19462" name="Text Box 5"/>
          <p:cNvSpPr txBox="1">
            <a:spLocks noChangeArrowheads="1"/>
          </p:cNvSpPr>
          <p:nvPr/>
        </p:nvSpPr>
        <p:spPr bwMode="auto">
          <a:xfrm>
            <a:off x="1763713" y="3644900"/>
            <a:ext cx="5329237"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20000"/>
              </a:spcBef>
              <a:buClr>
                <a:srgbClr val="00D600"/>
              </a:buClr>
              <a:buSzPts val="3600"/>
              <a:buFont typeface="Wingdings" pitchFamily="2" charset="2"/>
              <a:buChar char="Ã"/>
            </a:pPr>
            <a:r>
              <a:rPr lang="fa-IR" sz="4000">
                <a:solidFill>
                  <a:schemeClr val="accent2"/>
                </a:solidFill>
                <a:cs typeface="Homa" pitchFamily="2" charset="-78"/>
              </a:rPr>
              <a:t>عامل</a:t>
            </a:r>
          </a:p>
          <a:p>
            <a:pPr algn="r" rtl="1">
              <a:spcBef>
                <a:spcPct val="20000"/>
              </a:spcBef>
              <a:buClr>
                <a:srgbClr val="00D600"/>
              </a:buClr>
              <a:buSzPts val="3600"/>
              <a:buFont typeface="Wingdings" pitchFamily="2" charset="2"/>
              <a:buChar char="Ã"/>
            </a:pPr>
            <a:r>
              <a:rPr lang="fa-IR" sz="4000">
                <a:solidFill>
                  <a:schemeClr val="accent2"/>
                </a:solidFill>
                <a:cs typeface="Homa" pitchFamily="2" charset="-78"/>
              </a:rPr>
              <a:t>خواص محيطهای وظيفه</a:t>
            </a:r>
          </a:p>
          <a:p>
            <a:pPr algn="r" rtl="1">
              <a:spcBef>
                <a:spcPct val="20000"/>
              </a:spcBef>
              <a:buClr>
                <a:srgbClr val="00D600"/>
              </a:buClr>
              <a:buSzPts val="3600"/>
              <a:buFont typeface="Wingdings" pitchFamily="2" charset="2"/>
              <a:buChar char="Ã"/>
            </a:pPr>
            <a:r>
              <a:rPr lang="fa-IR" sz="4000">
                <a:solidFill>
                  <a:schemeClr val="accent2"/>
                </a:solidFill>
                <a:cs typeface="Homa" pitchFamily="2" charset="-78"/>
              </a:rPr>
              <a:t>برنامه های عامل</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835DE38-84B3-41E3-BFC6-BFFDC1E028DA}" type="slidenum">
              <a:rPr lang="fa-IR"/>
              <a:pPr>
                <a:defRPr/>
              </a:pPr>
              <a:t>180</a:t>
            </a:fld>
            <a:endParaRPr lang="en-US"/>
          </a:p>
        </p:txBody>
      </p:sp>
      <p:sp>
        <p:nvSpPr>
          <p:cNvPr id="18534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85348"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سازگاری </a:t>
            </a:r>
            <a:r>
              <a:rPr lang="en-US" sz="3200">
                <a:solidFill>
                  <a:schemeClr val="accent2"/>
                </a:solidFill>
                <a:cs typeface="Homa" pitchFamily="2" charset="-78"/>
              </a:rPr>
              <a:t>K</a:t>
            </a:r>
            <a:endParaRPr lang="en-US" sz="2400">
              <a:solidFill>
                <a:schemeClr val="accent2"/>
              </a:solidFill>
              <a:cs typeface="Homa" pitchFamily="2" charset="-78"/>
            </a:endParaRPr>
          </a:p>
        </p:txBody>
      </p:sp>
      <p:sp>
        <p:nvSpPr>
          <p:cNvPr id="185349" name="Text Box 4"/>
          <p:cNvSpPr txBox="1">
            <a:spLocks noChangeArrowheads="1"/>
          </p:cNvSpPr>
          <p:nvPr/>
        </p:nvSpPr>
        <p:spPr bwMode="auto">
          <a:xfrm>
            <a:off x="684213" y="2822575"/>
            <a:ext cx="7848600"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800">
                <a:solidFill>
                  <a:srgbClr val="CC3300"/>
                </a:solidFill>
                <a:cs typeface="Homa" pitchFamily="2" charset="-78"/>
              </a:rPr>
              <a:t>سازگاری يال تمام ناسازگاريهای ممکن را مشخص نميکند</a:t>
            </a:r>
          </a:p>
          <a:p>
            <a:pPr algn="justLow" rtl="1">
              <a:spcBef>
                <a:spcPct val="50000"/>
              </a:spcBef>
              <a:buClr>
                <a:srgbClr val="00D600"/>
              </a:buClr>
              <a:buFont typeface="Wingdings" pitchFamily="2" charset="2"/>
              <a:buChar char="Ã"/>
            </a:pPr>
            <a:r>
              <a:rPr lang="fa-IR" sz="2800">
                <a:solidFill>
                  <a:srgbClr val="CC3300"/>
                </a:solidFill>
                <a:cs typeface="Homa" pitchFamily="2" charset="-78"/>
              </a:rPr>
              <a:t>با روش سازگاری</a:t>
            </a:r>
            <a:r>
              <a:rPr lang="en-US" sz="2800">
                <a:solidFill>
                  <a:srgbClr val="CC3300"/>
                </a:solidFill>
                <a:cs typeface="Homa" pitchFamily="2" charset="-78"/>
              </a:rPr>
              <a:t>K</a:t>
            </a:r>
            <a:r>
              <a:rPr lang="fa-IR" sz="2800">
                <a:solidFill>
                  <a:srgbClr val="CC3300"/>
                </a:solidFill>
                <a:cs typeface="Homa" pitchFamily="2" charset="-78"/>
              </a:rPr>
              <a:t>، شکلهای قويتری از پخش را ميتوان تعريف کرد</a:t>
            </a:r>
          </a:p>
          <a:p>
            <a:pPr algn="justLow" rtl="1">
              <a:spcBef>
                <a:spcPct val="50000"/>
              </a:spcBef>
              <a:buClr>
                <a:srgbClr val="00D600"/>
              </a:buClr>
              <a:buFont typeface="Wingdings" pitchFamily="2" charset="2"/>
              <a:buChar char="Ã"/>
            </a:pPr>
            <a:r>
              <a:rPr lang="fa-IR" sz="2800">
                <a:solidFill>
                  <a:srgbClr val="CC3300"/>
                </a:solidFill>
                <a:cs typeface="Homa" pitchFamily="2" charset="-78"/>
              </a:rPr>
              <a:t>در صورتی </a:t>
            </a:r>
            <a:r>
              <a:rPr lang="en-US" sz="2800">
                <a:solidFill>
                  <a:srgbClr val="CC3300"/>
                </a:solidFill>
                <a:cs typeface="Homa" pitchFamily="2" charset="-78"/>
              </a:rPr>
              <a:t>CSP</a:t>
            </a:r>
            <a:r>
              <a:rPr lang="fa-IR" sz="2800">
                <a:solidFill>
                  <a:srgbClr val="CC3300"/>
                </a:solidFill>
                <a:cs typeface="Homa" pitchFamily="2" charset="-78"/>
              </a:rPr>
              <a:t> سازگاری</a:t>
            </a:r>
            <a:r>
              <a:rPr lang="en-US" sz="2800">
                <a:solidFill>
                  <a:srgbClr val="CC3300"/>
                </a:solidFill>
                <a:cs typeface="Homa" pitchFamily="2" charset="-78"/>
              </a:rPr>
              <a:t>K</a:t>
            </a:r>
            <a:r>
              <a:rPr lang="fa-IR" sz="2800">
                <a:solidFill>
                  <a:srgbClr val="CC3300"/>
                </a:solidFill>
                <a:cs typeface="Homa" pitchFamily="2" charset="-78"/>
              </a:rPr>
              <a:t> است، که برای هر </a:t>
            </a:r>
            <a:r>
              <a:rPr lang="en-US" sz="2800">
                <a:solidFill>
                  <a:srgbClr val="CC3300"/>
                </a:solidFill>
                <a:cs typeface="Homa" pitchFamily="2" charset="-78"/>
              </a:rPr>
              <a:t>k-1</a:t>
            </a:r>
            <a:r>
              <a:rPr lang="fa-IR" sz="2800">
                <a:solidFill>
                  <a:srgbClr val="CC3300"/>
                </a:solidFill>
                <a:cs typeface="Homa" pitchFamily="2" charset="-78"/>
              </a:rPr>
              <a:t> متغير و برای هر انتساب سازگار با آن متغيرها، يک مقدار سازگار، هميشه بتواند به متغير </a:t>
            </a:r>
            <a:r>
              <a:rPr lang="en-US" sz="2800">
                <a:solidFill>
                  <a:srgbClr val="CC3300"/>
                </a:solidFill>
                <a:cs typeface="Homa" pitchFamily="2" charset="-78"/>
              </a:rPr>
              <a:t>k</a:t>
            </a:r>
            <a:r>
              <a:rPr lang="fa-IR" sz="2800">
                <a:solidFill>
                  <a:srgbClr val="CC3300"/>
                </a:solidFill>
                <a:cs typeface="Homa" pitchFamily="2" charset="-78"/>
              </a:rPr>
              <a:t>ام نسبت داده شود</a:t>
            </a:r>
          </a:p>
          <a:p>
            <a:pPr algn="justLow" rtl="1">
              <a:spcBef>
                <a:spcPct val="50000"/>
              </a:spcBef>
              <a:buClr>
                <a:srgbClr val="00D600"/>
              </a:buClr>
              <a:buFont typeface="Wingdings" pitchFamily="2" charset="2"/>
              <a:buChar char="Ã"/>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D45F24A-112C-4FA4-90B0-B2F2D399A717}" type="slidenum">
              <a:rPr lang="fa-IR"/>
              <a:pPr>
                <a:defRPr/>
              </a:pPr>
              <a:t>181</a:t>
            </a:fld>
            <a:endParaRPr lang="en-US"/>
          </a:p>
        </p:txBody>
      </p:sp>
      <p:sp>
        <p:nvSpPr>
          <p:cNvPr id="18637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86372"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سازگاری </a:t>
            </a:r>
            <a:r>
              <a:rPr lang="en-US" sz="3200">
                <a:solidFill>
                  <a:schemeClr val="accent2"/>
                </a:solidFill>
                <a:cs typeface="Homa" pitchFamily="2" charset="-78"/>
              </a:rPr>
              <a:t>K</a:t>
            </a:r>
            <a:endParaRPr lang="en-US" sz="2400">
              <a:solidFill>
                <a:schemeClr val="accent2"/>
              </a:solidFill>
              <a:cs typeface="Homa" pitchFamily="2" charset="-78"/>
            </a:endParaRPr>
          </a:p>
        </p:txBody>
      </p:sp>
      <p:sp>
        <p:nvSpPr>
          <p:cNvPr id="186373" name="Text Box 4"/>
          <p:cNvSpPr txBox="1">
            <a:spLocks noChangeArrowheads="1"/>
          </p:cNvSpPr>
          <p:nvPr/>
        </p:nvSpPr>
        <p:spPr bwMode="auto">
          <a:xfrm>
            <a:off x="395288" y="2205038"/>
            <a:ext cx="8137525" cy="40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Ã"/>
            </a:pPr>
            <a:r>
              <a:rPr lang="fa-IR" sz="2400">
                <a:solidFill>
                  <a:srgbClr val="CC3300"/>
                </a:solidFill>
                <a:cs typeface="Homa" pitchFamily="2" charset="-78"/>
              </a:rPr>
              <a:t>بطور </a:t>
            </a:r>
            <a:r>
              <a:rPr lang="fa-IR" sz="2800">
                <a:solidFill>
                  <a:srgbClr val="CC3300"/>
                </a:solidFill>
                <a:cs typeface="Homa" pitchFamily="2" charset="-78"/>
              </a:rPr>
              <a:t>مثال</a:t>
            </a:r>
            <a:r>
              <a:rPr lang="fa-IR" sz="2400">
                <a:solidFill>
                  <a:srgbClr val="CC3300"/>
                </a:solidFill>
                <a:cs typeface="Homa" pitchFamily="2" charset="-78"/>
              </a:rPr>
              <a:t>:</a:t>
            </a:r>
          </a:p>
          <a:p>
            <a:pPr lvl="2" algn="r" rtl="1">
              <a:buClr>
                <a:srgbClr val="00D600"/>
              </a:buClr>
              <a:buFont typeface="Wingdings" pitchFamily="2" charset="2"/>
              <a:buChar char="×"/>
            </a:pPr>
            <a:r>
              <a:rPr lang="fa-IR" sz="2000">
                <a:solidFill>
                  <a:srgbClr val="CC3300"/>
                </a:solidFill>
                <a:cs typeface="Homa" pitchFamily="2" charset="-78"/>
              </a:rPr>
              <a:t>سازگاری1: هر متغير با خودش سازگار است(سازگاری گره)</a:t>
            </a:r>
          </a:p>
          <a:p>
            <a:pPr lvl="2" algn="r" rtl="1">
              <a:buClr>
                <a:srgbClr val="00D600"/>
              </a:buClr>
              <a:buFont typeface="Wingdings" pitchFamily="2" charset="2"/>
              <a:buChar char="×"/>
            </a:pPr>
            <a:r>
              <a:rPr lang="fa-IR" sz="2000">
                <a:solidFill>
                  <a:srgbClr val="CC3300"/>
                </a:solidFill>
                <a:cs typeface="Homa" pitchFamily="2" charset="-78"/>
              </a:rPr>
              <a:t>سازگاری2: مشابه سازگاری يال </a:t>
            </a:r>
          </a:p>
          <a:p>
            <a:pPr lvl="2" algn="r" rtl="1">
              <a:buClr>
                <a:srgbClr val="00D600"/>
              </a:buClr>
              <a:buFont typeface="Wingdings" pitchFamily="2" charset="2"/>
              <a:buChar char="×"/>
            </a:pPr>
            <a:r>
              <a:rPr lang="fa-IR" sz="2000">
                <a:solidFill>
                  <a:srgbClr val="CC3300"/>
                </a:solidFill>
                <a:cs typeface="Homa" pitchFamily="2" charset="-78"/>
              </a:rPr>
              <a:t>سازگاری</a:t>
            </a:r>
            <a:r>
              <a:rPr lang="en-US" sz="2000">
                <a:solidFill>
                  <a:srgbClr val="CC3300"/>
                </a:solidFill>
                <a:cs typeface="Homa" pitchFamily="2" charset="-78"/>
              </a:rPr>
              <a:t>k</a:t>
            </a:r>
            <a:r>
              <a:rPr lang="fa-IR" sz="2000">
                <a:solidFill>
                  <a:srgbClr val="CC3300"/>
                </a:solidFill>
                <a:cs typeface="Homa" pitchFamily="2" charset="-78"/>
              </a:rPr>
              <a:t>: بسط هر جفت از متغيرهای همجوار به سومين متغير همسايه(سازگاری مسير)</a:t>
            </a:r>
          </a:p>
          <a:p>
            <a:pPr algn="justLow" rtl="1">
              <a:spcBef>
                <a:spcPct val="50000"/>
              </a:spcBef>
              <a:buClr>
                <a:srgbClr val="00D600"/>
              </a:buClr>
              <a:buSzPct val="130000"/>
              <a:buFont typeface="Wingdings" pitchFamily="2" charset="2"/>
              <a:buChar char="Ã"/>
            </a:pPr>
            <a:r>
              <a:rPr lang="fa-IR" sz="2000">
                <a:solidFill>
                  <a:srgbClr val="CC3300"/>
                </a:solidFill>
                <a:cs typeface="Homa" pitchFamily="2" charset="-78"/>
              </a:rPr>
              <a:t> </a:t>
            </a:r>
            <a:r>
              <a:rPr lang="fa-IR" sz="2800">
                <a:solidFill>
                  <a:srgbClr val="CC3300"/>
                </a:solidFill>
                <a:cs typeface="Homa" pitchFamily="2" charset="-78"/>
              </a:rPr>
              <a:t>گراف در صورتی قويا سازگار</a:t>
            </a:r>
            <a:r>
              <a:rPr lang="en-US" sz="2800">
                <a:solidFill>
                  <a:srgbClr val="CC3300"/>
                </a:solidFill>
                <a:cs typeface="Homa" pitchFamily="2" charset="-78"/>
              </a:rPr>
              <a:t>K</a:t>
            </a:r>
            <a:r>
              <a:rPr lang="fa-IR" sz="2800">
                <a:solidFill>
                  <a:srgbClr val="CC3300"/>
                </a:solidFill>
                <a:cs typeface="Homa" pitchFamily="2" charset="-78"/>
              </a:rPr>
              <a:t> است که:</a:t>
            </a:r>
          </a:p>
          <a:p>
            <a:pPr lvl="2" algn="justLow" rtl="1">
              <a:spcBef>
                <a:spcPct val="10000"/>
              </a:spcBef>
              <a:buClr>
                <a:srgbClr val="00D600"/>
              </a:buClr>
              <a:buFont typeface="Wingdings" pitchFamily="2" charset="2"/>
              <a:buChar char="×"/>
            </a:pPr>
            <a:r>
              <a:rPr lang="fa-IR" sz="2000">
                <a:solidFill>
                  <a:srgbClr val="CC3300"/>
                </a:solidFill>
                <a:cs typeface="Homa" pitchFamily="2" charset="-78"/>
              </a:rPr>
              <a:t>سازگار</a:t>
            </a:r>
            <a:r>
              <a:rPr lang="en-US" sz="2000">
                <a:solidFill>
                  <a:srgbClr val="CC3300"/>
                </a:solidFill>
                <a:cs typeface="Homa" pitchFamily="2" charset="-78"/>
              </a:rPr>
              <a:t>k</a:t>
            </a:r>
            <a:r>
              <a:rPr lang="fa-IR" sz="2000">
                <a:solidFill>
                  <a:srgbClr val="CC3300"/>
                </a:solidFill>
                <a:cs typeface="Homa" pitchFamily="2" charset="-78"/>
              </a:rPr>
              <a:t> باشد</a:t>
            </a:r>
          </a:p>
          <a:p>
            <a:pPr lvl="2" algn="justLow" rtl="1">
              <a:spcBef>
                <a:spcPct val="10000"/>
              </a:spcBef>
              <a:buClr>
                <a:srgbClr val="00D600"/>
              </a:buClr>
              <a:buFont typeface="Wingdings" pitchFamily="2" charset="2"/>
              <a:buChar char="×"/>
            </a:pPr>
            <a:r>
              <a:rPr lang="fa-IR" sz="2000">
                <a:solidFill>
                  <a:srgbClr val="CC3300"/>
                </a:solidFill>
                <a:cs typeface="Homa" pitchFamily="2" charset="-78"/>
              </a:rPr>
              <a:t>همچنين سازگار</a:t>
            </a:r>
            <a:r>
              <a:rPr lang="en-US" sz="2000">
                <a:solidFill>
                  <a:srgbClr val="CC3300"/>
                </a:solidFill>
                <a:cs typeface="Homa" pitchFamily="2" charset="-78"/>
              </a:rPr>
              <a:t>k-1</a:t>
            </a:r>
            <a:r>
              <a:rPr lang="fa-IR" sz="2000">
                <a:solidFill>
                  <a:srgbClr val="CC3300"/>
                </a:solidFill>
                <a:cs typeface="Homa" pitchFamily="2" charset="-78"/>
              </a:rPr>
              <a:t> و سازگار</a:t>
            </a:r>
            <a:r>
              <a:rPr lang="en-US" sz="2000">
                <a:solidFill>
                  <a:srgbClr val="CC3300"/>
                </a:solidFill>
                <a:cs typeface="Homa" pitchFamily="2" charset="-78"/>
              </a:rPr>
              <a:t>k-2</a:t>
            </a:r>
            <a:r>
              <a:rPr lang="fa-IR" sz="2000">
                <a:solidFill>
                  <a:srgbClr val="CC3300"/>
                </a:solidFill>
                <a:cs typeface="Homa" pitchFamily="2" charset="-78"/>
              </a:rPr>
              <a:t> و... سازگار 1 باشد</a:t>
            </a:r>
          </a:p>
          <a:p>
            <a:pPr algn="justLow" rtl="1">
              <a:spcBef>
                <a:spcPct val="50000"/>
              </a:spcBef>
              <a:buClr>
                <a:srgbClr val="00D600"/>
              </a:buClr>
              <a:buFont typeface="Wingdings" pitchFamily="2" charset="2"/>
              <a:buChar char="Ã"/>
            </a:pPr>
            <a:r>
              <a:rPr lang="fa-IR" sz="2800">
                <a:solidFill>
                  <a:srgbClr val="CC3300"/>
                </a:solidFill>
                <a:cs typeface="Homa" pitchFamily="2" charset="-78"/>
              </a:rPr>
              <a:t>در اين صورت، مسئله را بدون عقبگرد ميتوان حل کرد</a:t>
            </a:r>
          </a:p>
          <a:p>
            <a:pPr algn="justLow" rtl="1">
              <a:spcBef>
                <a:spcPct val="50000"/>
              </a:spcBef>
              <a:buClr>
                <a:srgbClr val="00D600"/>
              </a:buClr>
              <a:buFont typeface="Wingdings" pitchFamily="2" charset="2"/>
              <a:buChar char="Ã"/>
            </a:pPr>
            <a:r>
              <a:rPr lang="fa-IR" sz="2800">
                <a:solidFill>
                  <a:srgbClr val="CC3300"/>
                </a:solidFill>
                <a:cs typeface="Homa" pitchFamily="2" charset="-78"/>
              </a:rPr>
              <a:t>پيچيدگی زمانی یافتن پاسخ </a:t>
            </a:r>
            <a:r>
              <a:rPr lang="en-US" sz="2800">
                <a:solidFill>
                  <a:srgbClr val="CC3300"/>
                </a:solidFill>
                <a:cs typeface="Homa" pitchFamily="2" charset="-78"/>
              </a:rPr>
              <a:t>O(nd)</a:t>
            </a:r>
            <a:r>
              <a:rPr lang="fa-IR" sz="2800">
                <a:solidFill>
                  <a:srgbClr val="CC3300"/>
                </a:solidFill>
                <a:cs typeface="Homa" pitchFamily="2" charset="-78"/>
              </a:rPr>
              <a:t> است</a:t>
            </a:r>
            <a:endParaRPr lang="en-US" sz="28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EABFD12-6BCE-46B5-85C6-0DB10C663D50}" type="slidenum">
              <a:rPr lang="fa-IR"/>
              <a:pPr>
                <a:defRPr/>
              </a:pPr>
              <a:t>182</a:t>
            </a:fld>
            <a:endParaRPr lang="en-US"/>
          </a:p>
        </p:txBody>
      </p:sp>
      <p:sp>
        <p:nvSpPr>
          <p:cNvPr id="18739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87396" name="Text Box 3"/>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جست و جوی محلی در مسائل ارضای محدوديت</a:t>
            </a:r>
            <a:endParaRPr lang="en-US" sz="2400">
              <a:solidFill>
                <a:schemeClr val="accent2"/>
              </a:solidFill>
              <a:cs typeface="Homa" pitchFamily="2" charset="-78"/>
            </a:endParaRPr>
          </a:p>
        </p:txBody>
      </p:sp>
      <p:sp>
        <p:nvSpPr>
          <p:cNvPr id="187397" name="Text Box 4"/>
          <p:cNvSpPr txBox="1">
            <a:spLocks noChangeArrowheads="1"/>
          </p:cNvSpPr>
          <p:nvPr/>
        </p:nvSpPr>
        <p:spPr bwMode="auto">
          <a:xfrm>
            <a:off x="395288" y="2552700"/>
            <a:ext cx="8137525"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Ã"/>
            </a:pPr>
            <a:r>
              <a:rPr lang="fa-IR" sz="2800">
                <a:solidFill>
                  <a:srgbClr val="CC3300"/>
                </a:solidFill>
                <a:cs typeface="Homa" pitchFamily="2" charset="-78"/>
              </a:rPr>
              <a:t>بسياری از </a:t>
            </a:r>
            <a:r>
              <a:rPr lang="en-US" sz="2800">
                <a:solidFill>
                  <a:srgbClr val="CC3300"/>
                </a:solidFill>
                <a:cs typeface="Homa" pitchFamily="2" charset="-78"/>
              </a:rPr>
              <a:t>CSP</a:t>
            </a:r>
            <a:r>
              <a:rPr lang="fa-IR" sz="2800">
                <a:solidFill>
                  <a:srgbClr val="CC3300"/>
                </a:solidFill>
                <a:cs typeface="Homa" pitchFamily="2" charset="-78"/>
              </a:rPr>
              <a:t>ها را بطور کارآمد حل ميکنند</a:t>
            </a:r>
          </a:p>
          <a:p>
            <a:pPr lvl="2" algn="r" rtl="1">
              <a:buClr>
                <a:srgbClr val="00D600"/>
              </a:buClr>
              <a:buFont typeface="Wingdings" pitchFamily="2" charset="2"/>
              <a:buChar char="×"/>
            </a:pPr>
            <a:r>
              <a:rPr lang="fa-IR" sz="2000">
                <a:solidFill>
                  <a:srgbClr val="CC3300"/>
                </a:solidFill>
                <a:cs typeface="Homa" pitchFamily="2" charset="-78"/>
              </a:rPr>
              <a:t>حالت اوليه، مقداری را به هر متغير نسبت ميدهد</a:t>
            </a:r>
          </a:p>
          <a:p>
            <a:pPr lvl="2" algn="r" rtl="1">
              <a:buClr>
                <a:srgbClr val="00D600"/>
              </a:buClr>
              <a:buFont typeface="Wingdings" pitchFamily="2" charset="2"/>
              <a:buChar char="×"/>
            </a:pPr>
            <a:r>
              <a:rPr lang="fa-IR" sz="2000">
                <a:solidFill>
                  <a:srgbClr val="CC3300"/>
                </a:solidFill>
                <a:cs typeface="Homa" pitchFamily="2" charset="-78"/>
              </a:rPr>
              <a:t>تابع جانشين، تغيير مقدار يک متغير در هر زمان</a:t>
            </a:r>
          </a:p>
          <a:p>
            <a:pPr algn="r" rtl="1">
              <a:spcBef>
                <a:spcPct val="50000"/>
              </a:spcBef>
              <a:buClr>
                <a:srgbClr val="00D600"/>
              </a:buClr>
              <a:buFont typeface="Wingdings" pitchFamily="2" charset="2"/>
              <a:buChar char="Ã"/>
            </a:pPr>
            <a:r>
              <a:rPr lang="fa-IR" sz="2800">
                <a:solidFill>
                  <a:srgbClr val="CC3300"/>
                </a:solidFill>
                <a:cs typeface="Homa" pitchFamily="2" charset="-78"/>
              </a:rPr>
              <a:t>انتخاب مقدار جديد برای يک متغير</a:t>
            </a:r>
          </a:p>
          <a:p>
            <a:pPr lvl="2" algn="r" rtl="1">
              <a:buClr>
                <a:srgbClr val="00D600"/>
              </a:buClr>
              <a:buFont typeface="Wingdings" pitchFamily="2" charset="2"/>
              <a:buChar char="×"/>
            </a:pPr>
            <a:r>
              <a:rPr lang="fa-IR" sz="2000">
                <a:solidFill>
                  <a:srgbClr val="CC3300"/>
                </a:solidFill>
                <a:cs typeface="Homa" pitchFamily="2" charset="-78"/>
              </a:rPr>
              <a:t>انتخاب مقداری که کمترين برخورد را با متغيرهای ديگر ايجاد کند(اکتشاف برخورد کم)</a:t>
            </a:r>
          </a:p>
          <a:p>
            <a:pPr lvl="2" algn="r" rtl="1">
              <a:buClr>
                <a:srgbClr val="00D600"/>
              </a:buClr>
              <a:buFont typeface="Wingdings" pitchFamily="2" charset="2"/>
              <a:buChar char="×"/>
            </a:pPr>
            <a:r>
              <a:rPr lang="fa-IR" sz="2000">
                <a:solidFill>
                  <a:srgbClr val="CC3300"/>
                </a:solidFill>
                <a:cs typeface="Homa" pitchFamily="2" charset="-78"/>
              </a:rPr>
              <a:t> زمان اجرای حداقل برخورد مستقل از اندازه مسئله است</a:t>
            </a:r>
          </a:p>
          <a:p>
            <a:pPr lvl="2" algn="r" rtl="1">
              <a:buClr>
                <a:srgbClr val="00D600"/>
              </a:buClr>
              <a:buFont typeface="Wingdings" pitchFamily="2" charset="2"/>
              <a:buChar char="×"/>
            </a:pPr>
            <a:r>
              <a:rPr lang="fa-IR" sz="2000">
                <a:solidFill>
                  <a:srgbClr val="CC3300"/>
                </a:solidFill>
                <a:cs typeface="Homa" pitchFamily="2" charset="-78"/>
              </a:rPr>
              <a:t>حداقل برخورد، برای مسئله های سخت نيز کار ميکند</a:t>
            </a:r>
          </a:p>
          <a:p>
            <a:pPr algn="r" rtl="1">
              <a:spcBef>
                <a:spcPct val="50000"/>
              </a:spcBef>
              <a:buClr>
                <a:srgbClr val="00D600"/>
              </a:buClr>
              <a:buFont typeface="Wingdings" pitchFamily="2" charset="2"/>
              <a:buChar char="Ã"/>
            </a:pPr>
            <a:r>
              <a:rPr lang="fa-IR" sz="2800">
                <a:solidFill>
                  <a:srgbClr val="CC3300"/>
                </a:solidFill>
                <a:cs typeface="Homa" pitchFamily="2" charset="-78"/>
              </a:rPr>
              <a:t>جست و جوی محلی ميتواند در صورت تغيير مسئله، تنظيمات </a:t>
            </a:r>
            <a:r>
              <a:rPr lang="en-US" sz="2800">
                <a:solidFill>
                  <a:srgbClr val="CC3300"/>
                </a:solidFill>
                <a:cs typeface="Homa" pitchFamily="2" charset="-78"/>
              </a:rPr>
              <a:t>Online</a:t>
            </a:r>
            <a:r>
              <a:rPr lang="fa-IR" sz="2800">
                <a:solidFill>
                  <a:srgbClr val="CC3300"/>
                </a:solidFill>
                <a:cs typeface="Homa" pitchFamily="2" charset="-78"/>
              </a:rPr>
              <a:t> را انجام دهد</a:t>
            </a:r>
            <a:endParaRPr lang="en-US" sz="28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30FAA9FB-D361-4722-A92E-EFB01430FEA1}" type="slidenum">
              <a:rPr lang="fa-IR"/>
              <a:pPr>
                <a:defRPr/>
              </a:pPr>
              <a:t>183</a:t>
            </a:fld>
            <a:endParaRPr lang="en-US"/>
          </a:p>
        </p:txBody>
      </p:sp>
      <p:pic>
        <p:nvPicPr>
          <p:cNvPr id="188419"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00125" y="2874963"/>
            <a:ext cx="7100888" cy="2138362"/>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88420"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مسائل ارضای محدوديت</a:t>
            </a:r>
            <a:endParaRPr lang="en-US" sz="4000">
              <a:latin typeface="Times New Roman" pitchFamily="18" charset="0"/>
              <a:cs typeface="Homa" pitchFamily="2" charset="-78"/>
            </a:endParaRPr>
          </a:p>
        </p:txBody>
      </p:sp>
      <p:sp>
        <p:nvSpPr>
          <p:cNvPr id="188421" name="Text Box 4"/>
          <p:cNvSpPr txBox="1">
            <a:spLocks noChangeArrowheads="1"/>
          </p:cNvSpPr>
          <p:nvPr/>
        </p:nvSpPr>
        <p:spPr bwMode="auto">
          <a:xfrm>
            <a:off x="900113" y="1912938"/>
            <a:ext cx="7272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a:t>
            </a:r>
            <a:endParaRPr lang="en-US" sz="2400">
              <a:solidFill>
                <a:schemeClr val="accent2"/>
              </a:solidFill>
              <a:cs typeface="Homa" pitchFamily="2" charset="-78"/>
            </a:endParaRPr>
          </a:p>
        </p:txBody>
      </p:sp>
      <p:sp>
        <p:nvSpPr>
          <p:cNvPr id="188422" name="Text Box 5"/>
          <p:cNvSpPr txBox="1">
            <a:spLocks noChangeArrowheads="1"/>
          </p:cNvSpPr>
          <p:nvPr/>
        </p:nvSpPr>
        <p:spPr bwMode="auto">
          <a:xfrm>
            <a:off x="1258888" y="2420938"/>
            <a:ext cx="676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000">
                <a:solidFill>
                  <a:schemeClr val="accent2"/>
                </a:solidFill>
                <a:cs typeface="Homa" pitchFamily="2" charset="-78"/>
              </a:rPr>
              <a:t>راه حل دو مرحله ای برای مسئله 8وزير با استفاده از کمترين برخورد</a:t>
            </a:r>
            <a:endParaRPr lang="en-US" sz="2000">
              <a:solidFill>
                <a:schemeClr val="accent2"/>
              </a:solidFill>
              <a:cs typeface="Homa" pitchFamily="2" charset="-78"/>
            </a:endParaRPr>
          </a:p>
        </p:txBody>
      </p:sp>
      <p:sp>
        <p:nvSpPr>
          <p:cNvPr id="188423" name="Text Box 6"/>
          <p:cNvSpPr txBox="1">
            <a:spLocks noChangeArrowheads="1"/>
          </p:cNvSpPr>
          <p:nvPr/>
        </p:nvSpPr>
        <p:spPr bwMode="auto">
          <a:xfrm>
            <a:off x="611188" y="5229225"/>
            <a:ext cx="79930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10000"/>
              </a:spcBef>
              <a:buClr>
                <a:srgbClr val="00D600"/>
              </a:buClr>
              <a:buFont typeface="Wingdings" pitchFamily="2" charset="2"/>
              <a:buChar char="§"/>
            </a:pPr>
            <a:r>
              <a:rPr lang="fa-IR" sz="2000">
                <a:solidFill>
                  <a:srgbClr val="CC3300"/>
                </a:solidFill>
                <a:cs typeface="Homa" pitchFamily="2" charset="-78"/>
              </a:rPr>
              <a:t>در هر مرحله، يک وزير برای انتساب مجدد در ستون خودش انتخاب ميگردد</a:t>
            </a:r>
          </a:p>
          <a:p>
            <a:pPr algn="r" rtl="1">
              <a:spcBef>
                <a:spcPct val="10000"/>
              </a:spcBef>
              <a:buClr>
                <a:srgbClr val="00D600"/>
              </a:buClr>
              <a:buFont typeface="Wingdings" pitchFamily="2" charset="2"/>
              <a:buChar char="§"/>
            </a:pPr>
            <a:r>
              <a:rPr lang="fa-IR" sz="2000">
                <a:solidFill>
                  <a:srgbClr val="CC3300"/>
                </a:solidFill>
                <a:cs typeface="Homa" pitchFamily="2" charset="-78"/>
              </a:rPr>
              <a:t>تعداد برخوردها در هر مربع نشان داده شده است</a:t>
            </a:r>
          </a:p>
          <a:p>
            <a:pPr algn="r" rtl="1">
              <a:spcBef>
                <a:spcPct val="10000"/>
              </a:spcBef>
              <a:buClr>
                <a:srgbClr val="00D600"/>
              </a:buClr>
              <a:buFont typeface="Wingdings" pitchFamily="2" charset="2"/>
              <a:buChar char="§"/>
            </a:pPr>
            <a:r>
              <a:rPr lang="fa-IR" sz="2000">
                <a:solidFill>
                  <a:srgbClr val="CC3300"/>
                </a:solidFill>
                <a:cs typeface="Homa" pitchFamily="2" charset="-78"/>
              </a:rPr>
              <a:t>الگوريتم وزير را به مربعي با کمترين برخورد انتقال ميدهد، بطوريکه گره ها را بطور تصادفی ميشکند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0E429067-D67F-42CA-A12F-420B6173B16D}" type="slidenum">
              <a:rPr lang="fa-IR"/>
              <a:pPr>
                <a:defRPr/>
              </a:pPr>
              <a:t>184</a:t>
            </a:fld>
            <a:endParaRPr lang="en-US"/>
          </a:p>
        </p:txBody>
      </p:sp>
      <p:sp>
        <p:nvSpPr>
          <p:cNvPr id="189443" name="Text Box 2"/>
          <p:cNvSpPr txBox="1">
            <a:spLocks noChangeArrowheads="1"/>
          </p:cNvSpPr>
          <p:nvPr/>
        </p:nvSpPr>
        <p:spPr bwMode="auto">
          <a:xfrm>
            <a:off x="2916238" y="981075"/>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189444" name="Text Box 3"/>
          <p:cNvSpPr txBox="1">
            <a:spLocks noChangeArrowheads="1"/>
          </p:cNvSpPr>
          <p:nvPr/>
        </p:nvSpPr>
        <p:spPr bwMode="auto">
          <a:xfrm>
            <a:off x="1258888" y="2060575"/>
            <a:ext cx="6553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189445" name="Text Box 4"/>
          <p:cNvSpPr txBox="1">
            <a:spLocks noChangeArrowheads="1"/>
          </p:cNvSpPr>
          <p:nvPr/>
        </p:nvSpPr>
        <p:spPr bwMode="auto">
          <a:xfrm>
            <a:off x="1908175" y="3862388"/>
            <a:ext cx="55451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4800">
                <a:solidFill>
                  <a:schemeClr val="accent2"/>
                </a:solidFill>
                <a:latin typeface="Akram" pitchFamily="2" charset="2"/>
                <a:cs typeface="Homa" pitchFamily="2" charset="-78"/>
              </a:rPr>
              <a:t>فصل ششم</a:t>
            </a:r>
            <a:endParaRPr lang="en-US" sz="4800">
              <a:solidFill>
                <a:schemeClr val="accent2"/>
              </a:solidFill>
              <a:latin typeface="Akram" pitchFamily="2" charset="2"/>
              <a:cs typeface="Homa" pitchFamily="2" charset="-78"/>
            </a:endParaRPr>
          </a:p>
        </p:txBody>
      </p:sp>
      <p:sp>
        <p:nvSpPr>
          <p:cNvPr id="189446" name="Text Box 5"/>
          <p:cNvSpPr txBox="1">
            <a:spLocks noChangeArrowheads="1"/>
          </p:cNvSpPr>
          <p:nvPr/>
        </p:nvSpPr>
        <p:spPr bwMode="auto">
          <a:xfrm>
            <a:off x="536575" y="4941888"/>
            <a:ext cx="79914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5400">
                <a:solidFill>
                  <a:srgbClr val="CC3300"/>
                </a:solidFill>
                <a:latin typeface="Akram" pitchFamily="2" charset="2"/>
                <a:cs typeface="Homa" pitchFamily="2" charset="-78"/>
              </a:rPr>
              <a:t>جستجوی خصمانه</a:t>
            </a:r>
            <a:endParaRPr lang="en-US" sz="5400">
              <a:solidFill>
                <a:srgbClr val="CC3300"/>
              </a:solidFill>
              <a:latin typeface="Akram" pitchFamily="2" charset="2"/>
              <a:cs typeface="Homa" pitchFamily="2" charset="-78"/>
            </a:endParaRPr>
          </a:p>
        </p:txBody>
      </p:sp>
    </p:spTree>
  </p:cSld>
  <p:clrMapOvr>
    <a:masterClrMapping/>
  </p:clrMapOvr>
  <p:transition>
    <p:wipe dir="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DA2E43E-D8F1-47C1-A168-FF85392E580E}" type="slidenum">
              <a:rPr lang="fa-IR"/>
              <a:pPr>
                <a:defRPr/>
              </a:pPr>
              <a:t>185</a:t>
            </a:fld>
            <a:endParaRPr lang="en-US"/>
          </a:p>
        </p:txBody>
      </p:sp>
      <p:sp>
        <p:nvSpPr>
          <p:cNvPr id="19046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rPr>
              <a:t> 	</a:t>
            </a:r>
            <a:r>
              <a:rPr lang="en-US" sz="2400" b="1">
                <a:latin typeface="Times New Roman" pitchFamily="18" charset="0"/>
              </a:rPr>
              <a:t>Artificial Intelligence</a:t>
            </a:r>
          </a:p>
        </p:txBody>
      </p:sp>
      <p:sp>
        <p:nvSpPr>
          <p:cNvPr id="190468" name="Text Box 3"/>
          <p:cNvSpPr txBox="1">
            <a:spLocks noChangeArrowheads="1"/>
          </p:cNvSpPr>
          <p:nvPr/>
        </p:nvSpPr>
        <p:spPr bwMode="auto">
          <a:xfrm>
            <a:off x="5724525" y="2019300"/>
            <a:ext cx="2305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400">
                <a:cs typeface="Homa" pitchFamily="2" charset="-78"/>
              </a:rPr>
              <a:t>فهرست</a:t>
            </a:r>
            <a:endParaRPr lang="en-US" sz="4400">
              <a:cs typeface="Homa" pitchFamily="2" charset="-78"/>
            </a:endParaRPr>
          </a:p>
        </p:txBody>
      </p:sp>
      <p:sp>
        <p:nvSpPr>
          <p:cNvPr id="190469" name="Text Box 4"/>
          <p:cNvSpPr txBox="1">
            <a:spLocks noChangeArrowheads="1"/>
          </p:cNvSpPr>
          <p:nvPr/>
        </p:nvSpPr>
        <p:spPr bwMode="auto">
          <a:xfrm>
            <a:off x="1619250" y="3357563"/>
            <a:ext cx="61928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endParaRPr lang="en-US" sz="4800">
              <a:solidFill>
                <a:schemeClr val="accent2"/>
              </a:solidFill>
              <a:latin typeface="Akram" pitchFamily="2" charset="2"/>
            </a:endParaRPr>
          </a:p>
        </p:txBody>
      </p:sp>
      <p:sp>
        <p:nvSpPr>
          <p:cNvPr id="190470" name="Text Box 5"/>
          <p:cNvSpPr txBox="1">
            <a:spLocks noChangeArrowheads="1"/>
          </p:cNvSpPr>
          <p:nvPr/>
        </p:nvSpPr>
        <p:spPr bwMode="auto">
          <a:xfrm>
            <a:off x="611188" y="2636838"/>
            <a:ext cx="6769100" cy="990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10000"/>
              </a:spcBef>
              <a:buClr>
                <a:srgbClr val="00D600"/>
              </a:buClr>
              <a:buFont typeface="Wingdings" pitchFamily="2" charset="2"/>
              <a:buChar char="Ã"/>
            </a:pPr>
            <a:r>
              <a:rPr lang="fa-IR" sz="3200" b="1">
                <a:solidFill>
                  <a:schemeClr val="accent2"/>
                </a:solidFill>
                <a:cs typeface="Lotus" pitchFamily="2" charset="-78"/>
              </a:rPr>
              <a:t>بازيها چيستند و چرا مطالعه ميشوند؟</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انواع بازيها</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الگوريتم </a:t>
            </a:r>
            <a:r>
              <a:rPr lang="en-US" sz="3200" b="1">
                <a:solidFill>
                  <a:schemeClr val="accent2"/>
                </a:solidFill>
                <a:cs typeface="Lotus" pitchFamily="2" charset="-78"/>
              </a:rPr>
              <a:t>minimax</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بازيهای چند نفره</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هرس آلفا-بتا</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بازيهای قطعی با اطلاعات ناقص</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بازيهايي که حاوی عنصر شانس هستند</a:t>
            </a:r>
          </a:p>
          <a:p>
            <a:pPr algn="r" rtl="1">
              <a:spcBef>
                <a:spcPct val="10000"/>
              </a:spcBef>
              <a:buClr>
                <a:srgbClr val="00D600"/>
              </a:buClr>
              <a:buFont typeface="Wingdings" pitchFamily="2" charset="2"/>
              <a:buChar char="Ã"/>
            </a:pPr>
            <a:endParaRPr lang="en-US"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en-US"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en-US" sz="3600" b="1">
              <a:solidFill>
                <a:schemeClr val="accent2"/>
              </a:solidFill>
              <a:cs typeface="Lotus" pitchFamily="2" charset="-78"/>
            </a:endParaRPr>
          </a:p>
          <a:p>
            <a:pPr algn="r" rtl="1">
              <a:spcBef>
                <a:spcPct val="10000"/>
              </a:spcBef>
            </a:pPr>
            <a:endParaRPr lang="en-US" sz="3600" b="1">
              <a:solidFill>
                <a:schemeClr val="accent2"/>
              </a:solidFill>
              <a:cs typeface="Lotus" pitchFamily="2" charset="-78"/>
            </a:endParaRPr>
          </a:p>
          <a:p>
            <a:pPr algn="r">
              <a:spcBef>
                <a:spcPct val="10000"/>
              </a:spcBef>
            </a:pP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3CCDDA77-20DB-4F7D-9157-5368F7352A76}" type="slidenum">
              <a:rPr lang="fa-IR"/>
              <a:pPr>
                <a:defRPr/>
              </a:pPr>
              <a:t>186</a:t>
            </a:fld>
            <a:endParaRPr lang="en-US"/>
          </a:p>
        </p:txBody>
      </p:sp>
      <p:sp>
        <p:nvSpPr>
          <p:cNvPr id="19149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191492"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بازی ها چيستند و چرا مطالعه ميشوند؟</a:t>
            </a:r>
          </a:p>
        </p:txBody>
      </p:sp>
      <p:sp>
        <p:nvSpPr>
          <p:cNvPr id="191493" name="Text Box 4"/>
          <p:cNvSpPr txBox="1">
            <a:spLocks noChangeArrowheads="1"/>
          </p:cNvSpPr>
          <p:nvPr/>
        </p:nvSpPr>
        <p:spPr bwMode="auto">
          <a:xfrm>
            <a:off x="684213" y="2420938"/>
            <a:ext cx="777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2400">
              <a:solidFill>
                <a:srgbClr val="CC3300"/>
              </a:solidFill>
              <a:cs typeface="Homa" pitchFamily="2" charset="-78"/>
            </a:endParaRPr>
          </a:p>
        </p:txBody>
      </p:sp>
      <p:sp>
        <p:nvSpPr>
          <p:cNvPr id="191494" name="Text Box 5"/>
          <p:cNvSpPr txBox="1">
            <a:spLocks noChangeArrowheads="1"/>
          </p:cNvSpPr>
          <p:nvPr/>
        </p:nvSpPr>
        <p:spPr bwMode="auto">
          <a:xfrm>
            <a:off x="468313" y="2649538"/>
            <a:ext cx="8207375" cy="344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بازيها حالتی از محيطهای چند عاملي هستند</a:t>
            </a:r>
          </a:p>
          <a:p>
            <a:pPr lvl="2" algn="r" rtl="1">
              <a:buClr>
                <a:srgbClr val="00D600"/>
              </a:buClr>
              <a:buFont typeface="Wingdings" pitchFamily="2" charset="2"/>
              <a:buChar char="×"/>
            </a:pPr>
            <a:r>
              <a:rPr lang="fa-IR" sz="2000">
                <a:solidFill>
                  <a:srgbClr val="CC3300"/>
                </a:solidFill>
                <a:cs typeface="Homa" pitchFamily="2" charset="-78"/>
              </a:rPr>
              <a:t>هر عامل نياز به در نظر گرفتن ساير عاملها و چگونگی تأثير آنها دارد</a:t>
            </a:r>
          </a:p>
          <a:p>
            <a:pPr lvl="2" algn="r" rtl="1">
              <a:buClr>
                <a:srgbClr val="00D600"/>
              </a:buClr>
              <a:buFont typeface="Wingdings" pitchFamily="2" charset="2"/>
              <a:buChar char="×"/>
            </a:pPr>
            <a:r>
              <a:rPr lang="fa-IR" sz="2000">
                <a:solidFill>
                  <a:srgbClr val="CC3300"/>
                </a:solidFill>
                <a:cs typeface="Homa" pitchFamily="2" charset="-78"/>
              </a:rPr>
              <a:t>تمايز بين محيطهای چند عامل رقابتي و همکار</a:t>
            </a:r>
          </a:p>
          <a:p>
            <a:pPr lvl="2" algn="r" rtl="1">
              <a:buClr>
                <a:srgbClr val="00D600"/>
              </a:buClr>
              <a:buFont typeface="Wingdings" pitchFamily="2" charset="2"/>
              <a:buChar char="×"/>
            </a:pPr>
            <a:r>
              <a:rPr lang="fa-IR" sz="2000">
                <a:solidFill>
                  <a:srgbClr val="CC3300"/>
                </a:solidFill>
                <a:cs typeface="Homa" pitchFamily="2" charset="-78"/>
              </a:rPr>
              <a:t>محيطهای رقابتی، که در آنها اهداف عاملها با يکديگر برخورد دارند، منجر به مسئله های خصمانه ميشود که به عنوان بازی شناخته ميشوند</a:t>
            </a:r>
          </a:p>
          <a:p>
            <a:pPr algn="r" rtl="1">
              <a:spcBef>
                <a:spcPct val="50000"/>
              </a:spcBef>
              <a:buClr>
                <a:srgbClr val="00D600"/>
              </a:buClr>
              <a:buFont typeface="Wingdings" pitchFamily="2" charset="2"/>
              <a:buChar char="Ã"/>
            </a:pPr>
            <a:r>
              <a:rPr lang="fa-IR" sz="2400">
                <a:solidFill>
                  <a:srgbClr val="CC3300"/>
                </a:solidFill>
                <a:cs typeface="Homa" pitchFamily="2" charset="-78"/>
              </a:rPr>
              <a:t>چرا مطالعه ميشوند؟</a:t>
            </a:r>
          </a:p>
          <a:p>
            <a:pPr lvl="2" algn="r" rtl="1">
              <a:buClr>
                <a:srgbClr val="00D600"/>
              </a:buClr>
              <a:buFont typeface="Wingdings" pitchFamily="2" charset="2"/>
              <a:buChar char="×"/>
            </a:pPr>
            <a:r>
              <a:rPr lang="fa-IR" sz="2000">
                <a:solidFill>
                  <a:srgbClr val="CC3300"/>
                </a:solidFill>
                <a:cs typeface="Homa" pitchFamily="2" charset="-78"/>
              </a:rPr>
              <a:t>قابليتهای هوشمندی انسانها را به کار ميگيرند</a:t>
            </a:r>
          </a:p>
          <a:p>
            <a:pPr lvl="2" algn="r" rtl="1">
              <a:buClr>
                <a:srgbClr val="00D600"/>
              </a:buClr>
              <a:buFont typeface="Wingdings" pitchFamily="2" charset="2"/>
              <a:buChar char="×"/>
            </a:pPr>
            <a:r>
              <a:rPr lang="fa-IR" sz="2000">
                <a:solidFill>
                  <a:srgbClr val="CC3300"/>
                </a:solidFill>
                <a:cs typeface="Homa" pitchFamily="2" charset="-78"/>
              </a:rPr>
              <a:t>ماهيت انتزاعی بازی ها</a:t>
            </a:r>
          </a:p>
          <a:p>
            <a:pPr lvl="2" algn="r" rtl="1">
              <a:buClr>
                <a:srgbClr val="00D600"/>
              </a:buClr>
              <a:buFont typeface="Wingdings" pitchFamily="2" charset="2"/>
              <a:buChar char="×"/>
            </a:pPr>
            <a:r>
              <a:rPr lang="fa-IR" sz="2000">
                <a:solidFill>
                  <a:srgbClr val="CC3300"/>
                </a:solidFill>
                <a:cs typeface="Homa" pitchFamily="2" charset="-78"/>
              </a:rPr>
              <a:t>حالت بازی را به راحتی ميتوان نمايش داد و عاملها معمولا به مجموعه کوچکی از فعاليتها محدود هستند که نتايج آنها با قوانين دقيقي تعريف شده اند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AA66F596-AFFA-4634-84F0-D64E78B40EDB}" type="slidenum">
              <a:rPr lang="fa-IR"/>
              <a:pPr>
                <a:defRPr/>
              </a:pPr>
              <a:t>187</a:t>
            </a:fld>
            <a:endParaRPr lang="en-US"/>
          </a:p>
        </p:txBody>
      </p:sp>
      <p:sp>
        <p:nvSpPr>
          <p:cNvPr id="19251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192516"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انواع بازی ها</a:t>
            </a:r>
          </a:p>
        </p:txBody>
      </p:sp>
      <p:grpSp>
        <p:nvGrpSpPr>
          <p:cNvPr id="192517" name="Group 4"/>
          <p:cNvGrpSpPr>
            <a:grpSpLocks/>
          </p:cNvGrpSpPr>
          <p:nvPr/>
        </p:nvGrpSpPr>
        <p:grpSpPr bwMode="auto">
          <a:xfrm>
            <a:off x="2554288" y="3357563"/>
            <a:ext cx="5041900" cy="2016125"/>
            <a:chOff x="1292" y="2024"/>
            <a:chExt cx="3176" cy="1270"/>
          </a:xfrm>
        </p:grpSpPr>
        <p:sp>
          <p:nvSpPr>
            <p:cNvPr id="192525" name="Rectangle 5"/>
            <p:cNvSpPr>
              <a:spLocks noChangeArrowheads="1"/>
            </p:cNvSpPr>
            <p:nvPr/>
          </p:nvSpPr>
          <p:spPr bwMode="auto">
            <a:xfrm>
              <a:off x="1292" y="2037"/>
              <a:ext cx="3175" cy="125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2526" name="Line 6"/>
            <p:cNvSpPr>
              <a:spLocks noChangeShapeType="1"/>
            </p:cNvSpPr>
            <p:nvPr/>
          </p:nvSpPr>
          <p:spPr bwMode="auto">
            <a:xfrm>
              <a:off x="2880" y="2024"/>
              <a:ext cx="0" cy="12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2527" name="Line 7"/>
            <p:cNvSpPr>
              <a:spLocks noChangeShapeType="1"/>
            </p:cNvSpPr>
            <p:nvPr/>
          </p:nvSpPr>
          <p:spPr bwMode="auto">
            <a:xfrm>
              <a:off x="1292" y="2659"/>
              <a:ext cx="31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92518" name="Rectangle 8"/>
          <p:cNvSpPr>
            <a:spLocks noChangeArrowheads="1"/>
          </p:cNvSpPr>
          <p:nvPr/>
        </p:nvSpPr>
        <p:spPr bwMode="auto">
          <a:xfrm>
            <a:off x="542925" y="362585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800" b="1">
                <a:solidFill>
                  <a:schemeClr val="accent2"/>
                </a:solidFill>
                <a:cs typeface="Lotus" pitchFamily="2" charset="-78"/>
              </a:rPr>
              <a:t>اطلاعات کامل</a:t>
            </a:r>
            <a:endParaRPr lang="en-US" sz="2800" b="1">
              <a:solidFill>
                <a:schemeClr val="accent2"/>
              </a:solidFill>
              <a:cs typeface="Lotus" pitchFamily="2" charset="-78"/>
            </a:endParaRPr>
          </a:p>
        </p:txBody>
      </p:sp>
      <p:sp>
        <p:nvSpPr>
          <p:cNvPr id="192519" name="Rectangle 9"/>
          <p:cNvSpPr>
            <a:spLocks noChangeArrowheads="1"/>
          </p:cNvSpPr>
          <p:nvPr/>
        </p:nvSpPr>
        <p:spPr bwMode="auto">
          <a:xfrm>
            <a:off x="493713" y="4699000"/>
            <a:ext cx="1912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800" b="1">
                <a:solidFill>
                  <a:schemeClr val="accent2"/>
                </a:solidFill>
                <a:cs typeface="Lotus" pitchFamily="2" charset="-78"/>
              </a:rPr>
              <a:t>اطلاعات ناقص</a:t>
            </a:r>
            <a:endParaRPr lang="en-US" sz="2800" b="1">
              <a:solidFill>
                <a:schemeClr val="accent2"/>
              </a:solidFill>
              <a:cs typeface="Lotus" pitchFamily="2" charset="-78"/>
            </a:endParaRPr>
          </a:p>
        </p:txBody>
      </p:sp>
      <p:sp>
        <p:nvSpPr>
          <p:cNvPr id="192520" name="Rectangle 10"/>
          <p:cNvSpPr>
            <a:spLocks noChangeArrowheads="1"/>
          </p:cNvSpPr>
          <p:nvPr/>
        </p:nvSpPr>
        <p:spPr bwMode="auto">
          <a:xfrm>
            <a:off x="3425825" y="2898775"/>
            <a:ext cx="808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800" b="1">
                <a:solidFill>
                  <a:schemeClr val="accent2"/>
                </a:solidFill>
                <a:cs typeface="Lotus" pitchFamily="2" charset="-78"/>
              </a:rPr>
              <a:t>قطعی</a:t>
            </a:r>
            <a:endParaRPr lang="en-US" sz="2800" b="1">
              <a:solidFill>
                <a:schemeClr val="accent2"/>
              </a:solidFill>
              <a:cs typeface="Lotus" pitchFamily="2" charset="-78"/>
            </a:endParaRPr>
          </a:p>
        </p:txBody>
      </p:sp>
      <p:sp>
        <p:nvSpPr>
          <p:cNvPr id="192521" name="Rectangle 11"/>
          <p:cNvSpPr>
            <a:spLocks noChangeArrowheads="1"/>
          </p:cNvSpPr>
          <p:nvPr/>
        </p:nvSpPr>
        <p:spPr bwMode="auto">
          <a:xfrm>
            <a:off x="5715000" y="2898775"/>
            <a:ext cx="1076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2800" b="1">
                <a:solidFill>
                  <a:schemeClr val="accent2"/>
                </a:solidFill>
                <a:cs typeface="Lotus" pitchFamily="2" charset="-78"/>
              </a:rPr>
              <a:t>تصادفی</a:t>
            </a:r>
            <a:endParaRPr lang="en-US" sz="2800" b="1">
              <a:solidFill>
                <a:schemeClr val="accent2"/>
              </a:solidFill>
              <a:cs typeface="Lotus" pitchFamily="2" charset="-78"/>
            </a:endParaRPr>
          </a:p>
        </p:txBody>
      </p:sp>
      <p:sp>
        <p:nvSpPr>
          <p:cNvPr id="192522" name="Text Box 12"/>
          <p:cNvSpPr txBox="1">
            <a:spLocks noChangeArrowheads="1"/>
          </p:cNvSpPr>
          <p:nvPr/>
        </p:nvSpPr>
        <p:spPr bwMode="auto">
          <a:xfrm>
            <a:off x="2843213" y="3517900"/>
            <a:ext cx="18732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fa-IR" sz="2400">
                <a:solidFill>
                  <a:srgbClr val="CC3300"/>
                </a:solidFill>
                <a:cs typeface="Homa" pitchFamily="2" charset="-78"/>
              </a:rPr>
              <a:t>شطرنج</a:t>
            </a:r>
          </a:p>
          <a:p>
            <a:pPr algn="ctr"/>
            <a:r>
              <a:rPr lang="fa-IR" sz="2400">
                <a:solidFill>
                  <a:srgbClr val="CC3300"/>
                </a:solidFill>
                <a:cs typeface="Homa" pitchFamily="2" charset="-78"/>
              </a:rPr>
              <a:t>ريورسی</a:t>
            </a:r>
            <a:endParaRPr lang="en-US" sz="2400">
              <a:solidFill>
                <a:srgbClr val="CC3300"/>
              </a:solidFill>
              <a:cs typeface="Homa" pitchFamily="2" charset="-78"/>
            </a:endParaRPr>
          </a:p>
        </p:txBody>
      </p:sp>
      <p:sp>
        <p:nvSpPr>
          <p:cNvPr id="192523" name="Text Box 13"/>
          <p:cNvSpPr txBox="1">
            <a:spLocks noChangeArrowheads="1"/>
          </p:cNvSpPr>
          <p:nvPr/>
        </p:nvSpPr>
        <p:spPr bwMode="auto">
          <a:xfrm>
            <a:off x="5362575" y="3619500"/>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a:solidFill>
                  <a:srgbClr val="CC3300"/>
                </a:solidFill>
                <a:cs typeface="Homa" pitchFamily="2" charset="-78"/>
              </a:rPr>
              <a:t>تخته نرد</a:t>
            </a:r>
            <a:endParaRPr lang="en-US" sz="2400">
              <a:solidFill>
                <a:srgbClr val="CC3300"/>
              </a:solidFill>
              <a:cs typeface="Homa" pitchFamily="2" charset="-78"/>
            </a:endParaRPr>
          </a:p>
        </p:txBody>
      </p:sp>
      <p:sp>
        <p:nvSpPr>
          <p:cNvPr id="192524" name="Text Box 14"/>
          <p:cNvSpPr txBox="1">
            <a:spLocks noChangeArrowheads="1"/>
          </p:cNvSpPr>
          <p:nvPr/>
        </p:nvSpPr>
        <p:spPr bwMode="auto">
          <a:xfrm>
            <a:off x="5364163" y="4581525"/>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a:solidFill>
                  <a:srgbClr val="CC3300"/>
                </a:solidFill>
                <a:cs typeface="Homa" pitchFamily="2" charset="-78"/>
              </a:rPr>
              <a:t>پوکر</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5591E46-B794-494E-8C61-E8AC2A878189}" type="slidenum">
              <a:rPr lang="fa-IR"/>
              <a:pPr>
                <a:defRPr/>
              </a:pPr>
              <a:t>188</a:t>
            </a:fld>
            <a:endParaRPr lang="en-US"/>
          </a:p>
        </p:txBody>
      </p:sp>
      <p:sp>
        <p:nvSpPr>
          <p:cNvPr id="19353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19354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يک نمونه بازی </a:t>
            </a:r>
          </a:p>
        </p:txBody>
      </p:sp>
      <p:sp>
        <p:nvSpPr>
          <p:cNvPr id="193541" name="Text Box 4"/>
          <p:cNvSpPr txBox="1">
            <a:spLocks noChangeArrowheads="1"/>
          </p:cNvSpPr>
          <p:nvPr/>
        </p:nvSpPr>
        <p:spPr bwMode="auto">
          <a:xfrm>
            <a:off x="468313" y="2565400"/>
            <a:ext cx="799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2400">
              <a:solidFill>
                <a:srgbClr val="CC3300"/>
              </a:solidFill>
              <a:cs typeface="Homa" pitchFamily="2" charset="-78"/>
            </a:endParaRPr>
          </a:p>
        </p:txBody>
      </p:sp>
      <p:sp>
        <p:nvSpPr>
          <p:cNvPr id="193542" name="Text Box 5"/>
          <p:cNvSpPr txBox="1">
            <a:spLocks noChangeArrowheads="1"/>
          </p:cNvSpPr>
          <p:nvPr/>
        </p:nvSpPr>
        <p:spPr bwMode="auto">
          <a:xfrm>
            <a:off x="468313" y="2492375"/>
            <a:ext cx="8064500" cy="45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Ã"/>
            </a:pPr>
            <a:r>
              <a:rPr lang="fa-IR" sz="2400">
                <a:solidFill>
                  <a:srgbClr val="CC3300"/>
                </a:solidFill>
                <a:cs typeface="Homa" pitchFamily="2" charset="-78"/>
              </a:rPr>
              <a:t>بازی دو نفره: </a:t>
            </a:r>
            <a:r>
              <a:rPr lang="en-US" sz="2400">
                <a:solidFill>
                  <a:srgbClr val="CC3300"/>
                </a:solidFill>
                <a:cs typeface="Homa" pitchFamily="2" charset="-78"/>
              </a:rPr>
              <a:t>Min</a:t>
            </a:r>
            <a:r>
              <a:rPr lang="fa-IR" sz="2400">
                <a:solidFill>
                  <a:srgbClr val="CC3300"/>
                </a:solidFill>
                <a:cs typeface="Homa" pitchFamily="2" charset="-78"/>
              </a:rPr>
              <a:t> و </a:t>
            </a:r>
            <a:r>
              <a:rPr lang="en-US" sz="2400">
                <a:solidFill>
                  <a:srgbClr val="CC3300"/>
                </a:solidFill>
                <a:cs typeface="Homa" pitchFamily="2" charset="-78"/>
              </a:rPr>
              <a:t>Max</a:t>
            </a:r>
          </a:p>
          <a:p>
            <a:pPr lvl="2" algn="r" rtl="1">
              <a:buClr>
                <a:srgbClr val="00D600"/>
              </a:buClr>
              <a:buFont typeface="Wingdings" pitchFamily="2" charset="2"/>
              <a:buChar char="×"/>
            </a:pPr>
            <a:r>
              <a:rPr lang="fa-IR" sz="2000">
                <a:solidFill>
                  <a:srgbClr val="CC3300"/>
                </a:solidFill>
                <a:cs typeface="Homa" pitchFamily="2" charset="-78"/>
              </a:rPr>
              <a:t>اول </a:t>
            </a:r>
            <a:r>
              <a:rPr lang="en-US" sz="2000">
                <a:solidFill>
                  <a:srgbClr val="CC3300"/>
                </a:solidFill>
                <a:cs typeface="Homa" pitchFamily="2" charset="-78"/>
              </a:rPr>
              <a:t>Max</a:t>
            </a:r>
            <a:r>
              <a:rPr lang="fa-IR" sz="2000">
                <a:solidFill>
                  <a:srgbClr val="CC3300"/>
                </a:solidFill>
                <a:cs typeface="Homa" pitchFamily="2" charset="-78"/>
              </a:rPr>
              <a:t> حرکت ميکند و سپس به نوبت بازی ميکنند تا بازی تمام شود</a:t>
            </a:r>
          </a:p>
          <a:p>
            <a:pPr lvl="2" algn="r" rtl="1">
              <a:buClr>
                <a:srgbClr val="00D600"/>
              </a:buClr>
              <a:buFont typeface="Wingdings" pitchFamily="2" charset="2"/>
              <a:buChar char="×"/>
            </a:pPr>
            <a:r>
              <a:rPr lang="fa-IR" sz="2000">
                <a:solidFill>
                  <a:srgbClr val="CC3300"/>
                </a:solidFill>
                <a:cs typeface="Homa" pitchFamily="2" charset="-78"/>
              </a:rPr>
              <a:t>در پايان بازی، برنده جايزه و بازنده جريمه ميشود</a:t>
            </a:r>
          </a:p>
          <a:p>
            <a:pPr algn="r" rtl="1">
              <a:spcBef>
                <a:spcPct val="50000"/>
              </a:spcBef>
              <a:buClr>
                <a:srgbClr val="00D600"/>
              </a:buClr>
              <a:buFont typeface="Wingdings" pitchFamily="2" charset="2"/>
              <a:buChar char="Ã"/>
            </a:pPr>
            <a:r>
              <a:rPr lang="fa-IR" sz="2400">
                <a:solidFill>
                  <a:srgbClr val="CC3300"/>
                </a:solidFill>
                <a:cs typeface="Homa" pitchFamily="2" charset="-78"/>
              </a:rPr>
              <a:t>بازی به عنوان يک جستجو:</a:t>
            </a:r>
          </a:p>
          <a:p>
            <a:pPr lvl="2" algn="r" rtl="1">
              <a:buClr>
                <a:srgbClr val="00D600"/>
              </a:buClr>
              <a:buFont typeface="Wingdings" pitchFamily="2" charset="2"/>
              <a:buChar char="×"/>
            </a:pPr>
            <a:r>
              <a:rPr lang="fa-IR" sz="2000">
                <a:solidFill>
                  <a:srgbClr val="CC3300"/>
                </a:solidFill>
                <a:cs typeface="Homa" pitchFamily="2" charset="-78"/>
              </a:rPr>
              <a:t>حالت اوليه: موقعيت صفحه و شناسه های قابل حرکت</a:t>
            </a:r>
          </a:p>
          <a:p>
            <a:pPr lvl="2" algn="r" rtl="1">
              <a:buClr>
                <a:srgbClr val="00D600"/>
              </a:buClr>
              <a:buFont typeface="Wingdings" pitchFamily="2" charset="2"/>
              <a:buChar char="×"/>
            </a:pPr>
            <a:r>
              <a:rPr lang="fa-IR" sz="2000">
                <a:solidFill>
                  <a:srgbClr val="CC3300"/>
                </a:solidFill>
                <a:cs typeface="Homa" pitchFamily="2" charset="-78"/>
              </a:rPr>
              <a:t>تابع جانشين:ليستی از (حالت,حرکت) که معرف يک حرکت معتبر است</a:t>
            </a:r>
          </a:p>
          <a:p>
            <a:pPr lvl="2" algn="r" rtl="1">
              <a:buClr>
                <a:srgbClr val="00D600"/>
              </a:buClr>
              <a:buFont typeface="Wingdings" pitchFamily="2" charset="2"/>
              <a:buChar char="×"/>
            </a:pPr>
            <a:r>
              <a:rPr lang="fa-IR" sz="2000">
                <a:solidFill>
                  <a:srgbClr val="CC3300"/>
                </a:solidFill>
                <a:cs typeface="Homa" pitchFamily="2" charset="-78"/>
              </a:rPr>
              <a:t>آزمون هدف:پايان بازی چه موقع است؟(حالتهای پايانه)</a:t>
            </a:r>
          </a:p>
          <a:p>
            <a:pPr lvl="2" algn="r" rtl="1">
              <a:buClr>
                <a:srgbClr val="00D600"/>
              </a:buClr>
              <a:buFont typeface="Wingdings" pitchFamily="2" charset="2"/>
              <a:buChar char="×"/>
            </a:pPr>
            <a:r>
              <a:rPr lang="fa-IR" sz="2000">
                <a:solidFill>
                  <a:srgbClr val="CC3300"/>
                </a:solidFill>
                <a:cs typeface="Homa" pitchFamily="2" charset="-78"/>
              </a:rPr>
              <a:t>تابع سودمندی: برای هر حالت پايانه يک مقدار عددی را ارائه ميکند. مثلا برنده(1+) و بازنده(1-)</a:t>
            </a:r>
          </a:p>
          <a:p>
            <a:pPr algn="r" rtl="1">
              <a:spcBef>
                <a:spcPct val="50000"/>
              </a:spcBef>
              <a:buClr>
                <a:srgbClr val="00D600"/>
              </a:buClr>
              <a:buFont typeface="Wingdings" pitchFamily="2" charset="2"/>
              <a:buChar char="Ã"/>
            </a:pPr>
            <a:r>
              <a:rPr lang="fa-IR" sz="2400">
                <a:solidFill>
                  <a:srgbClr val="CC3300"/>
                </a:solidFill>
                <a:cs typeface="Homa" pitchFamily="2" charset="-78"/>
              </a:rPr>
              <a:t>حالت اوليه و حرکات معتبر برای هر بازيکن، </a:t>
            </a:r>
            <a:r>
              <a:rPr lang="fa-IR" sz="2400" b="1">
                <a:solidFill>
                  <a:srgbClr val="CC3300"/>
                </a:solidFill>
                <a:cs typeface="Homa" pitchFamily="2" charset="-78"/>
              </a:rPr>
              <a:t>درخت بازی</a:t>
            </a:r>
            <a:r>
              <a:rPr lang="fa-IR" sz="2400">
                <a:solidFill>
                  <a:srgbClr val="CC3300"/>
                </a:solidFill>
                <a:cs typeface="Homa" pitchFamily="2" charset="-78"/>
              </a:rPr>
              <a:t> را برای آن بازی ايجاد ميکند</a:t>
            </a:r>
          </a:p>
          <a:p>
            <a:pPr algn="r" rtl="1">
              <a:spcBef>
                <a:spcPct val="50000"/>
              </a:spcBef>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0823E41-F61D-4B29-A7FD-23D010522A49}" type="slidenum">
              <a:rPr lang="fa-IR"/>
              <a:pPr>
                <a:defRPr/>
              </a:pPr>
              <a:t>189</a:t>
            </a:fld>
            <a:endParaRPr lang="en-US"/>
          </a:p>
        </p:txBody>
      </p:sp>
      <p:sp>
        <p:nvSpPr>
          <p:cNvPr id="19456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pic>
        <p:nvPicPr>
          <p:cNvPr id="194564"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0825" y="2290763"/>
            <a:ext cx="6121400" cy="4233862"/>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94565"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يک نمونه بازی </a:t>
            </a:r>
          </a:p>
        </p:txBody>
      </p:sp>
      <p:sp>
        <p:nvSpPr>
          <p:cNvPr id="194566" name="Text Box 5"/>
          <p:cNvSpPr txBox="1">
            <a:spLocks noChangeArrowheads="1"/>
          </p:cNvSpPr>
          <p:nvPr/>
        </p:nvSpPr>
        <p:spPr bwMode="auto">
          <a:xfrm>
            <a:off x="6300788" y="2492375"/>
            <a:ext cx="2303462"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2400">
                <a:solidFill>
                  <a:schemeClr val="accent2"/>
                </a:solidFill>
                <a:cs typeface="Homa" pitchFamily="2" charset="-78"/>
              </a:rPr>
              <a:t>الگوريتم؛</a:t>
            </a:r>
          </a:p>
          <a:p>
            <a:pPr algn="justLow" rtl="1">
              <a:spcBef>
                <a:spcPct val="50000"/>
              </a:spcBef>
              <a:buClr>
                <a:srgbClr val="00D600"/>
              </a:buClr>
              <a:buFont typeface="Wingdings" pitchFamily="2" charset="2"/>
              <a:buChar char="§"/>
            </a:pPr>
            <a:r>
              <a:rPr lang="fa-IR" sz="2000" b="1">
                <a:solidFill>
                  <a:srgbClr val="CC3300"/>
                </a:solidFill>
                <a:cs typeface="Homa" pitchFamily="2" charset="-78"/>
              </a:rPr>
              <a:t>بازيکن:</a:t>
            </a:r>
            <a:r>
              <a:rPr lang="fa-IR" sz="2000">
                <a:solidFill>
                  <a:srgbClr val="CC3300"/>
                </a:solidFill>
                <a:cs typeface="Homa" pitchFamily="2" charset="-78"/>
              </a:rPr>
              <a:t> انتخاب </a:t>
            </a:r>
            <a:r>
              <a:rPr lang="fa-IR" sz="2000" b="1">
                <a:solidFill>
                  <a:srgbClr val="CC3300"/>
                </a:solidFill>
                <a:cs typeface="Homa" pitchFamily="2" charset="-78"/>
              </a:rPr>
              <a:t>بهترين حالت</a:t>
            </a:r>
          </a:p>
          <a:p>
            <a:pPr algn="justLow" rtl="1">
              <a:spcBef>
                <a:spcPct val="50000"/>
              </a:spcBef>
              <a:buClr>
                <a:srgbClr val="00D600"/>
              </a:buClr>
              <a:buFont typeface="Wingdings" pitchFamily="2" charset="2"/>
              <a:buChar char="§"/>
            </a:pPr>
            <a:r>
              <a:rPr lang="fa-IR" sz="2000" b="1">
                <a:solidFill>
                  <a:srgbClr val="CC3300"/>
                </a:solidFill>
                <a:cs typeface="Homa" pitchFamily="2" charset="-78"/>
              </a:rPr>
              <a:t>حريف:</a:t>
            </a:r>
            <a:r>
              <a:rPr lang="fa-IR" sz="2000">
                <a:solidFill>
                  <a:srgbClr val="CC3300"/>
                </a:solidFill>
                <a:cs typeface="Homa" pitchFamily="2" charset="-78"/>
              </a:rPr>
              <a:t> انتخاب بهترين موقعيت برای خودش يا </a:t>
            </a:r>
            <a:r>
              <a:rPr lang="fa-IR" sz="2000" b="1">
                <a:solidFill>
                  <a:srgbClr val="CC3300"/>
                </a:solidFill>
                <a:cs typeface="Homa" pitchFamily="2" charset="-78"/>
              </a:rPr>
              <a:t>بدترين وضعيت</a:t>
            </a:r>
            <a:r>
              <a:rPr lang="fa-IR" sz="2000">
                <a:solidFill>
                  <a:srgbClr val="CC3300"/>
                </a:solidFill>
                <a:cs typeface="Homa" pitchFamily="2" charset="-78"/>
              </a:rPr>
              <a:t> برای بازيکن</a:t>
            </a:r>
          </a:p>
          <a:p>
            <a:pPr algn="ctr" rtl="1">
              <a:spcBef>
                <a:spcPct val="50000"/>
              </a:spcBef>
            </a:pPr>
            <a:endParaRPr lang="fa-IR" sz="2000">
              <a:solidFill>
                <a:srgbClr val="CC3300"/>
              </a:solidFill>
              <a:cs typeface="Homa" pitchFamily="2" charset="-78"/>
            </a:endParaRPr>
          </a:p>
          <a:p>
            <a:pPr algn="ctr" rtl="1">
              <a:spcBef>
                <a:spcPct val="50000"/>
              </a:spcBef>
            </a:pPr>
            <a:r>
              <a:rPr lang="fa-IR" sz="2000">
                <a:solidFill>
                  <a:srgbClr val="CC3300"/>
                </a:solidFill>
                <a:cs typeface="Homa" pitchFamily="2" charset="-78"/>
              </a:rPr>
              <a:t>بازيکن: ماکزيمم حالت</a:t>
            </a:r>
          </a:p>
          <a:p>
            <a:pPr algn="ctr" rtl="1">
              <a:spcBef>
                <a:spcPct val="50000"/>
              </a:spcBef>
            </a:pPr>
            <a:r>
              <a:rPr lang="fa-IR" sz="2000">
                <a:solidFill>
                  <a:srgbClr val="CC3300"/>
                </a:solidFill>
                <a:cs typeface="Homa" pitchFamily="2" charset="-78"/>
              </a:rPr>
              <a:t>حريف: مينيمم حالت</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pPr>
              <a:defRPr/>
            </a:pPr>
            <a:fld id="{7A3B59B5-8DAD-4686-A86A-5FED3450AF85}" type="slidenum">
              <a:rPr lang="fa-IR"/>
              <a:pPr>
                <a:defRPr/>
              </a:pPr>
              <a:t>19</a:t>
            </a:fld>
            <a:endParaRPr lang="en-US"/>
          </a:p>
        </p:txBody>
      </p:sp>
      <p:sp>
        <p:nvSpPr>
          <p:cNvPr id="2048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20484" name="Text Box 3"/>
          <p:cNvSpPr txBox="1">
            <a:spLocks noChangeArrowheads="1"/>
          </p:cNvSpPr>
          <p:nvPr/>
        </p:nvSpPr>
        <p:spPr bwMode="auto">
          <a:xfrm>
            <a:off x="5867400" y="3068638"/>
            <a:ext cx="2376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SzPct val="80000"/>
              <a:buFont typeface="Wingdings" pitchFamily="2" charset="2"/>
              <a:buChar char="Ã"/>
            </a:pPr>
            <a:r>
              <a:rPr lang="fa-IR" sz="3600" b="1">
                <a:solidFill>
                  <a:srgbClr val="000099"/>
                </a:solidFill>
                <a:cs typeface="Lotus" pitchFamily="2" charset="-78"/>
              </a:rPr>
              <a:t> تابع</a:t>
            </a:r>
            <a:r>
              <a:rPr lang="fa-IR"/>
              <a:t> </a:t>
            </a:r>
            <a:r>
              <a:rPr lang="fa-IR" sz="3600" b="1">
                <a:solidFill>
                  <a:srgbClr val="000099"/>
                </a:solidFill>
                <a:cs typeface="Lotus" pitchFamily="2" charset="-78"/>
              </a:rPr>
              <a:t>عامل</a:t>
            </a:r>
            <a:endParaRPr lang="en-US" sz="3600" b="1">
              <a:solidFill>
                <a:srgbClr val="000099"/>
              </a:solidFill>
              <a:cs typeface="Lotus" pitchFamily="2" charset="-78"/>
            </a:endParaRPr>
          </a:p>
        </p:txBody>
      </p:sp>
      <p:sp>
        <p:nvSpPr>
          <p:cNvPr id="20485" name="Text Box 4"/>
          <p:cNvSpPr txBox="1">
            <a:spLocks noChangeArrowheads="1"/>
          </p:cNvSpPr>
          <p:nvPr/>
        </p:nvSpPr>
        <p:spPr bwMode="auto">
          <a:xfrm>
            <a:off x="1042988" y="3686175"/>
            <a:ext cx="7345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2400" b="1">
                <a:solidFill>
                  <a:srgbClr val="CC3300"/>
                </a:solidFill>
                <a:cs typeface="Lotus" pitchFamily="2" charset="-78"/>
              </a:rPr>
              <a:t>رفتار عامل توسط تابع عامل توصيف ميشود که هر دنباله ادراک را به يک فعاليت نقش ميکند.</a:t>
            </a:r>
            <a:endParaRPr lang="en-US" sz="2400" b="1">
              <a:solidFill>
                <a:srgbClr val="CC3300"/>
              </a:solidFill>
              <a:cs typeface="Lotus" pitchFamily="2" charset="-78"/>
            </a:endParaRPr>
          </a:p>
        </p:txBody>
      </p:sp>
      <p:sp>
        <p:nvSpPr>
          <p:cNvPr id="20486" name="Text Box 5"/>
          <p:cNvSpPr txBox="1">
            <a:spLocks noChangeArrowheads="1"/>
          </p:cNvSpPr>
          <p:nvPr/>
        </p:nvSpPr>
        <p:spPr bwMode="auto">
          <a:xfrm>
            <a:off x="5219700" y="2060575"/>
            <a:ext cx="3024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SzPct val="80000"/>
              <a:buFont typeface="Wingdings" pitchFamily="2" charset="2"/>
              <a:buChar char="Ã"/>
            </a:pPr>
            <a:r>
              <a:rPr lang="fa-IR" sz="3600" b="1">
                <a:solidFill>
                  <a:srgbClr val="000099"/>
                </a:solidFill>
                <a:cs typeface="Lotus" pitchFamily="2" charset="-78"/>
              </a:rPr>
              <a:t> دنباله ادراک</a:t>
            </a:r>
            <a:endParaRPr lang="en-US" sz="3600" b="1">
              <a:solidFill>
                <a:srgbClr val="000099"/>
              </a:solidFill>
              <a:cs typeface="Lotus" pitchFamily="2" charset="-78"/>
            </a:endParaRPr>
          </a:p>
        </p:txBody>
      </p:sp>
      <p:sp>
        <p:nvSpPr>
          <p:cNvPr id="20487" name="Text Box 6"/>
          <p:cNvSpPr txBox="1">
            <a:spLocks noChangeArrowheads="1"/>
          </p:cNvSpPr>
          <p:nvPr/>
        </p:nvSpPr>
        <p:spPr bwMode="auto">
          <a:xfrm>
            <a:off x="900113" y="2636838"/>
            <a:ext cx="7345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2400" b="1">
                <a:solidFill>
                  <a:srgbClr val="CC3300"/>
                </a:solidFill>
                <a:cs typeface="Lotus" pitchFamily="2" charset="-78"/>
              </a:rPr>
              <a:t>سابقه کامل هر چيزی است که عامل تاکنون درک کرده است.</a:t>
            </a:r>
            <a:endParaRPr lang="en-US" sz="2400" b="1">
              <a:solidFill>
                <a:srgbClr val="CC3300"/>
              </a:solidFill>
              <a:cs typeface="Lotus" pitchFamily="2" charset="-78"/>
            </a:endParaRPr>
          </a:p>
        </p:txBody>
      </p:sp>
      <p:sp>
        <p:nvSpPr>
          <p:cNvPr id="20488" name="Rectangle 7"/>
          <p:cNvSpPr>
            <a:spLocks noChangeArrowheads="1"/>
          </p:cNvSpPr>
          <p:nvPr/>
        </p:nvSpPr>
        <p:spPr bwMode="auto">
          <a:xfrm>
            <a:off x="1258888" y="5418138"/>
            <a:ext cx="64087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800" b="1">
                <a:cs typeface="Homa" pitchFamily="2" charset="-78"/>
              </a:rPr>
              <a:t>  </a:t>
            </a:r>
            <a:r>
              <a:rPr lang="fa-IR" sz="2800" b="1">
                <a:solidFill>
                  <a:srgbClr val="996633"/>
                </a:solidFill>
                <a:cs typeface="Homa" pitchFamily="2" charset="-78"/>
              </a:rPr>
              <a:t>فعاليت</a:t>
            </a:r>
            <a:r>
              <a:rPr lang="fa-IR" sz="2800" b="1">
                <a:cs typeface="Homa" pitchFamily="2" charset="-78"/>
              </a:rPr>
              <a:t>                      </a:t>
            </a:r>
            <a:r>
              <a:rPr lang="fa-IR" sz="2800" b="1">
                <a:solidFill>
                  <a:srgbClr val="FF0066"/>
                </a:solidFill>
                <a:cs typeface="Homa" pitchFamily="2" charset="-78"/>
              </a:rPr>
              <a:t>دنباله ادراک</a:t>
            </a:r>
            <a:r>
              <a:rPr lang="fa-IR" sz="2800" b="1">
                <a:cs typeface="Homa" pitchFamily="2" charset="-78"/>
              </a:rPr>
              <a:t>  : تابع</a:t>
            </a:r>
            <a:r>
              <a:rPr lang="fa-IR" sz="2800">
                <a:cs typeface="Homa" pitchFamily="2" charset="-78"/>
              </a:rPr>
              <a:t> </a:t>
            </a:r>
            <a:r>
              <a:rPr lang="fa-IR" sz="2800" b="1">
                <a:cs typeface="Homa" pitchFamily="2" charset="-78"/>
              </a:rPr>
              <a:t>عامل</a:t>
            </a:r>
            <a:endParaRPr lang="en-US" sz="2800" b="1">
              <a:cs typeface="Homa" pitchFamily="2" charset="-78"/>
            </a:endParaRPr>
          </a:p>
        </p:txBody>
      </p:sp>
      <p:grpSp>
        <p:nvGrpSpPr>
          <p:cNvPr id="20489" name="Group 8"/>
          <p:cNvGrpSpPr>
            <a:grpSpLocks/>
          </p:cNvGrpSpPr>
          <p:nvPr/>
        </p:nvGrpSpPr>
        <p:grpSpPr bwMode="auto">
          <a:xfrm>
            <a:off x="509588" y="4221163"/>
            <a:ext cx="5214937" cy="3321050"/>
            <a:chOff x="230" y="2659"/>
            <a:chExt cx="3285" cy="2092"/>
          </a:xfrm>
        </p:grpSpPr>
        <p:sp>
          <p:nvSpPr>
            <p:cNvPr id="20491" name="AutoShape 9"/>
            <p:cNvSpPr>
              <a:spLocks noChangeAspect="1" noChangeArrowheads="1" noTextEdit="1"/>
            </p:cNvSpPr>
            <p:nvPr/>
          </p:nvSpPr>
          <p:spPr bwMode="auto">
            <a:xfrm>
              <a:off x="1746" y="2726"/>
              <a:ext cx="176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492" name="Rectangle 10"/>
            <p:cNvSpPr>
              <a:spLocks noChangeArrowheads="1"/>
            </p:cNvSpPr>
            <p:nvPr/>
          </p:nvSpPr>
          <p:spPr bwMode="auto">
            <a:xfrm>
              <a:off x="230" y="4300"/>
              <a:ext cx="18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700">
                  <a:solidFill>
                    <a:srgbClr val="000000"/>
                  </a:solidFill>
                  <a:latin typeface="Symbol" pitchFamily="18" charset="2"/>
                </a:rPr>
                <a:t>  </a:t>
              </a:r>
              <a:endParaRPr lang="en-US"/>
            </a:p>
          </p:txBody>
        </p:sp>
        <p:sp>
          <p:nvSpPr>
            <p:cNvPr id="20493" name="Rectangle 11"/>
            <p:cNvSpPr>
              <a:spLocks noChangeArrowheads="1"/>
            </p:cNvSpPr>
            <p:nvPr/>
          </p:nvSpPr>
          <p:spPr bwMode="auto">
            <a:xfrm>
              <a:off x="1872" y="2703"/>
              <a:ext cx="104"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700" i="1">
                  <a:solidFill>
                    <a:srgbClr val="000000"/>
                  </a:solidFill>
                  <a:latin typeface="Times" charset="0"/>
                  <a:cs typeface="Times" charset="0"/>
                </a:rPr>
                <a:t>f</a:t>
              </a:r>
              <a:endParaRPr lang="en-US"/>
            </a:p>
          </p:txBody>
        </p:sp>
        <p:sp>
          <p:nvSpPr>
            <p:cNvPr id="20494" name="Rectangle 12"/>
            <p:cNvSpPr>
              <a:spLocks noChangeArrowheads="1"/>
            </p:cNvSpPr>
            <p:nvPr/>
          </p:nvSpPr>
          <p:spPr bwMode="auto">
            <a:xfrm>
              <a:off x="2125" y="2703"/>
              <a:ext cx="104"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700">
                  <a:solidFill>
                    <a:srgbClr val="000000"/>
                  </a:solidFill>
                  <a:latin typeface="Times" charset="0"/>
                </a:rPr>
                <a:t>:</a:t>
              </a:r>
              <a:endParaRPr lang="en-US"/>
            </a:p>
          </p:txBody>
        </p:sp>
        <p:sp>
          <p:nvSpPr>
            <p:cNvPr id="20495" name="Rectangle 13"/>
            <p:cNvSpPr>
              <a:spLocks noChangeArrowheads="1"/>
            </p:cNvSpPr>
            <p:nvPr/>
          </p:nvSpPr>
          <p:spPr bwMode="auto">
            <a:xfrm>
              <a:off x="2299" y="2703"/>
              <a:ext cx="23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700" i="1">
                  <a:solidFill>
                    <a:srgbClr val="FF0066"/>
                  </a:solidFill>
                  <a:latin typeface="Times" charset="0"/>
                </a:rPr>
                <a:t>P</a:t>
              </a:r>
              <a:endParaRPr lang="en-US">
                <a:solidFill>
                  <a:srgbClr val="FF0066"/>
                </a:solidFill>
              </a:endParaRPr>
            </a:p>
          </p:txBody>
        </p:sp>
        <p:sp>
          <p:nvSpPr>
            <p:cNvPr id="20496" name="Rectangle 14"/>
            <p:cNvSpPr>
              <a:spLocks noChangeArrowheads="1"/>
            </p:cNvSpPr>
            <p:nvPr/>
          </p:nvSpPr>
          <p:spPr bwMode="auto">
            <a:xfrm>
              <a:off x="2532" y="2703"/>
              <a:ext cx="18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700">
                  <a:solidFill>
                    <a:srgbClr val="FF0066"/>
                  </a:solidFill>
                  <a:latin typeface="Times" charset="0"/>
                </a:rPr>
                <a:t>*</a:t>
              </a:r>
              <a:endParaRPr lang="en-US">
                <a:solidFill>
                  <a:srgbClr val="FF0066"/>
                </a:solidFill>
              </a:endParaRPr>
            </a:p>
          </p:txBody>
        </p:sp>
        <p:sp>
          <p:nvSpPr>
            <p:cNvPr id="20497" name="Rectangle 15"/>
            <p:cNvSpPr>
              <a:spLocks noChangeArrowheads="1"/>
            </p:cNvSpPr>
            <p:nvPr/>
          </p:nvSpPr>
          <p:spPr bwMode="auto">
            <a:xfrm>
              <a:off x="2784" y="2659"/>
              <a:ext cx="371"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700">
                  <a:solidFill>
                    <a:srgbClr val="00D600"/>
                  </a:solidFill>
                  <a:latin typeface="Symbol" pitchFamily="18" charset="2"/>
                </a:rPr>
                <a:t>®</a:t>
              </a:r>
              <a:endParaRPr lang="en-US">
                <a:solidFill>
                  <a:srgbClr val="00D600"/>
                </a:solidFill>
              </a:endParaRPr>
            </a:p>
          </p:txBody>
        </p:sp>
        <p:sp>
          <p:nvSpPr>
            <p:cNvPr id="20498" name="Rectangle 16"/>
            <p:cNvSpPr>
              <a:spLocks noChangeArrowheads="1"/>
            </p:cNvSpPr>
            <p:nvPr/>
          </p:nvSpPr>
          <p:spPr bwMode="auto">
            <a:xfrm>
              <a:off x="3258" y="2703"/>
              <a:ext cx="23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700" i="1">
                  <a:solidFill>
                    <a:srgbClr val="996633"/>
                  </a:solidFill>
                  <a:latin typeface="Times" charset="0"/>
                </a:rPr>
                <a:t>A</a:t>
              </a:r>
              <a:endParaRPr lang="en-US">
                <a:solidFill>
                  <a:srgbClr val="996633"/>
                </a:solidFill>
              </a:endParaRPr>
            </a:p>
          </p:txBody>
        </p:sp>
      </p:grpSp>
      <p:sp>
        <p:nvSpPr>
          <p:cNvPr id="20490" name="Line 17"/>
          <p:cNvSpPr>
            <a:spLocks noChangeShapeType="1"/>
          </p:cNvSpPr>
          <p:nvPr/>
        </p:nvSpPr>
        <p:spPr bwMode="auto">
          <a:xfrm>
            <a:off x="3563938" y="5703888"/>
            <a:ext cx="898525" cy="0"/>
          </a:xfrm>
          <a:prstGeom prst="line">
            <a:avLst/>
          </a:prstGeom>
          <a:noFill/>
          <a:ln w="50800">
            <a:solidFill>
              <a:srgbClr val="00D600"/>
            </a:solidFill>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D938110A-3E85-424F-8B94-0E115A7B28A8}" type="slidenum">
              <a:rPr lang="fa-IR"/>
              <a:pPr>
                <a:defRPr/>
              </a:pPr>
              <a:t>190</a:t>
            </a:fld>
            <a:endParaRPr lang="en-US"/>
          </a:p>
        </p:txBody>
      </p:sp>
      <p:pic>
        <p:nvPicPr>
          <p:cNvPr id="195587" name="Picture 2" descr="minimax"/>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76400" y="3121025"/>
            <a:ext cx="5848350" cy="2468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588"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195589"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a:t>
            </a:r>
            <a:r>
              <a:rPr lang="en-US" sz="3200">
                <a:solidFill>
                  <a:schemeClr val="accent2"/>
                </a:solidFill>
                <a:cs typeface="Homa" pitchFamily="2" charset="-78"/>
              </a:rPr>
              <a:t>minimax</a:t>
            </a:r>
            <a:endParaRPr lang="fa-IR" sz="32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14C6ABB5-6014-43C0-9020-E8E9FB0555CE}" type="slidenum">
              <a:rPr lang="fa-IR"/>
              <a:pPr>
                <a:defRPr/>
              </a:pPr>
              <a:t>191</a:t>
            </a:fld>
            <a:endParaRPr lang="en-US"/>
          </a:p>
        </p:txBody>
      </p:sp>
      <p:sp>
        <p:nvSpPr>
          <p:cNvPr id="19661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196612"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يک نمونه بازی </a:t>
            </a:r>
          </a:p>
        </p:txBody>
      </p:sp>
      <p:pic>
        <p:nvPicPr>
          <p:cNvPr id="196613" name="Picture 4" descr="alpha-beta-progress1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46225" y="2986088"/>
            <a:ext cx="6478588" cy="2965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AC9B0510-C6B0-4D7C-ABEB-897876234292}" type="slidenum">
              <a:rPr lang="fa-IR"/>
              <a:pPr>
                <a:defRPr/>
              </a:pPr>
              <a:t>192</a:t>
            </a:fld>
            <a:endParaRPr lang="en-US"/>
          </a:p>
        </p:txBody>
      </p:sp>
      <p:sp>
        <p:nvSpPr>
          <p:cNvPr id="19763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197636"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يک نمونه بازی </a:t>
            </a:r>
          </a:p>
        </p:txBody>
      </p:sp>
      <p:pic>
        <p:nvPicPr>
          <p:cNvPr id="1976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2987675"/>
            <a:ext cx="64865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86B515F9-45D5-4ABA-A8D3-526C8561F54A}" type="slidenum">
              <a:rPr lang="fa-IR"/>
              <a:pPr>
                <a:defRPr/>
              </a:pPr>
              <a:t>193</a:t>
            </a:fld>
            <a:endParaRPr lang="en-US"/>
          </a:p>
        </p:txBody>
      </p:sp>
      <p:sp>
        <p:nvSpPr>
          <p:cNvPr id="19865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19866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يک نمونه بازی </a:t>
            </a:r>
          </a:p>
        </p:txBody>
      </p:sp>
      <p:pic>
        <p:nvPicPr>
          <p:cNvPr id="1986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997200"/>
            <a:ext cx="43815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49035975-8029-4890-ADA6-47A69694D06D}" type="slidenum">
              <a:rPr lang="fa-IR"/>
              <a:pPr>
                <a:defRPr/>
              </a:pPr>
              <a:t>194</a:t>
            </a:fld>
            <a:endParaRPr lang="en-US"/>
          </a:p>
        </p:txBody>
      </p:sp>
      <p:sp>
        <p:nvSpPr>
          <p:cNvPr id="19968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199684"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يک نمونه بازی </a:t>
            </a:r>
          </a:p>
        </p:txBody>
      </p:sp>
      <p:pic>
        <p:nvPicPr>
          <p:cNvPr id="199685" name="Picture 4" descr="alpha-beta-progress3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46225" y="2986088"/>
            <a:ext cx="6478588" cy="2965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96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080000"/>
            <a:ext cx="9334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E7D3B5AF-041E-4469-81B7-439DC152E3C7}" type="slidenum">
              <a:rPr lang="fa-IR"/>
              <a:pPr>
                <a:defRPr/>
              </a:pPr>
              <a:t>195</a:t>
            </a:fld>
            <a:endParaRPr lang="en-US"/>
          </a:p>
        </p:txBody>
      </p:sp>
      <p:sp>
        <p:nvSpPr>
          <p:cNvPr id="20070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0070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يک نمونه بازی </a:t>
            </a:r>
          </a:p>
        </p:txBody>
      </p:sp>
      <p:pic>
        <p:nvPicPr>
          <p:cNvPr id="200709" name="Picture 4" descr="alpha-beta-progress4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46225" y="2986088"/>
            <a:ext cx="6518275" cy="298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07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713" y="5084763"/>
            <a:ext cx="9334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57164DF-D390-4CDD-81FB-16934CA93D39}" type="slidenum">
              <a:rPr lang="fa-IR"/>
              <a:pPr>
                <a:defRPr/>
              </a:pPr>
              <a:t>196</a:t>
            </a:fld>
            <a:endParaRPr lang="en-US"/>
          </a:p>
        </p:txBody>
      </p:sp>
      <p:pic>
        <p:nvPicPr>
          <p:cNvPr id="201731" name="Picture 2" descr="alpha-beta-progress5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6225" y="2986088"/>
            <a:ext cx="6499225" cy="298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1732"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01733"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يک نمونه بازی </a:t>
            </a:r>
          </a:p>
        </p:txBody>
      </p:sp>
      <p:pic>
        <p:nvPicPr>
          <p:cNvPr id="2017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5070475"/>
            <a:ext cx="9334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F5F6C360-1584-406F-B891-4C41593229CA}" type="slidenum">
              <a:rPr lang="fa-IR"/>
              <a:pPr>
                <a:defRPr/>
              </a:pPr>
              <a:t>197</a:t>
            </a:fld>
            <a:endParaRPr lang="en-US"/>
          </a:p>
        </p:txBody>
      </p:sp>
      <p:sp>
        <p:nvSpPr>
          <p:cNvPr id="20275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02756"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الگوريتم </a:t>
            </a:r>
            <a:r>
              <a:rPr lang="en-US" sz="4000">
                <a:solidFill>
                  <a:schemeClr val="accent2"/>
                </a:solidFill>
                <a:cs typeface="Homa" pitchFamily="2" charset="-78"/>
              </a:rPr>
              <a:t>minimax</a:t>
            </a:r>
            <a:endParaRPr lang="fa-IR" sz="4000">
              <a:solidFill>
                <a:schemeClr val="accent2"/>
              </a:solidFill>
              <a:cs typeface="Homa" pitchFamily="2" charset="-78"/>
            </a:endParaRPr>
          </a:p>
        </p:txBody>
      </p:sp>
      <p:sp>
        <p:nvSpPr>
          <p:cNvPr id="202757" name="Text Box 4"/>
          <p:cNvSpPr txBox="1">
            <a:spLocks noChangeArrowheads="1"/>
          </p:cNvSpPr>
          <p:nvPr/>
        </p:nvSpPr>
        <p:spPr bwMode="auto">
          <a:xfrm>
            <a:off x="539750" y="2852738"/>
            <a:ext cx="74168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3200">
                <a:solidFill>
                  <a:schemeClr val="accent2"/>
                </a:solidFill>
                <a:cs typeface="Homa" pitchFamily="2" charset="-78"/>
              </a:rPr>
              <a:t>کامل بودن: </a:t>
            </a:r>
            <a:r>
              <a:rPr lang="fa-IR" sz="3200">
                <a:solidFill>
                  <a:srgbClr val="CC3300"/>
                </a:solidFill>
                <a:cs typeface="Homa" pitchFamily="2" charset="-78"/>
              </a:rPr>
              <a:t>بله (اگر درخت محدود باشد)</a:t>
            </a:r>
          </a:p>
          <a:p>
            <a:pPr algn="r" rtl="1">
              <a:spcBef>
                <a:spcPct val="50000"/>
              </a:spcBef>
            </a:pPr>
            <a:r>
              <a:rPr lang="fa-IR" sz="3200">
                <a:solidFill>
                  <a:schemeClr val="accent2"/>
                </a:solidFill>
                <a:cs typeface="Homa" pitchFamily="2" charset="-78"/>
              </a:rPr>
              <a:t>بهينگي: </a:t>
            </a:r>
            <a:r>
              <a:rPr lang="fa-IR" sz="3200">
                <a:solidFill>
                  <a:srgbClr val="CC3300"/>
                </a:solidFill>
                <a:cs typeface="Homa" pitchFamily="2" charset="-78"/>
              </a:rPr>
              <a:t>بله</a:t>
            </a:r>
          </a:p>
          <a:p>
            <a:pPr algn="r" rtl="1">
              <a:spcBef>
                <a:spcPct val="50000"/>
              </a:spcBef>
            </a:pPr>
            <a:r>
              <a:rPr lang="fa-IR" sz="3200">
                <a:solidFill>
                  <a:schemeClr val="accent2"/>
                </a:solidFill>
                <a:cs typeface="Homa" pitchFamily="2" charset="-78"/>
              </a:rPr>
              <a:t>پيچيدگي زمانی:</a:t>
            </a:r>
          </a:p>
          <a:p>
            <a:pPr algn="r" rtl="1">
              <a:spcBef>
                <a:spcPct val="50000"/>
              </a:spcBef>
            </a:pPr>
            <a:r>
              <a:rPr lang="fa-IR" sz="3200">
                <a:solidFill>
                  <a:schemeClr val="accent2"/>
                </a:solidFill>
                <a:cs typeface="Homa" pitchFamily="2" charset="-78"/>
              </a:rPr>
              <a:t>پيچيدگی فضا:</a:t>
            </a:r>
            <a:endParaRPr lang="en-US" sz="3200">
              <a:solidFill>
                <a:schemeClr val="accent2"/>
              </a:solidFill>
              <a:cs typeface="Homa" pitchFamily="2" charset="-78"/>
            </a:endParaRPr>
          </a:p>
        </p:txBody>
      </p:sp>
      <p:graphicFrame>
        <p:nvGraphicFramePr>
          <p:cNvPr id="202758" name="Object 5"/>
          <p:cNvGraphicFramePr>
            <a:graphicFrameLocks noGrp="1" noChangeAspect="1"/>
          </p:cNvGraphicFramePr>
          <p:nvPr>
            <p:ph sz="half" idx="1"/>
          </p:nvPr>
        </p:nvGraphicFramePr>
        <p:xfrm>
          <a:off x="4252913" y="4292600"/>
          <a:ext cx="1111250" cy="606425"/>
        </p:xfrm>
        <a:graphic>
          <a:graphicData uri="http://schemas.openxmlformats.org/presentationml/2006/ole">
            <mc:AlternateContent xmlns:mc="http://schemas.openxmlformats.org/markup-compatibility/2006">
              <mc:Choice xmlns:v="urn:schemas-microsoft-com:vml" Requires="v">
                <p:oleObj spid="_x0000_s202806" name="Equation" r:id="rId3" imgW="419100" imgH="228600" progId="Equation.3">
                  <p:embed/>
                </p:oleObj>
              </mc:Choice>
              <mc:Fallback>
                <p:oleObj name="Equation" r:id="rId3" imgW="4191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913" y="4292600"/>
                        <a:ext cx="11112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2759" name="Object 6"/>
          <p:cNvGraphicFramePr>
            <a:graphicFrameLocks noGrp="1" noChangeAspect="1"/>
          </p:cNvGraphicFramePr>
          <p:nvPr>
            <p:ph sz="half" idx="2"/>
          </p:nvPr>
        </p:nvGraphicFramePr>
        <p:xfrm>
          <a:off x="4270375" y="5062538"/>
          <a:ext cx="1152525" cy="527050"/>
        </p:xfrm>
        <a:graphic>
          <a:graphicData uri="http://schemas.openxmlformats.org/presentationml/2006/ole">
            <mc:AlternateContent xmlns:mc="http://schemas.openxmlformats.org/markup-compatibility/2006">
              <mc:Choice xmlns:v="urn:schemas-microsoft-com:vml" Requires="v">
                <p:oleObj spid="_x0000_s202807" name="Equation" r:id="rId5" imgW="444307" imgH="203112" progId="Equation.3">
                  <p:embed/>
                </p:oleObj>
              </mc:Choice>
              <mc:Fallback>
                <p:oleObj name="Equation" r:id="rId5" imgW="444307"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375" y="5062538"/>
                        <a:ext cx="11525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47DBC25F-6CE8-4BD7-842D-CBA09454177F}" type="slidenum">
              <a:rPr lang="fa-IR"/>
              <a:pPr>
                <a:defRPr/>
              </a:pPr>
              <a:t>198</a:t>
            </a:fld>
            <a:endParaRPr lang="en-US"/>
          </a:p>
        </p:txBody>
      </p:sp>
      <p:sp>
        <p:nvSpPr>
          <p:cNvPr id="20377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pic>
        <p:nvPicPr>
          <p:cNvPr id="203780"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76275" y="3770313"/>
            <a:ext cx="7567613" cy="318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3781"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بازيهای چند نفره</a:t>
            </a:r>
          </a:p>
        </p:txBody>
      </p:sp>
      <p:sp>
        <p:nvSpPr>
          <p:cNvPr id="203782" name="Text Box 5"/>
          <p:cNvSpPr txBox="1">
            <a:spLocks noChangeArrowheads="1"/>
          </p:cNvSpPr>
          <p:nvPr/>
        </p:nvSpPr>
        <p:spPr bwMode="auto">
          <a:xfrm>
            <a:off x="323850" y="2492375"/>
            <a:ext cx="842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2400">
              <a:solidFill>
                <a:srgbClr val="CC3300"/>
              </a:solidFill>
              <a:cs typeface="Homa" pitchFamily="2" charset="-78"/>
            </a:endParaRPr>
          </a:p>
        </p:txBody>
      </p:sp>
      <p:sp>
        <p:nvSpPr>
          <p:cNvPr id="203783" name="Text Box 6"/>
          <p:cNvSpPr txBox="1">
            <a:spLocks noChangeArrowheads="1"/>
          </p:cNvSpPr>
          <p:nvPr/>
        </p:nvSpPr>
        <p:spPr bwMode="auto">
          <a:xfrm>
            <a:off x="539750" y="2462213"/>
            <a:ext cx="8135938"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تخصيص يک </a:t>
            </a:r>
            <a:r>
              <a:rPr lang="fa-IR" sz="2400" b="1">
                <a:solidFill>
                  <a:srgbClr val="CC3300"/>
                </a:solidFill>
                <a:cs typeface="Homa" pitchFamily="2" charset="-78"/>
              </a:rPr>
              <a:t>بردار</a:t>
            </a:r>
            <a:r>
              <a:rPr lang="fa-IR" sz="2400">
                <a:solidFill>
                  <a:srgbClr val="CC3300"/>
                </a:solidFill>
                <a:cs typeface="Homa" pitchFamily="2" charset="-78"/>
              </a:rPr>
              <a:t> به هر گره، به جای يک مقدار</a:t>
            </a:r>
          </a:p>
          <a:p>
            <a:pPr algn="r" rtl="1">
              <a:spcBef>
                <a:spcPct val="50000"/>
              </a:spcBef>
              <a:buClr>
                <a:srgbClr val="00D600"/>
              </a:buClr>
              <a:buFont typeface="Wingdings" pitchFamily="2" charset="2"/>
              <a:buChar char="Ã"/>
            </a:pPr>
            <a:r>
              <a:rPr lang="fa-IR" sz="2400">
                <a:solidFill>
                  <a:srgbClr val="CC3300"/>
                </a:solidFill>
                <a:cs typeface="Homa" pitchFamily="2" charset="-78"/>
              </a:rPr>
              <a:t>بازيهای چند نفره معولاً شامل </a:t>
            </a:r>
            <a:r>
              <a:rPr lang="fa-IR" sz="2400" b="1">
                <a:solidFill>
                  <a:srgbClr val="CC3300"/>
                </a:solidFill>
                <a:cs typeface="Homa" pitchFamily="2" charset="-78"/>
              </a:rPr>
              <a:t>اتحاد</a:t>
            </a:r>
            <a:r>
              <a:rPr lang="fa-IR" sz="2400">
                <a:solidFill>
                  <a:srgbClr val="CC3300"/>
                </a:solidFill>
                <a:cs typeface="Homa" pitchFamily="2" charset="-78"/>
              </a:rPr>
              <a:t> رسمی يا غير رسمي بين بازيکنان است</a:t>
            </a:r>
          </a:p>
          <a:p>
            <a:pPr lvl="2" algn="r" rtl="1">
              <a:buClr>
                <a:srgbClr val="00D600"/>
              </a:buClr>
              <a:buFont typeface="Wingdings" pitchFamily="2" charset="2"/>
              <a:buChar char="×"/>
            </a:pPr>
            <a:r>
              <a:rPr lang="fa-IR" sz="2000">
                <a:solidFill>
                  <a:srgbClr val="CC3300"/>
                </a:solidFill>
                <a:cs typeface="Homa" pitchFamily="2" charset="-78"/>
              </a:rPr>
              <a:t>اتحاد با پيشروی بازی ايجاد و از بين ميرود</a:t>
            </a:r>
          </a:p>
          <a:p>
            <a:pPr lvl="2" algn="r" rtl="1">
              <a:buClr>
                <a:srgbClr val="00D600"/>
              </a:buClr>
              <a:buFont typeface="Wingdings" pitchFamily="2" charset="2"/>
              <a:buChar char="×"/>
            </a:pPr>
            <a:r>
              <a:rPr lang="fa-IR" sz="2000">
                <a:solidFill>
                  <a:srgbClr val="CC3300"/>
                </a:solidFill>
                <a:cs typeface="Homa" pitchFamily="2" charset="-78"/>
              </a:rPr>
              <a:t>بازيکنان بطور خودکار همکاری ميکنند، تا به هدف مطلوب انحصاری برسند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53783BEF-EC0D-4244-9851-098670EBF2C2}" type="slidenum">
              <a:rPr lang="fa-IR"/>
              <a:pPr>
                <a:defRPr/>
              </a:pPr>
              <a:t>199</a:t>
            </a:fld>
            <a:endParaRPr lang="en-US"/>
          </a:p>
        </p:txBody>
      </p:sp>
      <p:sp>
        <p:nvSpPr>
          <p:cNvPr id="20480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04804"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هرس آلفا-بتا</a:t>
            </a:r>
          </a:p>
        </p:txBody>
      </p:sp>
      <p:sp>
        <p:nvSpPr>
          <p:cNvPr id="204805" name="Text Box 4"/>
          <p:cNvSpPr txBox="1">
            <a:spLocks noChangeArrowheads="1"/>
          </p:cNvSpPr>
          <p:nvPr/>
        </p:nvSpPr>
        <p:spPr bwMode="auto">
          <a:xfrm>
            <a:off x="323850" y="2565400"/>
            <a:ext cx="8351838"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2400">
                <a:solidFill>
                  <a:schemeClr val="accent2"/>
                </a:solidFill>
                <a:cs typeface="Homa" pitchFamily="2" charset="-78"/>
              </a:rPr>
              <a:t>در الگوريتم </a:t>
            </a:r>
            <a:r>
              <a:rPr lang="en-US" sz="2400">
                <a:solidFill>
                  <a:schemeClr val="accent2"/>
                </a:solidFill>
                <a:cs typeface="Homa" pitchFamily="2" charset="-78"/>
              </a:rPr>
              <a:t>MaxMin</a:t>
            </a:r>
            <a:r>
              <a:rPr lang="fa-IR" sz="2400">
                <a:solidFill>
                  <a:schemeClr val="accent2"/>
                </a:solidFill>
                <a:cs typeface="Homa" pitchFamily="2" charset="-78"/>
              </a:rPr>
              <a:t>:</a:t>
            </a:r>
          </a:p>
          <a:p>
            <a:pPr algn="r" rtl="1">
              <a:spcBef>
                <a:spcPct val="10000"/>
              </a:spcBef>
              <a:buClr>
                <a:srgbClr val="00D600"/>
              </a:buClr>
              <a:buFont typeface="Wingdings" pitchFamily="2" charset="2"/>
              <a:buChar char="Ã"/>
            </a:pPr>
            <a:r>
              <a:rPr lang="fa-IR" sz="2400">
                <a:solidFill>
                  <a:srgbClr val="CC3300"/>
                </a:solidFill>
                <a:cs typeface="Homa" pitchFamily="2" charset="-78"/>
              </a:rPr>
              <a:t>تعداد حالتهای بازی که بايد بررسی شوند، بر حسب تعداد حرکتها، توانی است</a:t>
            </a:r>
          </a:p>
          <a:p>
            <a:pPr lvl="2" algn="r" rtl="1">
              <a:buClr>
                <a:srgbClr val="00D600"/>
              </a:buClr>
              <a:buFont typeface="Wingdings" pitchFamily="2" charset="2"/>
              <a:buChar char="×"/>
            </a:pPr>
            <a:r>
              <a:rPr lang="fa-IR" sz="2000">
                <a:solidFill>
                  <a:srgbClr val="CC3300"/>
                </a:solidFill>
                <a:cs typeface="Homa" pitchFamily="2" charset="-78"/>
              </a:rPr>
              <a:t>راه حل: محاسبه تصميم الگوريتم، بدون ديدن همه گره ها امکانپذير است</a:t>
            </a:r>
          </a:p>
          <a:p>
            <a:pPr algn="r" rtl="1">
              <a:spcBef>
                <a:spcPct val="50000"/>
              </a:spcBef>
              <a:buClr>
                <a:srgbClr val="00D600"/>
              </a:buClr>
              <a:buFont typeface="Wingdings" pitchFamily="2" charset="2"/>
              <a:buNone/>
            </a:pPr>
            <a:r>
              <a:rPr lang="fa-IR" sz="2400">
                <a:solidFill>
                  <a:schemeClr val="accent2"/>
                </a:solidFill>
                <a:cs typeface="Homa" pitchFamily="2" charset="-78"/>
              </a:rPr>
              <a:t>هرس آلفا-بتا:</a:t>
            </a:r>
          </a:p>
          <a:p>
            <a:pPr algn="r" rtl="1">
              <a:spcBef>
                <a:spcPct val="10000"/>
              </a:spcBef>
              <a:buClr>
                <a:srgbClr val="00D600"/>
              </a:buClr>
              <a:buFont typeface="Wingdings" pitchFamily="2" charset="2"/>
              <a:buChar char="Ã"/>
            </a:pPr>
            <a:r>
              <a:rPr lang="fa-IR" sz="2400">
                <a:solidFill>
                  <a:srgbClr val="CC3300"/>
                </a:solidFill>
                <a:cs typeface="Homa" pitchFamily="2" charset="-78"/>
              </a:rPr>
              <a:t>انشعابهايي که در تصميم نهايي تأثير ندارند را حذف ميکند</a:t>
            </a:r>
          </a:p>
          <a:p>
            <a:pPr lvl="2" algn="r" rtl="1">
              <a:buClr>
                <a:srgbClr val="00D600"/>
              </a:buClr>
              <a:buFont typeface="Wingdings" pitchFamily="2" charset="2"/>
              <a:buChar char="×"/>
            </a:pPr>
            <a:r>
              <a:rPr lang="fa-IR" sz="2000">
                <a:solidFill>
                  <a:srgbClr val="CC3300"/>
                </a:solidFill>
                <a:cs typeface="Homa" pitchFamily="2" charset="-78"/>
              </a:rPr>
              <a:t>آلفا: مقدار بهترين انتخاب در هر نقطه انتخاب در مسير </a:t>
            </a:r>
            <a:r>
              <a:rPr lang="en-US" sz="2000">
                <a:solidFill>
                  <a:srgbClr val="CC3300"/>
                </a:solidFill>
                <a:cs typeface="Homa" pitchFamily="2" charset="-78"/>
              </a:rPr>
              <a:t>Max</a:t>
            </a:r>
            <a:r>
              <a:rPr lang="fa-IR" sz="2000">
                <a:solidFill>
                  <a:srgbClr val="CC3300"/>
                </a:solidFill>
                <a:cs typeface="Homa" pitchFamily="2" charset="-78"/>
              </a:rPr>
              <a:t> تاکنون</a:t>
            </a:r>
          </a:p>
          <a:p>
            <a:pPr lvl="2" algn="r" rtl="1">
              <a:buClr>
                <a:srgbClr val="00D600"/>
              </a:buClr>
              <a:buFont typeface="Wingdings" pitchFamily="2" charset="2"/>
              <a:buChar char="×"/>
            </a:pPr>
            <a:r>
              <a:rPr lang="fa-IR" sz="2000">
                <a:solidFill>
                  <a:srgbClr val="CC3300"/>
                </a:solidFill>
                <a:cs typeface="Homa" pitchFamily="2" charset="-78"/>
              </a:rPr>
              <a:t>بتا: مقدار بهترين انتخاب در هر نقطه انتخاب در مسير </a:t>
            </a:r>
            <a:r>
              <a:rPr lang="en-US" sz="2000">
                <a:solidFill>
                  <a:srgbClr val="CC3300"/>
                </a:solidFill>
                <a:cs typeface="Homa" pitchFamily="2" charset="-78"/>
              </a:rPr>
              <a:t>Min</a:t>
            </a:r>
            <a:r>
              <a:rPr lang="fa-IR" sz="2000">
                <a:solidFill>
                  <a:srgbClr val="CC3300"/>
                </a:solidFill>
                <a:cs typeface="Homa" pitchFamily="2" charset="-78"/>
              </a:rPr>
              <a:t> تاکنون</a:t>
            </a:r>
          </a:p>
          <a:p>
            <a:pPr lvl="2" algn="r" rtl="1">
              <a:buClr>
                <a:srgbClr val="00D600"/>
              </a:buClr>
              <a:buFont typeface="Wingdings" pitchFamily="2" charset="2"/>
              <a:buChar char="×"/>
            </a:pPr>
            <a:r>
              <a:rPr lang="fa-IR" sz="2000">
                <a:solidFill>
                  <a:srgbClr val="CC3300"/>
                </a:solidFill>
                <a:cs typeface="Homa" pitchFamily="2" charset="-78"/>
              </a:rPr>
              <a:t>تعداد گره هايي که بايد بررسی شوند به                  تقليل ميابد</a:t>
            </a:r>
          </a:p>
          <a:p>
            <a:pPr lvl="2" algn="r" rtl="1">
              <a:buClr>
                <a:srgbClr val="00D600"/>
              </a:buClr>
              <a:buFont typeface="Wingdings" pitchFamily="2" charset="2"/>
              <a:buChar char="×"/>
            </a:pPr>
            <a:r>
              <a:rPr lang="fa-IR" sz="2000">
                <a:solidFill>
                  <a:srgbClr val="CC3300"/>
                </a:solidFill>
                <a:cs typeface="Homa" pitchFamily="2" charset="-78"/>
              </a:rPr>
              <a:t>فاکتور انشعاب مؤثر به جای </a:t>
            </a:r>
            <a:r>
              <a:rPr lang="en-US" sz="2000">
                <a:solidFill>
                  <a:srgbClr val="CC3300"/>
                </a:solidFill>
                <a:cs typeface="Homa" pitchFamily="2" charset="-78"/>
              </a:rPr>
              <a:t>b</a:t>
            </a:r>
            <a:r>
              <a:rPr lang="fa-IR" sz="2000">
                <a:solidFill>
                  <a:srgbClr val="CC3300"/>
                </a:solidFill>
                <a:cs typeface="Homa" pitchFamily="2" charset="-78"/>
              </a:rPr>
              <a:t> برابر با جذر</a:t>
            </a:r>
            <a:r>
              <a:rPr lang="en-US" sz="2000">
                <a:solidFill>
                  <a:srgbClr val="CC3300"/>
                </a:solidFill>
                <a:cs typeface="Homa" pitchFamily="2" charset="-78"/>
              </a:rPr>
              <a:t>b</a:t>
            </a:r>
            <a:r>
              <a:rPr lang="fa-IR" sz="2000">
                <a:solidFill>
                  <a:srgbClr val="CC3300"/>
                </a:solidFill>
                <a:cs typeface="Homa" pitchFamily="2" charset="-78"/>
              </a:rPr>
              <a:t> خواهد بود</a:t>
            </a:r>
          </a:p>
          <a:p>
            <a:pPr lvl="2" algn="r" rtl="1">
              <a:buClr>
                <a:srgbClr val="00D600"/>
              </a:buClr>
              <a:buFont typeface="Wingdings" pitchFamily="2" charset="2"/>
              <a:buChar char="×"/>
            </a:pPr>
            <a:r>
              <a:rPr lang="fa-IR" sz="2000">
                <a:solidFill>
                  <a:srgbClr val="CC3300"/>
                </a:solidFill>
                <a:cs typeface="Homa" pitchFamily="2" charset="-78"/>
              </a:rPr>
              <a:t>پيش بيني آن نسبت به </a:t>
            </a:r>
            <a:r>
              <a:rPr lang="en-US" sz="2000">
                <a:solidFill>
                  <a:srgbClr val="CC3300"/>
                </a:solidFill>
                <a:cs typeface="Homa" pitchFamily="2" charset="-78"/>
              </a:rPr>
              <a:t>minimax</a:t>
            </a:r>
            <a:r>
              <a:rPr lang="fa-IR" sz="2000">
                <a:solidFill>
                  <a:srgbClr val="CC3300"/>
                </a:solidFill>
                <a:cs typeface="Homa" pitchFamily="2" charset="-78"/>
              </a:rPr>
              <a:t> دو برابر است</a:t>
            </a:r>
            <a:endParaRPr lang="en-US" sz="2000">
              <a:solidFill>
                <a:srgbClr val="CC3300"/>
              </a:solidFill>
              <a:cs typeface="Homa" pitchFamily="2" charset="-78"/>
            </a:endParaRPr>
          </a:p>
          <a:p>
            <a:pPr algn="r" rtl="1">
              <a:spcBef>
                <a:spcPct val="50000"/>
              </a:spcBef>
            </a:pPr>
            <a:endParaRPr lang="en-US" sz="2000">
              <a:solidFill>
                <a:srgbClr val="CC3300"/>
              </a:solidFill>
              <a:cs typeface="Homa" pitchFamily="2" charset="-78"/>
            </a:endParaRPr>
          </a:p>
        </p:txBody>
      </p:sp>
      <p:graphicFrame>
        <p:nvGraphicFramePr>
          <p:cNvPr id="204806" name="Object 5"/>
          <p:cNvGraphicFramePr>
            <a:graphicFrameLocks noGrp="1" noChangeAspect="1"/>
          </p:cNvGraphicFramePr>
          <p:nvPr>
            <p:ph/>
          </p:nvPr>
        </p:nvGraphicFramePr>
        <p:xfrm>
          <a:off x="4572000" y="5229225"/>
          <a:ext cx="588963" cy="327025"/>
        </p:xfrm>
        <a:graphic>
          <a:graphicData uri="http://schemas.openxmlformats.org/presentationml/2006/ole">
            <mc:AlternateContent xmlns:mc="http://schemas.openxmlformats.org/markup-compatibility/2006">
              <mc:Choice xmlns:v="urn:schemas-microsoft-com:vml" Requires="v">
                <p:oleObj spid="_x0000_s204830" name="Equation" r:id="rId3" imgW="342751" imgH="190417" progId="Equation.3">
                  <p:embed/>
                </p:oleObj>
              </mc:Choice>
              <mc:Fallback>
                <p:oleObj name="Equation" r:id="rId3" imgW="342751" imgH="19041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229225"/>
                        <a:ext cx="588963"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3AC3D1ED-FE09-4507-9BC1-94C20848D8F0}" type="slidenum">
              <a:rPr lang="fa-IR"/>
              <a:pPr>
                <a:defRPr/>
              </a:pPr>
              <a:t>2</a:t>
            </a:fld>
            <a:endParaRPr lang="en-US"/>
          </a:p>
        </p:txBody>
      </p:sp>
      <p:sp>
        <p:nvSpPr>
          <p:cNvPr id="3075" name="Text Box 5"/>
          <p:cNvSpPr txBox="1">
            <a:spLocks noChangeArrowheads="1"/>
          </p:cNvSpPr>
          <p:nvPr/>
        </p:nvSpPr>
        <p:spPr bwMode="auto">
          <a:xfrm>
            <a:off x="2916238" y="981075"/>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3076" name="Text Box 7"/>
          <p:cNvSpPr txBox="1">
            <a:spLocks noChangeArrowheads="1"/>
          </p:cNvSpPr>
          <p:nvPr/>
        </p:nvSpPr>
        <p:spPr bwMode="auto">
          <a:xfrm>
            <a:off x="1258888" y="2060575"/>
            <a:ext cx="6553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3077" name="Text Box 8"/>
          <p:cNvSpPr txBox="1">
            <a:spLocks noChangeArrowheads="1"/>
          </p:cNvSpPr>
          <p:nvPr/>
        </p:nvSpPr>
        <p:spPr bwMode="auto">
          <a:xfrm>
            <a:off x="1908175" y="3716338"/>
            <a:ext cx="55451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4800">
                <a:solidFill>
                  <a:schemeClr val="accent2"/>
                </a:solidFill>
                <a:latin typeface="Akram" pitchFamily="2" charset="2"/>
                <a:cs typeface="Homa" pitchFamily="2" charset="-78"/>
              </a:rPr>
              <a:t>فصل اول</a:t>
            </a:r>
            <a:endParaRPr lang="en-US" sz="4800">
              <a:solidFill>
                <a:schemeClr val="accent2"/>
              </a:solidFill>
              <a:latin typeface="Akram" pitchFamily="2" charset="2"/>
              <a:cs typeface="Homa" pitchFamily="2" charset="-78"/>
            </a:endParaRPr>
          </a:p>
        </p:txBody>
      </p:sp>
      <p:sp>
        <p:nvSpPr>
          <p:cNvPr id="3078" name="Rectangle 9"/>
          <p:cNvSpPr>
            <a:spLocks noChangeArrowheads="1"/>
          </p:cNvSpPr>
          <p:nvPr/>
        </p:nvSpPr>
        <p:spPr bwMode="auto">
          <a:xfrm>
            <a:off x="1476375" y="4797425"/>
            <a:ext cx="648017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6600">
                <a:solidFill>
                  <a:srgbClr val="CC3300"/>
                </a:solidFill>
                <a:latin typeface="Akram" pitchFamily="2" charset="2"/>
                <a:cs typeface="Homa" pitchFamily="2" charset="-78"/>
              </a:rPr>
              <a:t>مقدمه</a:t>
            </a:r>
            <a:endParaRPr lang="en-US" sz="6600">
              <a:solidFill>
                <a:srgbClr val="CC3300"/>
              </a:solidFill>
              <a:latin typeface="Akram" pitchFamily="2" charset="2"/>
              <a:cs typeface="Homa"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pPr>
              <a:defRPr/>
            </a:pPr>
            <a:fld id="{428910B7-F220-43DE-8B10-5174FB703A9E}" type="slidenum">
              <a:rPr lang="fa-IR"/>
              <a:pPr>
                <a:defRPr/>
              </a:pPr>
              <a:t>20</a:t>
            </a:fld>
            <a:endParaRPr lang="en-US"/>
          </a:p>
        </p:txBody>
      </p:sp>
      <p:sp>
        <p:nvSpPr>
          <p:cNvPr id="2150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21508" name="Rectangle 3"/>
          <p:cNvSpPr>
            <a:spLocks noChangeArrowheads="1"/>
          </p:cNvSpPr>
          <p:nvPr/>
        </p:nvSpPr>
        <p:spPr bwMode="auto">
          <a:xfrm>
            <a:off x="6249988" y="2471738"/>
            <a:ext cx="1997075" cy="391001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Rectangle 4"/>
          <p:cNvSpPr>
            <a:spLocks noChangeArrowheads="1"/>
          </p:cNvSpPr>
          <p:nvPr/>
        </p:nvSpPr>
        <p:spPr bwMode="auto">
          <a:xfrm>
            <a:off x="971550" y="2997200"/>
            <a:ext cx="3411538" cy="2995613"/>
          </a:xfrm>
          <a:prstGeom prst="rect">
            <a:avLst/>
          </a:prstGeom>
          <a:solidFill>
            <a:srgbClr val="A7BC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cs typeface="Arial" charset="0"/>
            </a:endParaRPr>
          </a:p>
        </p:txBody>
      </p:sp>
      <p:sp>
        <p:nvSpPr>
          <p:cNvPr id="21510" name="Text Box 5"/>
          <p:cNvSpPr txBox="1">
            <a:spLocks noChangeArrowheads="1"/>
          </p:cNvSpPr>
          <p:nvPr/>
        </p:nvSpPr>
        <p:spPr bwMode="auto">
          <a:xfrm>
            <a:off x="1143000" y="4176713"/>
            <a:ext cx="909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a-IR" sz="3600" b="1">
                <a:latin typeface="Akram" pitchFamily="2" charset="2"/>
                <a:cs typeface="Lotus" pitchFamily="2" charset="-78"/>
              </a:rPr>
              <a:t>عامل</a:t>
            </a:r>
            <a:endParaRPr lang="en-US" sz="3600" b="1">
              <a:latin typeface="Akram" pitchFamily="2" charset="2"/>
              <a:cs typeface="Lotus" pitchFamily="2" charset="-78"/>
            </a:endParaRPr>
          </a:p>
        </p:txBody>
      </p:sp>
      <p:sp>
        <p:nvSpPr>
          <p:cNvPr id="21511" name="Text Box 6"/>
          <p:cNvSpPr txBox="1">
            <a:spLocks noChangeArrowheads="1"/>
          </p:cNvSpPr>
          <p:nvPr/>
        </p:nvSpPr>
        <p:spPr bwMode="auto">
          <a:xfrm>
            <a:off x="2447925" y="3225800"/>
            <a:ext cx="877888"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a-IR" sz="2000" b="1">
                <a:cs typeface="Lotus" pitchFamily="2" charset="-78"/>
              </a:rPr>
              <a:t>حسگرها</a:t>
            </a:r>
            <a:endParaRPr lang="en-US" sz="2000" b="1">
              <a:cs typeface="Lotus" pitchFamily="2" charset="-78"/>
            </a:endParaRPr>
          </a:p>
        </p:txBody>
      </p:sp>
      <p:sp>
        <p:nvSpPr>
          <p:cNvPr id="21512" name="Text Box 7"/>
          <p:cNvSpPr txBox="1">
            <a:spLocks noChangeArrowheads="1"/>
          </p:cNvSpPr>
          <p:nvPr/>
        </p:nvSpPr>
        <p:spPr bwMode="auto">
          <a:xfrm>
            <a:off x="2479675" y="5387975"/>
            <a:ext cx="79057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a-IR" sz="2000" b="1">
                <a:cs typeface="Lotus" pitchFamily="2" charset="-78"/>
              </a:rPr>
              <a:t>محرکها</a:t>
            </a:r>
            <a:endParaRPr lang="en-US" sz="2000" b="1">
              <a:cs typeface="Lotus" pitchFamily="2" charset="-78"/>
            </a:endParaRPr>
          </a:p>
        </p:txBody>
      </p:sp>
      <p:sp>
        <p:nvSpPr>
          <p:cNvPr id="21513" name="Text Box 8"/>
          <p:cNvSpPr txBox="1">
            <a:spLocks noChangeArrowheads="1"/>
          </p:cNvSpPr>
          <p:nvPr/>
        </p:nvSpPr>
        <p:spPr bwMode="auto">
          <a:xfrm>
            <a:off x="2633663" y="4125913"/>
            <a:ext cx="441325" cy="588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rPr>
              <a:t>?</a:t>
            </a:r>
          </a:p>
        </p:txBody>
      </p:sp>
      <p:sp>
        <p:nvSpPr>
          <p:cNvPr id="21514" name="Text Box 9"/>
          <p:cNvSpPr txBox="1">
            <a:spLocks noChangeArrowheads="1"/>
          </p:cNvSpPr>
          <p:nvPr/>
        </p:nvSpPr>
        <p:spPr bwMode="auto">
          <a:xfrm>
            <a:off x="6732588" y="4086225"/>
            <a:ext cx="1000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fa-IR" sz="3600" b="1">
                <a:cs typeface="Lotus" pitchFamily="2" charset="-78"/>
              </a:rPr>
              <a:t>محيط</a:t>
            </a:r>
            <a:endParaRPr lang="en-US" sz="3600" b="1">
              <a:cs typeface="Lotus" pitchFamily="2" charset="-78"/>
            </a:endParaRPr>
          </a:p>
        </p:txBody>
      </p:sp>
      <p:sp>
        <p:nvSpPr>
          <p:cNvPr id="21515" name="Text Box 10"/>
          <p:cNvSpPr txBox="1">
            <a:spLocks noChangeArrowheads="1"/>
          </p:cNvSpPr>
          <p:nvPr/>
        </p:nvSpPr>
        <p:spPr bwMode="auto">
          <a:xfrm>
            <a:off x="4586288" y="3021013"/>
            <a:ext cx="1208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a-IR" sz="2800" b="1">
                <a:cs typeface="Lotus" pitchFamily="2" charset="-78"/>
              </a:rPr>
              <a:t>ادراک ها</a:t>
            </a:r>
            <a:endParaRPr lang="en-US" sz="2800" b="1">
              <a:cs typeface="Lotus" pitchFamily="2" charset="-78"/>
            </a:endParaRPr>
          </a:p>
        </p:txBody>
      </p:sp>
      <p:sp>
        <p:nvSpPr>
          <p:cNvPr id="21516" name="Text Box 11"/>
          <p:cNvSpPr txBox="1">
            <a:spLocks noChangeArrowheads="1"/>
          </p:cNvSpPr>
          <p:nvPr/>
        </p:nvSpPr>
        <p:spPr bwMode="auto">
          <a:xfrm>
            <a:off x="4656138" y="5126038"/>
            <a:ext cx="1274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a-IR" sz="2800" b="1">
                <a:cs typeface="Lotus" pitchFamily="2" charset="-78"/>
              </a:rPr>
              <a:t>فعاليت ها</a:t>
            </a:r>
            <a:endParaRPr lang="en-US" sz="2800" b="1">
              <a:cs typeface="Lotus" pitchFamily="2" charset="-78"/>
            </a:endParaRPr>
          </a:p>
        </p:txBody>
      </p:sp>
      <p:cxnSp>
        <p:nvCxnSpPr>
          <p:cNvPr id="21517" name="AutoShape 12"/>
          <p:cNvCxnSpPr>
            <a:cxnSpLocks noChangeShapeType="1"/>
          </p:cNvCxnSpPr>
          <p:nvPr/>
        </p:nvCxnSpPr>
        <p:spPr bwMode="auto">
          <a:xfrm>
            <a:off x="2873375" y="3621088"/>
            <a:ext cx="0" cy="504825"/>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8" name="Line 13"/>
          <p:cNvSpPr>
            <a:spLocks noChangeShapeType="1"/>
          </p:cNvSpPr>
          <p:nvPr/>
        </p:nvSpPr>
        <p:spPr bwMode="auto">
          <a:xfrm flipH="1">
            <a:off x="3346450" y="3429000"/>
            <a:ext cx="316865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Line 14"/>
          <p:cNvSpPr>
            <a:spLocks noChangeShapeType="1"/>
          </p:cNvSpPr>
          <p:nvPr/>
        </p:nvSpPr>
        <p:spPr bwMode="auto">
          <a:xfrm flipV="1">
            <a:off x="3302000" y="5589588"/>
            <a:ext cx="32416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Text Box 15"/>
          <p:cNvSpPr txBox="1">
            <a:spLocks noChangeArrowheads="1"/>
          </p:cNvSpPr>
          <p:nvPr/>
        </p:nvSpPr>
        <p:spPr bwMode="auto">
          <a:xfrm>
            <a:off x="3419475" y="1916113"/>
            <a:ext cx="18716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SzPct val="50000"/>
              <a:buFont typeface="Wingdings" pitchFamily="2" charset="2"/>
              <a:buChar char="Ã"/>
            </a:pPr>
            <a:r>
              <a:rPr lang="fa-IR" sz="4400" b="1">
                <a:solidFill>
                  <a:srgbClr val="000099"/>
                </a:solidFill>
                <a:cs typeface="Lotus" pitchFamily="2" charset="-78"/>
              </a:rPr>
              <a:t> عامل</a:t>
            </a:r>
            <a:endParaRPr lang="en-US" sz="4400" b="1">
              <a:solidFill>
                <a:srgbClr val="000099"/>
              </a:solidFill>
              <a:cs typeface="Lotus" pitchFamily="2" charset="-78"/>
            </a:endParaRPr>
          </a:p>
        </p:txBody>
      </p:sp>
      <p:sp>
        <p:nvSpPr>
          <p:cNvPr id="21521" name="Line 16"/>
          <p:cNvSpPr>
            <a:spLocks noChangeShapeType="1"/>
          </p:cNvSpPr>
          <p:nvPr/>
        </p:nvSpPr>
        <p:spPr bwMode="auto">
          <a:xfrm>
            <a:off x="2870200" y="4724400"/>
            <a:ext cx="0" cy="649288"/>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E433C403-A715-464A-9A3F-B1859F86A934}" type="slidenum">
              <a:rPr lang="fa-IR"/>
              <a:pPr>
                <a:defRPr/>
              </a:pPr>
              <a:t>200</a:t>
            </a:fld>
            <a:endParaRPr lang="en-US"/>
          </a:p>
        </p:txBody>
      </p:sp>
      <p:pic>
        <p:nvPicPr>
          <p:cNvPr id="205827"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7950" y="2276475"/>
            <a:ext cx="5327650" cy="4492625"/>
          </a:xfrm>
          <a:noFill/>
        </p:spPr>
      </p:pic>
      <p:sp>
        <p:nvSpPr>
          <p:cNvPr id="205828"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05829"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هرس آلفا-بتا</a:t>
            </a:r>
          </a:p>
        </p:txBody>
      </p:sp>
      <p:sp>
        <p:nvSpPr>
          <p:cNvPr id="205830" name="Text Box 5"/>
          <p:cNvSpPr txBox="1">
            <a:spLocks noChangeArrowheads="1"/>
          </p:cNvSpPr>
          <p:nvPr/>
        </p:nvSpPr>
        <p:spPr bwMode="auto">
          <a:xfrm>
            <a:off x="3995738" y="2636838"/>
            <a:ext cx="4608512" cy="344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گره </a:t>
            </a:r>
            <a:r>
              <a:rPr lang="en-US" sz="2400">
                <a:solidFill>
                  <a:srgbClr val="CC3300"/>
                </a:solidFill>
                <a:cs typeface="Homa" pitchFamily="2" charset="-78"/>
              </a:rPr>
              <a:t>n</a:t>
            </a:r>
            <a:r>
              <a:rPr lang="fa-IR" sz="2400">
                <a:solidFill>
                  <a:srgbClr val="CC3300"/>
                </a:solidFill>
                <a:cs typeface="Homa" pitchFamily="2" charset="-78"/>
              </a:rPr>
              <a:t> که هر جای درخت ميتواند باشد، بررسي ميشود</a:t>
            </a:r>
          </a:p>
          <a:p>
            <a:pPr algn="r" rtl="1">
              <a:spcBef>
                <a:spcPct val="50000"/>
              </a:spcBef>
              <a:buClr>
                <a:srgbClr val="00D600"/>
              </a:buClr>
              <a:buFont typeface="Wingdings" pitchFamily="2" charset="2"/>
              <a:buChar char="Ã"/>
            </a:pPr>
            <a:r>
              <a:rPr lang="fa-IR" sz="2400">
                <a:solidFill>
                  <a:srgbClr val="CC3300"/>
                </a:solidFill>
                <a:cs typeface="Homa" pitchFamily="2" charset="-78"/>
              </a:rPr>
              <a:t>اگر بازيکن انتخاب بهتری داشته باشد</a:t>
            </a:r>
          </a:p>
          <a:p>
            <a:pPr lvl="2" algn="r" rtl="1">
              <a:buClr>
                <a:srgbClr val="00D600"/>
              </a:buClr>
              <a:buFont typeface="Wingdings" pitchFamily="2" charset="2"/>
              <a:buChar char="×"/>
            </a:pPr>
            <a:r>
              <a:rPr lang="fa-IR" sz="2000">
                <a:solidFill>
                  <a:srgbClr val="CC3300"/>
                </a:solidFill>
                <a:cs typeface="Homa" pitchFamily="2" charset="-78"/>
              </a:rPr>
              <a:t>در گره والد </a:t>
            </a:r>
            <a:r>
              <a:rPr lang="en-US" sz="2000">
                <a:solidFill>
                  <a:srgbClr val="CC3300"/>
                </a:solidFill>
                <a:cs typeface="Homa" pitchFamily="2" charset="-78"/>
              </a:rPr>
              <a:t>n</a:t>
            </a:r>
            <a:endParaRPr lang="fa-IR" sz="2000">
              <a:solidFill>
                <a:srgbClr val="CC3300"/>
              </a:solidFill>
              <a:cs typeface="Homa" pitchFamily="2" charset="-78"/>
            </a:endParaRPr>
          </a:p>
          <a:p>
            <a:pPr lvl="2" algn="r" rtl="1">
              <a:buClr>
                <a:srgbClr val="00D600"/>
              </a:buClr>
              <a:buFont typeface="Wingdings" pitchFamily="2" charset="2"/>
              <a:buChar char="×"/>
            </a:pPr>
            <a:r>
              <a:rPr lang="fa-IR" sz="2000">
                <a:solidFill>
                  <a:srgbClr val="CC3300"/>
                </a:solidFill>
                <a:cs typeface="Homa" pitchFamily="2" charset="-78"/>
              </a:rPr>
              <a:t>يا هر انتخاب بهتری تا کنون</a:t>
            </a:r>
          </a:p>
          <a:p>
            <a:pPr algn="r" rtl="1">
              <a:spcBef>
                <a:spcPct val="50000"/>
              </a:spcBef>
              <a:buClr>
                <a:srgbClr val="00D600"/>
              </a:buClr>
              <a:buFont typeface="Wingdings" pitchFamily="2" charset="2"/>
              <a:buChar char="Ã"/>
            </a:pPr>
            <a:r>
              <a:rPr lang="en-US" sz="2400">
                <a:solidFill>
                  <a:srgbClr val="CC3300"/>
                </a:solidFill>
                <a:cs typeface="Homa" pitchFamily="2" charset="-78"/>
              </a:rPr>
              <a:t>n</a:t>
            </a:r>
            <a:r>
              <a:rPr lang="fa-IR" sz="2400">
                <a:solidFill>
                  <a:srgbClr val="CC3300"/>
                </a:solidFill>
                <a:cs typeface="Homa" pitchFamily="2" charset="-78"/>
              </a:rPr>
              <a:t> هيچوقت در بازی واقعی قابل دسترس نخواهد بود</a:t>
            </a:r>
          </a:p>
          <a:p>
            <a:pPr algn="r" rtl="1">
              <a:spcBef>
                <a:spcPct val="50000"/>
              </a:spcBef>
              <a:buClr>
                <a:srgbClr val="00D600"/>
              </a:buClr>
              <a:buFont typeface="Wingdings" pitchFamily="2" charset="2"/>
              <a:buChar char="Ã"/>
            </a:pPr>
            <a:r>
              <a:rPr lang="fa-IR" sz="2400">
                <a:solidFill>
                  <a:srgbClr val="CC3300"/>
                </a:solidFill>
                <a:cs typeface="Homa" pitchFamily="2" charset="-78"/>
              </a:rPr>
              <a:t>در نتيجه </a:t>
            </a:r>
            <a:r>
              <a:rPr lang="en-US" sz="2400">
                <a:solidFill>
                  <a:srgbClr val="CC3300"/>
                </a:solidFill>
                <a:cs typeface="Homa" pitchFamily="2" charset="-78"/>
              </a:rPr>
              <a:t>n</a:t>
            </a:r>
            <a:r>
              <a:rPr lang="fa-IR" sz="2400">
                <a:solidFill>
                  <a:srgbClr val="CC3300"/>
                </a:solidFill>
                <a:cs typeface="Homa" pitchFamily="2" charset="-78"/>
              </a:rPr>
              <a:t> هرس ميشود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1CCDF48A-95CA-46A0-A3A6-43F95F87618F}" type="slidenum">
              <a:rPr lang="fa-IR"/>
              <a:pPr>
                <a:defRPr/>
              </a:pPr>
              <a:t>201</a:t>
            </a:fld>
            <a:endParaRPr lang="en-US"/>
          </a:p>
        </p:txBody>
      </p:sp>
      <p:grpSp>
        <p:nvGrpSpPr>
          <p:cNvPr id="206851" name="Group 2"/>
          <p:cNvGrpSpPr>
            <a:grpSpLocks/>
          </p:cNvGrpSpPr>
          <p:nvPr/>
        </p:nvGrpSpPr>
        <p:grpSpPr bwMode="auto">
          <a:xfrm>
            <a:off x="1752600" y="2554288"/>
            <a:ext cx="7010400" cy="4259262"/>
            <a:chOff x="1104" y="1609"/>
            <a:chExt cx="4416" cy="2683"/>
          </a:xfrm>
        </p:grpSpPr>
        <p:pic>
          <p:nvPicPr>
            <p:cNvPr id="2068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1609"/>
              <a:ext cx="4416" cy="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60" name="Rectangle 4"/>
            <p:cNvSpPr>
              <a:spLocks noChangeArrowheads="1"/>
            </p:cNvSpPr>
            <p:nvPr/>
          </p:nvSpPr>
          <p:spPr bwMode="auto">
            <a:xfrm>
              <a:off x="3137" y="2807"/>
              <a:ext cx="1488" cy="254"/>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61" name="Rectangle 5"/>
            <p:cNvSpPr>
              <a:spLocks noChangeArrowheads="1"/>
            </p:cNvSpPr>
            <p:nvPr/>
          </p:nvSpPr>
          <p:spPr bwMode="auto">
            <a:xfrm>
              <a:off x="4608" y="1945"/>
              <a:ext cx="336" cy="24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62" name="Rectangle 6"/>
            <p:cNvSpPr>
              <a:spLocks noChangeArrowheads="1"/>
            </p:cNvSpPr>
            <p:nvPr/>
          </p:nvSpPr>
          <p:spPr bwMode="auto">
            <a:xfrm>
              <a:off x="1927" y="3941"/>
              <a:ext cx="2087" cy="27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6863" name="Oval 7"/>
            <p:cNvSpPr>
              <a:spLocks noChangeArrowheads="1"/>
            </p:cNvSpPr>
            <p:nvPr/>
          </p:nvSpPr>
          <p:spPr bwMode="auto">
            <a:xfrm>
              <a:off x="4619" y="2115"/>
              <a:ext cx="136" cy="136"/>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206852" name="Text Box 8"/>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06853" name="Text Box 9"/>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هرس آلفا-بتا</a:t>
            </a:r>
          </a:p>
        </p:txBody>
      </p:sp>
      <p:sp>
        <p:nvSpPr>
          <p:cNvPr id="206854" name="Rectangle 10"/>
          <p:cNvSpPr>
            <a:spLocks noChangeArrowheads="1"/>
          </p:cNvSpPr>
          <p:nvPr/>
        </p:nvSpPr>
        <p:spPr bwMode="auto">
          <a:xfrm>
            <a:off x="3429000" y="6288088"/>
            <a:ext cx="2362200" cy="3810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55" name="Text Box 11"/>
          <p:cNvSpPr txBox="1">
            <a:spLocks noChangeArrowheads="1"/>
          </p:cNvSpPr>
          <p:nvPr/>
        </p:nvSpPr>
        <p:spPr bwMode="auto">
          <a:xfrm>
            <a:off x="3505200" y="4443413"/>
            <a:ext cx="1068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 +∞]</a:t>
            </a:r>
          </a:p>
        </p:txBody>
      </p:sp>
      <p:sp>
        <p:nvSpPr>
          <p:cNvPr id="206856" name="Text Box 12"/>
          <p:cNvSpPr txBox="1">
            <a:spLocks noChangeArrowheads="1"/>
          </p:cNvSpPr>
          <p:nvPr/>
        </p:nvSpPr>
        <p:spPr bwMode="auto">
          <a:xfrm>
            <a:off x="5867400" y="3163888"/>
            <a:ext cx="1004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a:t>
            </a:r>
          </a:p>
        </p:txBody>
      </p:sp>
      <p:sp>
        <p:nvSpPr>
          <p:cNvPr id="206857" name="Oval 13"/>
          <p:cNvSpPr>
            <a:spLocks noChangeArrowheads="1"/>
          </p:cNvSpPr>
          <p:nvPr/>
        </p:nvSpPr>
        <p:spPr bwMode="auto">
          <a:xfrm>
            <a:off x="5638800" y="3087688"/>
            <a:ext cx="1447800" cy="685800"/>
          </a:xfrm>
          <a:prstGeom prst="ellipse">
            <a:avLst/>
          </a:prstGeom>
          <a:noFill/>
          <a:ln w="127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58" name="Text Box 14"/>
          <p:cNvSpPr txBox="1">
            <a:spLocks noChangeArrowheads="1"/>
          </p:cNvSpPr>
          <p:nvPr/>
        </p:nvSpPr>
        <p:spPr bwMode="auto">
          <a:xfrm>
            <a:off x="4551363" y="2876550"/>
            <a:ext cx="1533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a-IR" sz="1600" i="1">
                <a:solidFill>
                  <a:srgbClr val="FF0000"/>
                </a:solidFill>
                <a:latin typeface="Courier" charset="0"/>
                <a:cs typeface="Arial" charset="0"/>
              </a:rPr>
              <a:t>محدوده مقادير ممکن</a:t>
            </a:r>
            <a:endParaRPr lang="en-US" sz="1600" i="1">
              <a:solidFill>
                <a:srgbClr val="FF0000"/>
              </a:solidFill>
              <a:latin typeface="Courier" charset="0"/>
              <a:cs typeface="Arial" charset="0"/>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BBC38EDE-CC56-4773-8591-0C1AEA0F2A98}" type="slidenum">
              <a:rPr lang="fa-IR"/>
              <a:pPr>
                <a:defRPr/>
              </a:pPr>
              <a:t>202</a:t>
            </a:fld>
            <a:endParaRPr lang="en-US"/>
          </a:p>
        </p:txBody>
      </p:sp>
      <p:sp>
        <p:nvSpPr>
          <p:cNvPr id="20787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07876"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هرس آلفا-بتا</a:t>
            </a:r>
          </a:p>
        </p:txBody>
      </p:sp>
      <p:pic>
        <p:nvPicPr>
          <p:cNvPr id="2078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82850"/>
            <a:ext cx="7010400" cy="425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78" name="Rectangle 5"/>
          <p:cNvSpPr>
            <a:spLocks noChangeArrowheads="1"/>
          </p:cNvSpPr>
          <p:nvPr/>
        </p:nvSpPr>
        <p:spPr bwMode="auto">
          <a:xfrm>
            <a:off x="4495800" y="6216650"/>
            <a:ext cx="1295400" cy="3810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79" name="Text Box 6"/>
          <p:cNvSpPr txBox="1">
            <a:spLocks noChangeArrowheads="1"/>
          </p:cNvSpPr>
          <p:nvPr/>
        </p:nvSpPr>
        <p:spPr bwMode="auto">
          <a:xfrm>
            <a:off x="3552825" y="4371975"/>
            <a:ext cx="80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solidFill>
                  <a:srgbClr val="FF0000"/>
                </a:solidFill>
                <a:latin typeface="Times New Roman" pitchFamily="18" charset="0"/>
              </a:rPr>
              <a:t>[-∞,3]</a:t>
            </a:r>
            <a:endParaRPr lang="en-US" sz="2400" b="1">
              <a:latin typeface="Times New Roman" pitchFamily="18" charset="0"/>
            </a:endParaRPr>
          </a:p>
        </p:txBody>
      </p:sp>
      <p:sp>
        <p:nvSpPr>
          <p:cNvPr id="207880" name="Text Box 7"/>
          <p:cNvSpPr txBox="1">
            <a:spLocks noChangeArrowheads="1"/>
          </p:cNvSpPr>
          <p:nvPr/>
        </p:nvSpPr>
        <p:spPr bwMode="auto">
          <a:xfrm>
            <a:off x="5867400" y="3092450"/>
            <a:ext cx="1006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a:t>
            </a:r>
          </a:p>
        </p:txBody>
      </p:sp>
      <p:grpSp>
        <p:nvGrpSpPr>
          <p:cNvPr id="207881" name="Group 8"/>
          <p:cNvGrpSpPr>
            <a:grpSpLocks/>
          </p:cNvGrpSpPr>
          <p:nvPr/>
        </p:nvGrpSpPr>
        <p:grpSpPr bwMode="auto">
          <a:xfrm>
            <a:off x="4965700" y="4373563"/>
            <a:ext cx="444500" cy="319087"/>
            <a:chOff x="3128" y="2583"/>
            <a:chExt cx="280" cy="201"/>
          </a:xfrm>
        </p:grpSpPr>
        <p:pic>
          <p:nvPicPr>
            <p:cNvPr id="20788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 y="2592"/>
              <a:ext cx="1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8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 y="2583"/>
              <a:ext cx="148"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7882" name="Rectangle 11"/>
          <p:cNvSpPr>
            <a:spLocks noChangeArrowheads="1"/>
          </p:cNvSpPr>
          <p:nvPr/>
        </p:nvSpPr>
        <p:spPr bwMode="auto">
          <a:xfrm>
            <a:off x="4427538" y="6191250"/>
            <a:ext cx="1512887" cy="142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0338CB9C-E4FA-4A3D-B6AF-99D234CF10D7}" type="slidenum">
              <a:rPr lang="fa-IR"/>
              <a:pPr>
                <a:defRPr/>
              </a:pPr>
              <a:t>203</a:t>
            </a:fld>
            <a:endParaRPr lang="en-US"/>
          </a:p>
        </p:txBody>
      </p:sp>
      <p:sp>
        <p:nvSpPr>
          <p:cNvPr id="20889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0890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هرس آلفا-بتا</a:t>
            </a:r>
          </a:p>
        </p:txBody>
      </p:sp>
      <p:pic>
        <p:nvPicPr>
          <p:cNvPr id="2089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92375"/>
            <a:ext cx="7010400" cy="425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902" name="Text Box 5"/>
          <p:cNvSpPr txBox="1">
            <a:spLocks noChangeArrowheads="1"/>
          </p:cNvSpPr>
          <p:nvPr/>
        </p:nvSpPr>
        <p:spPr bwMode="auto">
          <a:xfrm>
            <a:off x="3552825" y="4381500"/>
            <a:ext cx="80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[-∞,3]</a:t>
            </a:r>
            <a:endParaRPr lang="en-US" sz="2400" b="1">
              <a:latin typeface="Times New Roman" pitchFamily="18" charset="0"/>
            </a:endParaRPr>
          </a:p>
        </p:txBody>
      </p:sp>
      <p:sp>
        <p:nvSpPr>
          <p:cNvPr id="208903" name="Text Box 6"/>
          <p:cNvSpPr txBox="1">
            <a:spLocks noChangeArrowheads="1"/>
          </p:cNvSpPr>
          <p:nvPr/>
        </p:nvSpPr>
        <p:spPr bwMode="auto">
          <a:xfrm>
            <a:off x="5867400" y="3101975"/>
            <a:ext cx="1006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a:t>
            </a:r>
          </a:p>
        </p:txBody>
      </p:sp>
      <p:sp>
        <p:nvSpPr>
          <p:cNvPr id="208904" name="Rectangle 7"/>
          <p:cNvSpPr>
            <a:spLocks noChangeArrowheads="1"/>
          </p:cNvSpPr>
          <p:nvPr/>
        </p:nvSpPr>
        <p:spPr bwMode="auto">
          <a:xfrm>
            <a:off x="5410200" y="6200775"/>
            <a:ext cx="457200" cy="3810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8905" name="Group 8"/>
          <p:cNvGrpSpPr>
            <a:grpSpLocks/>
          </p:cNvGrpSpPr>
          <p:nvPr/>
        </p:nvGrpSpPr>
        <p:grpSpPr bwMode="auto">
          <a:xfrm>
            <a:off x="4965700" y="4383088"/>
            <a:ext cx="444500" cy="319087"/>
            <a:chOff x="3128" y="2583"/>
            <a:chExt cx="280" cy="201"/>
          </a:xfrm>
        </p:grpSpPr>
        <p:pic>
          <p:nvPicPr>
            <p:cNvPr id="20890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 y="2592"/>
              <a:ext cx="1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0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 y="2583"/>
              <a:ext cx="148"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6B06316-A788-4797-B206-0ECB214A594E}" type="slidenum">
              <a:rPr lang="fa-IR"/>
              <a:pPr>
                <a:defRPr/>
              </a:pPr>
              <a:t>204</a:t>
            </a:fld>
            <a:endParaRPr lang="en-US"/>
          </a:p>
        </p:txBody>
      </p:sp>
      <p:sp>
        <p:nvSpPr>
          <p:cNvPr id="20992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pic>
        <p:nvPicPr>
          <p:cNvPr id="2099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54288"/>
            <a:ext cx="7010400" cy="425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925" name="Text Box 4"/>
          <p:cNvSpPr txBox="1">
            <a:spLocks noChangeArrowheads="1"/>
          </p:cNvSpPr>
          <p:nvPr/>
        </p:nvSpPr>
        <p:spPr bwMode="auto">
          <a:xfrm>
            <a:off x="5867400" y="3163888"/>
            <a:ext cx="868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solidFill>
                  <a:srgbClr val="FF0000"/>
                </a:solidFill>
                <a:latin typeface="Times New Roman" pitchFamily="18" charset="0"/>
              </a:rPr>
              <a:t>[3,+∞]</a:t>
            </a:r>
            <a:endParaRPr lang="en-US" sz="2000">
              <a:latin typeface="Times New Roman" pitchFamily="18" charset="0"/>
            </a:endParaRPr>
          </a:p>
        </p:txBody>
      </p:sp>
      <p:sp>
        <p:nvSpPr>
          <p:cNvPr id="209926" name="Text Box 5"/>
          <p:cNvSpPr txBox="1">
            <a:spLocks noChangeArrowheads="1"/>
          </p:cNvSpPr>
          <p:nvPr/>
        </p:nvSpPr>
        <p:spPr bwMode="auto">
          <a:xfrm>
            <a:off x="3733800" y="4443413"/>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solidFill>
                  <a:srgbClr val="FF0000"/>
                </a:solidFill>
                <a:latin typeface="Times New Roman" pitchFamily="18" charset="0"/>
              </a:rPr>
              <a:t>[3,3]</a:t>
            </a:r>
            <a:endParaRPr lang="en-US" sz="2000">
              <a:latin typeface="Times New Roman" pitchFamily="18" charset="0"/>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01B4F675-0F71-4FD5-BAB8-719BBD980520}" type="slidenum">
              <a:rPr lang="fa-IR"/>
              <a:pPr>
                <a:defRPr/>
              </a:pPr>
              <a:t>205</a:t>
            </a:fld>
            <a:endParaRPr lang="en-US"/>
          </a:p>
        </p:txBody>
      </p:sp>
      <p:sp>
        <p:nvSpPr>
          <p:cNvPr id="21094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1094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هرس آلفا-بتا</a:t>
            </a:r>
          </a:p>
        </p:txBody>
      </p:sp>
      <p:pic>
        <p:nvPicPr>
          <p:cNvPr id="2109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2374900"/>
            <a:ext cx="6819900" cy="436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50" name="Text Box 5"/>
          <p:cNvSpPr txBox="1">
            <a:spLocks noChangeArrowheads="1"/>
          </p:cNvSpPr>
          <p:nvPr/>
        </p:nvSpPr>
        <p:spPr bwMode="auto">
          <a:xfrm>
            <a:off x="5299075" y="4240213"/>
            <a:ext cx="80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solidFill>
                  <a:srgbClr val="FF0000"/>
                </a:solidFill>
                <a:latin typeface="Times New Roman" pitchFamily="18" charset="0"/>
              </a:rPr>
              <a:t>[-∞,2]</a:t>
            </a:r>
            <a:endParaRPr lang="en-US" sz="2400" b="1">
              <a:latin typeface="Times New Roman" pitchFamily="18" charset="0"/>
            </a:endParaRPr>
          </a:p>
        </p:txBody>
      </p:sp>
      <p:sp>
        <p:nvSpPr>
          <p:cNvPr id="210951" name="Text Box 6"/>
          <p:cNvSpPr txBox="1">
            <a:spLocks noChangeArrowheads="1"/>
          </p:cNvSpPr>
          <p:nvPr/>
        </p:nvSpPr>
        <p:spPr bwMode="auto">
          <a:xfrm>
            <a:off x="5222875" y="2960688"/>
            <a:ext cx="868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[3,+∞]</a:t>
            </a:r>
          </a:p>
        </p:txBody>
      </p:sp>
      <p:sp>
        <p:nvSpPr>
          <p:cNvPr id="210952" name="Text Box 7"/>
          <p:cNvSpPr txBox="1">
            <a:spLocks noChangeArrowheads="1"/>
          </p:cNvSpPr>
          <p:nvPr/>
        </p:nvSpPr>
        <p:spPr bwMode="auto">
          <a:xfrm>
            <a:off x="3089275" y="4240213"/>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[3,3]</a:t>
            </a:r>
          </a:p>
        </p:txBody>
      </p:sp>
      <p:sp>
        <p:nvSpPr>
          <p:cNvPr id="210953" name="Oval 8"/>
          <p:cNvSpPr>
            <a:spLocks noChangeArrowheads="1"/>
          </p:cNvSpPr>
          <p:nvPr/>
        </p:nvSpPr>
        <p:spPr bwMode="auto">
          <a:xfrm>
            <a:off x="4994275" y="4027488"/>
            <a:ext cx="2438400" cy="914400"/>
          </a:xfrm>
          <a:prstGeom prst="ellipse">
            <a:avLst/>
          </a:prstGeom>
          <a:noFill/>
          <a:ln w="127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54" name="Text Box 9"/>
          <p:cNvSpPr txBox="1">
            <a:spLocks noChangeArrowheads="1"/>
          </p:cNvSpPr>
          <p:nvPr/>
        </p:nvSpPr>
        <p:spPr bwMode="auto">
          <a:xfrm>
            <a:off x="6340475" y="3630613"/>
            <a:ext cx="2662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i="1">
                <a:solidFill>
                  <a:srgbClr val="FF0000"/>
                </a:solidFill>
                <a:latin typeface="Courier" charset="0"/>
                <a:cs typeface="Arial" charset="0"/>
              </a:rPr>
              <a:t>این گره برای</a:t>
            </a:r>
            <a:r>
              <a:rPr lang="en-US" i="1">
                <a:solidFill>
                  <a:srgbClr val="FF0000"/>
                </a:solidFill>
                <a:latin typeface="Courier" charset="0"/>
                <a:cs typeface="Lotus" pitchFamily="2" charset="-78"/>
              </a:rPr>
              <a:t>Max </a:t>
            </a:r>
            <a:r>
              <a:rPr lang="fa-IR" i="1">
                <a:solidFill>
                  <a:srgbClr val="FF0000"/>
                </a:solidFill>
                <a:latin typeface="Courier" charset="0"/>
                <a:cs typeface="Arial" charset="0"/>
              </a:rPr>
              <a:t> مناسب نيست</a:t>
            </a:r>
            <a:endParaRPr lang="en-US" i="1">
              <a:solidFill>
                <a:srgbClr val="FF0000"/>
              </a:solidFill>
              <a:latin typeface="Courier" charset="0"/>
              <a:cs typeface="Arial" charset="0"/>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0C7E7590-D549-4171-9FE7-58CD583C3574}" type="slidenum">
              <a:rPr lang="fa-IR"/>
              <a:pPr>
                <a:defRPr/>
              </a:pPr>
              <a:t>206</a:t>
            </a:fld>
            <a:endParaRPr lang="en-US"/>
          </a:p>
        </p:txBody>
      </p:sp>
      <p:sp>
        <p:nvSpPr>
          <p:cNvPr id="21197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11972"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هرس آلفا-بتا</a:t>
            </a:r>
          </a:p>
        </p:txBody>
      </p:sp>
      <p:pic>
        <p:nvPicPr>
          <p:cNvPr id="2119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46388"/>
            <a:ext cx="7391400"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74" name="Text Box 5"/>
          <p:cNvSpPr txBox="1">
            <a:spLocks noChangeArrowheads="1"/>
          </p:cNvSpPr>
          <p:nvPr/>
        </p:nvSpPr>
        <p:spPr bwMode="auto">
          <a:xfrm>
            <a:off x="4619625" y="4125913"/>
            <a:ext cx="80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[-∞,2]</a:t>
            </a:r>
            <a:endParaRPr lang="en-US" sz="2400" b="1">
              <a:latin typeface="Times New Roman" pitchFamily="18" charset="0"/>
            </a:endParaRPr>
          </a:p>
        </p:txBody>
      </p:sp>
      <p:sp>
        <p:nvSpPr>
          <p:cNvPr id="211975" name="Text Box 6"/>
          <p:cNvSpPr txBox="1">
            <a:spLocks noChangeArrowheads="1"/>
          </p:cNvSpPr>
          <p:nvPr/>
        </p:nvSpPr>
        <p:spPr bwMode="auto">
          <a:xfrm>
            <a:off x="4613275" y="2998788"/>
            <a:ext cx="798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[3,14]</a:t>
            </a:r>
          </a:p>
        </p:txBody>
      </p:sp>
      <p:sp>
        <p:nvSpPr>
          <p:cNvPr id="211976" name="Text Box 7"/>
          <p:cNvSpPr txBox="1">
            <a:spLocks noChangeArrowheads="1"/>
          </p:cNvSpPr>
          <p:nvPr/>
        </p:nvSpPr>
        <p:spPr bwMode="auto">
          <a:xfrm>
            <a:off x="2682875" y="4125913"/>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[3,3]</a:t>
            </a:r>
          </a:p>
        </p:txBody>
      </p:sp>
      <p:sp>
        <p:nvSpPr>
          <p:cNvPr id="211977" name="Text Box 8"/>
          <p:cNvSpPr txBox="1">
            <a:spLocks noChangeArrowheads="1"/>
          </p:cNvSpPr>
          <p:nvPr/>
        </p:nvSpPr>
        <p:spPr bwMode="auto">
          <a:xfrm>
            <a:off x="6400800" y="4125913"/>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solidFill>
                  <a:srgbClr val="FF0000"/>
                </a:solidFill>
                <a:latin typeface="Times New Roman" pitchFamily="18" charset="0"/>
              </a:rPr>
              <a:t>[-∞,14]</a:t>
            </a:r>
            <a:endParaRPr lang="en-US" sz="2400" b="1">
              <a:solidFill>
                <a:srgbClr val="FF0000"/>
              </a:solidFill>
              <a:latin typeface="Times New Roman" pitchFamily="18" charset="0"/>
            </a:endParaRPr>
          </a:p>
        </p:txBody>
      </p:sp>
      <p:pic>
        <p:nvPicPr>
          <p:cNvPr id="21197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994025"/>
            <a:ext cx="68580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79" name="Text Box 10"/>
          <p:cNvSpPr txBox="1">
            <a:spLocks noChangeArrowheads="1"/>
          </p:cNvSpPr>
          <p:nvPr/>
        </p:nvSpPr>
        <p:spPr bwMode="auto">
          <a:xfrm>
            <a:off x="6156325" y="2922588"/>
            <a:ext cx="32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latin typeface="Times New Roman" pitchFamily="18" charset="0"/>
              </a:rPr>
              <a:t>,</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8ECE2F55-87B1-43A1-ACF3-7663A19925A8}" type="slidenum">
              <a:rPr lang="fa-IR"/>
              <a:pPr>
                <a:defRPr/>
              </a:pPr>
              <a:t>207</a:t>
            </a:fld>
            <a:endParaRPr lang="en-US"/>
          </a:p>
        </p:txBody>
      </p:sp>
      <p:sp>
        <p:nvSpPr>
          <p:cNvPr id="21299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12996"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هرس آلفا-بتا</a:t>
            </a:r>
          </a:p>
        </p:txBody>
      </p:sp>
      <p:pic>
        <p:nvPicPr>
          <p:cNvPr id="2129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05100"/>
            <a:ext cx="7539038"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998" name="Text Box 5"/>
          <p:cNvSpPr txBox="1">
            <a:spLocks noChangeArrowheads="1"/>
          </p:cNvSpPr>
          <p:nvPr/>
        </p:nvSpPr>
        <p:spPr bwMode="auto">
          <a:xfrm>
            <a:off x="4619625" y="3941763"/>
            <a:ext cx="86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[−∞,2]</a:t>
            </a:r>
            <a:endParaRPr lang="en-US" sz="2400" b="1">
              <a:latin typeface="Times New Roman" pitchFamily="18" charset="0"/>
            </a:endParaRPr>
          </a:p>
        </p:txBody>
      </p:sp>
      <p:sp>
        <p:nvSpPr>
          <p:cNvPr id="212999" name="Text Box 6"/>
          <p:cNvSpPr txBox="1">
            <a:spLocks noChangeArrowheads="1"/>
          </p:cNvSpPr>
          <p:nvPr/>
        </p:nvSpPr>
        <p:spPr bwMode="auto">
          <a:xfrm>
            <a:off x="4816475" y="2798763"/>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[3,5]</a:t>
            </a:r>
          </a:p>
        </p:txBody>
      </p:sp>
      <p:sp>
        <p:nvSpPr>
          <p:cNvPr id="213000" name="Text Box 7"/>
          <p:cNvSpPr txBox="1">
            <a:spLocks noChangeArrowheads="1"/>
          </p:cNvSpPr>
          <p:nvPr/>
        </p:nvSpPr>
        <p:spPr bwMode="auto">
          <a:xfrm>
            <a:off x="2409825" y="3941763"/>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[3,3]</a:t>
            </a:r>
          </a:p>
        </p:txBody>
      </p:sp>
      <p:sp>
        <p:nvSpPr>
          <p:cNvPr id="213001" name="Text Box 8"/>
          <p:cNvSpPr txBox="1">
            <a:spLocks noChangeArrowheads="1"/>
          </p:cNvSpPr>
          <p:nvPr/>
        </p:nvSpPr>
        <p:spPr bwMode="auto">
          <a:xfrm>
            <a:off x="6600825" y="3941763"/>
            <a:ext cx="80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solidFill>
                  <a:srgbClr val="FF0000"/>
                </a:solidFill>
                <a:latin typeface="Times New Roman" pitchFamily="18" charset="0"/>
              </a:rPr>
              <a:t>[-∞,5]</a:t>
            </a:r>
            <a:endParaRPr lang="en-US" sz="2400" b="1">
              <a:latin typeface="Times New Roman" pitchFamily="18" charset="0"/>
            </a:endParaRPr>
          </a:p>
        </p:txBody>
      </p:sp>
      <p:pic>
        <p:nvPicPr>
          <p:cNvPr id="21300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913" y="2719388"/>
            <a:ext cx="522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3003" name="Rectangle 10"/>
          <p:cNvSpPr>
            <a:spLocks noChangeArrowheads="1"/>
          </p:cNvSpPr>
          <p:nvPr/>
        </p:nvSpPr>
        <p:spPr bwMode="auto">
          <a:xfrm>
            <a:off x="6216650" y="2738438"/>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1">
                <a:latin typeface="Times New Roman" pitchFamily="18" charset="0"/>
              </a:rPr>
              <a:t>,</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F80D5071-421F-4953-9E4C-55C1381D9D39}" type="slidenum">
              <a:rPr lang="fa-IR"/>
              <a:pPr>
                <a:defRPr/>
              </a:pPr>
              <a:t>208</a:t>
            </a:fld>
            <a:endParaRPr lang="en-US"/>
          </a:p>
        </p:txBody>
      </p:sp>
      <p:sp>
        <p:nvSpPr>
          <p:cNvPr id="21401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1402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هرس آلفا-بتا</a:t>
            </a:r>
          </a:p>
        </p:txBody>
      </p:sp>
      <p:pic>
        <p:nvPicPr>
          <p:cNvPr id="2140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73350"/>
            <a:ext cx="74676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022" name="Text Box 5"/>
          <p:cNvSpPr txBox="1">
            <a:spLocks noChangeArrowheads="1"/>
          </p:cNvSpPr>
          <p:nvPr/>
        </p:nvSpPr>
        <p:spPr bwMode="auto">
          <a:xfrm>
            <a:off x="6172200" y="3740150"/>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solidFill>
                  <a:srgbClr val="FF0000"/>
                </a:solidFill>
                <a:latin typeface="Times New Roman" pitchFamily="18" charset="0"/>
              </a:rPr>
              <a:t>[2,2]</a:t>
            </a:r>
            <a:endParaRPr lang="en-US" sz="2400" b="1">
              <a:latin typeface="Times New Roman" pitchFamily="18" charset="0"/>
            </a:endParaRPr>
          </a:p>
        </p:txBody>
      </p:sp>
      <p:sp>
        <p:nvSpPr>
          <p:cNvPr id="214023" name="Text Box 6"/>
          <p:cNvSpPr txBox="1">
            <a:spLocks noChangeArrowheads="1"/>
          </p:cNvSpPr>
          <p:nvPr/>
        </p:nvSpPr>
        <p:spPr bwMode="auto">
          <a:xfrm>
            <a:off x="4267200" y="3756025"/>
            <a:ext cx="86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[−∞,2]</a:t>
            </a:r>
            <a:endParaRPr lang="en-US" sz="2400" b="1">
              <a:latin typeface="Times New Roman" pitchFamily="18" charset="0"/>
            </a:endParaRPr>
          </a:p>
        </p:txBody>
      </p:sp>
      <p:sp>
        <p:nvSpPr>
          <p:cNvPr id="214024" name="Text Box 7"/>
          <p:cNvSpPr txBox="1">
            <a:spLocks noChangeArrowheads="1"/>
          </p:cNvSpPr>
          <p:nvPr/>
        </p:nvSpPr>
        <p:spPr bwMode="auto">
          <a:xfrm>
            <a:off x="4464050" y="2749550"/>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solidFill>
                  <a:srgbClr val="FF0000"/>
                </a:solidFill>
                <a:latin typeface="Times New Roman" pitchFamily="18" charset="0"/>
              </a:rPr>
              <a:t>[3,3]</a:t>
            </a:r>
            <a:endParaRPr lang="en-US" sz="2000">
              <a:latin typeface="Times New Roman" pitchFamily="18" charset="0"/>
            </a:endParaRPr>
          </a:p>
        </p:txBody>
      </p:sp>
      <p:sp>
        <p:nvSpPr>
          <p:cNvPr id="214025" name="Text Box 8"/>
          <p:cNvSpPr txBox="1">
            <a:spLocks noChangeArrowheads="1"/>
          </p:cNvSpPr>
          <p:nvPr/>
        </p:nvSpPr>
        <p:spPr bwMode="auto">
          <a:xfrm>
            <a:off x="2530475" y="3756025"/>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[3,3]</a:t>
            </a:r>
          </a:p>
        </p:txBody>
      </p:sp>
      <p:pic>
        <p:nvPicPr>
          <p:cNvPr id="2140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725738"/>
            <a:ext cx="685800"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08CEC130-89F4-43B4-A994-28103CA9DAFC}" type="slidenum">
              <a:rPr lang="fa-IR"/>
              <a:pPr>
                <a:defRPr/>
              </a:pPr>
              <a:t>209</a:t>
            </a:fld>
            <a:endParaRPr lang="en-US"/>
          </a:p>
        </p:txBody>
      </p:sp>
      <p:sp>
        <p:nvSpPr>
          <p:cNvPr id="21504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15044"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هرس آلفا-بتا</a:t>
            </a:r>
          </a:p>
        </p:txBody>
      </p:sp>
      <p:pic>
        <p:nvPicPr>
          <p:cNvPr id="2150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73350"/>
            <a:ext cx="74676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46" name="Text Box 5"/>
          <p:cNvSpPr txBox="1">
            <a:spLocks noChangeArrowheads="1"/>
          </p:cNvSpPr>
          <p:nvPr/>
        </p:nvSpPr>
        <p:spPr bwMode="auto">
          <a:xfrm>
            <a:off x="6172200" y="3740150"/>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[2,2]</a:t>
            </a:r>
            <a:endParaRPr lang="en-US" sz="2400" b="1">
              <a:latin typeface="Times New Roman" pitchFamily="18" charset="0"/>
            </a:endParaRPr>
          </a:p>
        </p:txBody>
      </p:sp>
      <p:sp>
        <p:nvSpPr>
          <p:cNvPr id="215047" name="Text Box 6"/>
          <p:cNvSpPr txBox="1">
            <a:spLocks noChangeArrowheads="1"/>
          </p:cNvSpPr>
          <p:nvPr/>
        </p:nvSpPr>
        <p:spPr bwMode="auto">
          <a:xfrm>
            <a:off x="4267200" y="3756025"/>
            <a:ext cx="80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[-∞,2]</a:t>
            </a:r>
            <a:endParaRPr lang="en-US" sz="2400" b="1">
              <a:latin typeface="Times New Roman" pitchFamily="18" charset="0"/>
            </a:endParaRPr>
          </a:p>
        </p:txBody>
      </p:sp>
      <p:sp>
        <p:nvSpPr>
          <p:cNvPr id="215048" name="Text Box 7"/>
          <p:cNvSpPr txBox="1">
            <a:spLocks noChangeArrowheads="1"/>
          </p:cNvSpPr>
          <p:nvPr/>
        </p:nvSpPr>
        <p:spPr bwMode="auto">
          <a:xfrm>
            <a:off x="4464050" y="2749550"/>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[3,3]</a:t>
            </a:r>
          </a:p>
        </p:txBody>
      </p:sp>
      <p:sp>
        <p:nvSpPr>
          <p:cNvPr id="215049" name="Text Box 8"/>
          <p:cNvSpPr txBox="1">
            <a:spLocks noChangeArrowheads="1"/>
          </p:cNvSpPr>
          <p:nvPr/>
        </p:nvSpPr>
        <p:spPr bwMode="auto">
          <a:xfrm>
            <a:off x="2530475" y="3756025"/>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a:latin typeface="Times New Roman" pitchFamily="18" charset="0"/>
              </a:rPr>
              <a:t>[3,3]</a:t>
            </a:r>
          </a:p>
        </p:txBody>
      </p:sp>
      <p:pic>
        <p:nvPicPr>
          <p:cNvPr id="2150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725738"/>
            <a:ext cx="685800"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825750"/>
            <a:ext cx="2571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52" name="Oval 11"/>
          <p:cNvSpPr>
            <a:spLocks noChangeArrowheads="1"/>
          </p:cNvSpPr>
          <p:nvPr/>
        </p:nvSpPr>
        <p:spPr bwMode="auto">
          <a:xfrm>
            <a:off x="5410200" y="2765425"/>
            <a:ext cx="381000" cy="381000"/>
          </a:xfrm>
          <a:prstGeom prst="ellipse">
            <a:avLst/>
          </a:prstGeom>
          <a:noFill/>
          <a:ln w="3175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EE20AEC7-E603-412E-B469-61FCE530632B}" type="slidenum">
              <a:rPr lang="fa-IR"/>
              <a:pPr>
                <a:defRPr/>
              </a:pPr>
              <a:t>21</a:t>
            </a:fld>
            <a:endParaRPr lang="en-US"/>
          </a:p>
        </p:txBody>
      </p:sp>
      <p:sp>
        <p:nvSpPr>
          <p:cNvPr id="2253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22532" name="Text Box 3"/>
          <p:cNvSpPr txBox="1">
            <a:spLocks noChangeArrowheads="1"/>
          </p:cNvSpPr>
          <p:nvPr/>
        </p:nvSpPr>
        <p:spPr bwMode="auto">
          <a:xfrm>
            <a:off x="3851275" y="2014538"/>
            <a:ext cx="450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SzPct val="80000"/>
              <a:buFont typeface="Wingdings" pitchFamily="2" charset="2"/>
              <a:buChar char="Ã"/>
            </a:pPr>
            <a:r>
              <a:rPr lang="fa-IR" sz="3600" b="1">
                <a:solidFill>
                  <a:srgbClr val="000099"/>
                </a:solidFill>
                <a:cs typeface="Lotus" pitchFamily="2" charset="-78"/>
              </a:rPr>
              <a:t> معيارهای</a:t>
            </a:r>
            <a:r>
              <a:rPr lang="fa-IR"/>
              <a:t> </a:t>
            </a:r>
            <a:r>
              <a:rPr lang="fa-IR" sz="3600" b="1">
                <a:solidFill>
                  <a:srgbClr val="000099"/>
                </a:solidFill>
                <a:cs typeface="Lotus" pitchFamily="2" charset="-78"/>
              </a:rPr>
              <a:t>کارايي</a:t>
            </a:r>
            <a:endParaRPr lang="en-US" sz="3600" b="1">
              <a:solidFill>
                <a:srgbClr val="000099"/>
              </a:solidFill>
              <a:cs typeface="Lotus" pitchFamily="2" charset="-78"/>
            </a:endParaRPr>
          </a:p>
        </p:txBody>
      </p:sp>
      <p:sp>
        <p:nvSpPr>
          <p:cNvPr id="22533" name="Text Box 4"/>
          <p:cNvSpPr txBox="1">
            <a:spLocks noChangeArrowheads="1"/>
          </p:cNvSpPr>
          <p:nvPr/>
        </p:nvSpPr>
        <p:spPr bwMode="auto">
          <a:xfrm>
            <a:off x="900113" y="2581275"/>
            <a:ext cx="70564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a:defRPr>
                <a:solidFill>
                  <a:schemeClr val="tx1"/>
                </a:solidFill>
                <a:latin typeface="Arial" charset="0"/>
                <a:cs typeface="Times New Roman" pitchFamily="18" charset="0"/>
              </a:defRPr>
            </a:lvl5pPr>
            <a:lvl6pPr eaLnBrk="0" fontAlgn="base" hangingPunct="0">
              <a:spcBef>
                <a:spcPct val="0"/>
              </a:spcBef>
              <a:spcAft>
                <a:spcPct val="0"/>
              </a:spcAft>
              <a:defRPr>
                <a:solidFill>
                  <a:schemeClr val="tx1"/>
                </a:solidFill>
                <a:latin typeface="Arial" charset="0"/>
                <a:cs typeface="Times New Roman" pitchFamily="18" charset="0"/>
              </a:defRPr>
            </a:lvl6pPr>
            <a:lvl7pPr eaLnBrk="0" fontAlgn="base" hangingPunct="0">
              <a:spcBef>
                <a:spcPct val="0"/>
              </a:spcBef>
              <a:spcAft>
                <a:spcPct val="0"/>
              </a:spcAft>
              <a:defRPr>
                <a:solidFill>
                  <a:schemeClr val="tx1"/>
                </a:solidFill>
                <a:latin typeface="Arial" charset="0"/>
                <a:cs typeface="Times New Roman" pitchFamily="18" charset="0"/>
              </a:defRPr>
            </a:lvl7pPr>
            <a:lvl8pPr eaLnBrk="0" fontAlgn="base" hangingPunct="0">
              <a:spcBef>
                <a:spcPct val="0"/>
              </a:spcBef>
              <a:spcAft>
                <a:spcPct val="0"/>
              </a:spcAft>
              <a:defRPr>
                <a:solidFill>
                  <a:schemeClr val="tx1"/>
                </a:solidFill>
                <a:latin typeface="Arial" charset="0"/>
                <a:cs typeface="Times New Roman" pitchFamily="18" charset="0"/>
              </a:defRPr>
            </a:lvl8pPr>
            <a:lvl9pPr eaLnBrk="0" fontAlgn="base" hangingPunct="0">
              <a:spcBef>
                <a:spcPct val="0"/>
              </a:spcBef>
              <a:spcAft>
                <a:spcPct val="0"/>
              </a:spcAft>
              <a:defRPr>
                <a:solidFill>
                  <a:schemeClr val="tx1"/>
                </a:solidFill>
                <a:latin typeface="Arial" charset="0"/>
                <a:cs typeface="Times New Roman" pitchFamily="18" charset="0"/>
              </a:defRPr>
            </a:lvl9pPr>
          </a:lstStyle>
          <a:p>
            <a:pPr lvl="2" algn="r" rtl="1">
              <a:spcBef>
                <a:spcPct val="50000"/>
              </a:spcBef>
              <a:buClr>
                <a:srgbClr val="00D600"/>
              </a:buClr>
              <a:buFont typeface="Wingdings" pitchFamily="2" charset="2"/>
              <a:buChar char="×"/>
            </a:pPr>
            <a:r>
              <a:rPr lang="fa-IR" sz="2400" b="1">
                <a:solidFill>
                  <a:srgbClr val="CC3300"/>
                </a:solidFill>
                <a:cs typeface="Lotus" pitchFamily="2" charset="-78"/>
              </a:rPr>
              <a:t> معيار کارايي، معياری برای موفقيت رفتار عامل است.</a:t>
            </a:r>
          </a:p>
          <a:p>
            <a:pPr lvl="4" algn="r" rtl="1">
              <a:spcBef>
                <a:spcPct val="50000"/>
              </a:spcBef>
              <a:buClr>
                <a:srgbClr val="00D600"/>
              </a:buClr>
              <a:buFontTx/>
              <a:buChar char="•"/>
            </a:pPr>
            <a:r>
              <a:rPr lang="fa-IR" sz="2000" b="1">
                <a:solidFill>
                  <a:srgbClr val="CC3300"/>
                </a:solidFill>
                <a:cs typeface="Lotus" pitchFamily="2" charset="-78"/>
              </a:rPr>
              <a:t> بر اساس خواسته های فرد در محيط انتخاب ميشود</a:t>
            </a:r>
            <a:endParaRPr lang="en-US" sz="2000" b="1">
              <a:solidFill>
                <a:srgbClr val="CC3300"/>
              </a:solidFill>
              <a:cs typeface="Lotus" pitchFamily="2" charset="-78"/>
            </a:endParaRPr>
          </a:p>
        </p:txBody>
      </p:sp>
      <p:sp>
        <p:nvSpPr>
          <p:cNvPr id="22534" name="Text Box 5"/>
          <p:cNvSpPr txBox="1">
            <a:spLocks noChangeArrowheads="1"/>
          </p:cNvSpPr>
          <p:nvPr/>
        </p:nvSpPr>
        <p:spPr bwMode="auto">
          <a:xfrm>
            <a:off x="468313" y="4497388"/>
            <a:ext cx="7597775"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lvl="3" algn="r" rtl="1">
              <a:spcBef>
                <a:spcPct val="50000"/>
              </a:spcBef>
              <a:buClr>
                <a:srgbClr val="00D600"/>
              </a:buClr>
              <a:buFont typeface="Wingdings" pitchFamily="2" charset="2"/>
              <a:buChar char="×"/>
            </a:pPr>
            <a:r>
              <a:rPr lang="fa-IR" sz="2400" b="1">
                <a:solidFill>
                  <a:srgbClr val="CC3300"/>
                </a:solidFill>
                <a:cs typeface="Lotus" pitchFamily="2" charset="-78"/>
              </a:rPr>
              <a:t>معيار کارايي که ملاکهای موفقيت را تعريف ميکند</a:t>
            </a:r>
          </a:p>
          <a:p>
            <a:pPr lvl="3" algn="r" rtl="1">
              <a:spcBef>
                <a:spcPct val="50000"/>
              </a:spcBef>
              <a:buClr>
                <a:srgbClr val="00D600"/>
              </a:buClr>
              <a:buFont typeface="Wingdings" pitchFamily="2" charset="2"/>
              <a:buChar char="×"/>
            </a:pPr>
            <a:r>
              <a:rPr lang="fa-IR" sz="2400" b="1">
                <a:solidFill>
                  <a:srgbClr val="CC3300"/>
                </a:solidFill>
                <a:cs typeface="Lotus" pitchFamily="2" charset="-78"/>
              </a:rPr>
              <a:t> دانش قبلي عامل نسبت به محيط</a:t>
            </a:r>
          </a:p>
          <a:p>
            <a:pPr lvl="3" algn="r" rtl="1">
              <a:spcBef>
                <a:spcPct val="50000"/>
              </a:spcBef>
              <a:buClr>
                <a:srgbClr val="00D600"/>
              </a:buClr>
              <a:buFont typeface="Wingdings" pitchFamily="2" charset="2"/>
              <a:buChar char="×"/>
            </a:pPr>
            <a:r>
              <a:rPr lang="fa-IR" sz="2400" b="1">
                <a:solidFill>
                  <a:srgbClr val="CC3300"/>
                </a:solidFill>
                <a:cs typeface="Lotus" pitchFamily="2" charset="-78"/>
              </a:rPr>
              <a:t> فعاليتهايي که عامل ميتواند انجام دهد</a:t>
            </a:r>
          </a:p>
          <a:p>
            <a:pPr lvl="3" algn="r" rtl="1">
              <a:spcBef>
                <a:spcPct val="50000"/>
              </a:spcBef>
              <a:buClr>
                <a:srgbClr val="00D600"/>
              </a:buClr>
              <a:buFont typeface="Wingdings" pitchFamily="2" charset="2"/>
              <a:buChar char="×"/>
            </a:pPr>
            <a:r>
              <a:rPr lang="fa-IR" sz="2400" b="1">
                <a:solidFill>
                  <a:srgbClr val="CC3300"/>
                </a:solidFill>
                <a:cs typeface="Lotus" pitchFamily="2" charset="-78"/>
              </a:rPr>
              <a:t> دنباله ادراک عامل در اين زمان</a:t>
            </a:r>
            <a:endParaRPr lang="en-US" sz="2400" b="1">
              <a:solidFill>
                <a:srgbClr val="CC3300"/>
              </a:solidFill>
              <a:cs typeface="Lotus" pitchFamily="2" charset="-78"/>
            </a:endParaRPr>
          </a:p>
        </p:txBody>
      </p:sp>
      <p:sp>
        <p:nvSpPr>
          <p:cNvPr id="22535" name="Rectangle 6"/>
          <p:cNvSpPr>
            <a:spLocks noChangeArrowheads="1"/>
          </p:cNvSpPr>
          <p:nvPr/>
        </p:nvSpPr>
        <p:spPr bwMode="auto">
          <a:xfrm>
            <a:off x="5834063" y="3797300"/>
            <a:ext cx="248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spcBef>
                <a:spcPct val="50000"/>
              </a:spcBef>
              <a:buClr>
                <a:srgbClr val="00D600"/>
              </a:buClr>
              <a:buSzPct val="80000"/>
              <a:buFont typeface="Wingdings" pitchFamily="2" charset="2"/>
              <a:buChar char="Ã"/>
            </a:pPr>
            <a:r>
              <a:rPr lang="fa-IR" sz="3600" b="1">
                <a:solidFill>
                  <a:srgbClr val="000099"/>
                </a:solidFill>
                <a:cs typeface="Lotus" pitchFamily="2" charset="-78"/>
              </a:rPr>
              <a:t> رفتار عقلايي</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36DCDAE-30AF-40B4-9019-F300C2857B2D}" type="slidenum">
              <a:rPr lang="fa-IR"/>
              <a:pPr>
                <a:defRPr/>
              </a:pPr>
              <a:t>210</a:t>
            </a:fld>
            <a:endParaRPr lang="en-US"/>
          </a:p>
        </p:txBody>
      </p:sp>
      <p:sp>
        <p:nvSpPr>
          <p:cNvPr id="21606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1606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بازيهای قطعي با اطلاعات ناقص</a:t>
            </a:r>
          </a:p>
        </p:txBody>
      </p:sp>
      <p:sp>
        <p:nvSpPr>
          <p:cNvPr id="216069" name="Text Box 4"/>
          <p:cNvSpPr txBox="1">
            <a:spLocks noChangeArrowheads="1"/>
          </p:cNvSpPr>
          <p:nvPr/>
        </p:nvSpPr>
        <p:spPr bwMode="auto">
          <a:xfrm>
            <a:off x="468313" y="2420938"/>
            <a:ext cx="8207375" cy="453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2800">
                <a:solidFill>
                  <a:schemeClr val="accent2"/>
                </a:solidFill>
                <a:cs typeface="Homa" pitchFamily="2" charset="-78"/>
              </a:rPr>
              <a:t>معايب الگوريتم های پيشين</a:t>
            </a:r>
          </a:p>
          <a:p>
            <a:pPr algn="r" rtl="1">
              <a:spcBef>
                <a:spcPct val="50000"/>
              </a:spcBef>
              <a:buClr>
                <a:srgbClr val="00D600"/>
              </a:buClr>
              <a:buFont typeface="Wingdings" pitchFamily="2" charset="2"/>
              <a:buChar char="Ã"/>
            </a:pPr>
            <a:r>
              <a:rPr lang="fa-IR" sz="2400">
                <a:solidFill>
                  <a:srgbClr val="CC3300"/>
                </a:solidFill>
                <a:cs typeface="Homa" pitchFamily="2" charset="-78"/>
              </a:rPr>
              <a:t>الگوريتم </a:t>
            </a:r>
            <a:r>
              <a:rPr lang="en-US" sz="2400">
                <a:solidFill>
                  <a:srgbClr val="CC3300"/>
                </a:solidFill>
                <a:cs typeface="Homa" pitchFamily="2" charset="-78"/>
              </a:rPr>
              <a:t>minimax</a:t>
            </a:r>
            <a:r>
              <a:rPr lang="fa-IR" sz="2400">
                <a:solidFill>
                  <a:srgbClr val="CC3300"/>
                </a:solidFill>
                <a:cs typeface="Homa" pitchFamily="2" charset="-78"/>
              </a:rPr>
              <a:t> کل فضای جست و جوی بازی را توليد ميکند</a:t>
            </a:r>
          </a:p>
          <a:p>
            <a:pPr algn="r" rtl="1">
              <a:spcBef>
                <a:spcPct val="50000"/>
              </a:spcBef>
              <a:buClr>
                <a:srgbClr val="00D600"/>
              </a:buClr>
              <a:buFont typeface="Wingdings" pitchFamily="2" charset="2"/>
              <a:buChar char="Ã"/>
            </a:pPr>
            <a:r>
              <a:rPr lang="fa-IR" sz="2400">
                <a:solidFill>
                  <a:srgbClr val="CC3300"/>
                </a:solidFill>
                <a:cs typeface="Homa" pitchFamily="2" charset="-78"/>
              </a:rPr>
              <a:t>الگوريتم آلفا-بتا با وجود هرس درخت، اما کل مسير حالتهای پايانه، حداقل برای بخشي از فضای حالت، بايد جست و جو شود</a:t>
            </a:r>
          </a:p>
          <a:p>
            <a:pPr lvl="2" algn="r" rtl="1">
              <a:spcBef>
                <a:spcPct val="50000"/>
              </a:spcBef>
              <a:buClr>
                <a:srgbClr val="00D600"/>
              </a:buClr>
              <a:buFont typeface="Wingdings" pitchFamily="2" charset="2"/>
              <a:buChar char="×"/>
            </a:pPr>
            <a:r>
              <a:rPr lang="fa-IR" sz="2000">
                <a:solidFill>
                  <a:srgbClr val="CC3300"/>
                </a:solidFill>
                <a:cs typeface="Homa" pitchFamily="2" charset="-78"/>
              </a:rPr>
              <a:t>اين عمق عملي نيست، زيرا حرکات بايد در زمانی معقول انجام شود</a:t>
            </a:r>
          </a:p>
          <a:p>
            <a:pPr algn="r" rtl="1">
              <a:spcBef>
                <a:spcPct val="50000"/>
              </a:spcBef>
              <a:buClr>
                <a:srgbClr val="00D600"/>
              </a:buClr>
              <a:buFont typeface="Wingdings" pitchFamily="2" charset="2"/>
              <a:buNone/>
            </a:pPr>
            <a:r>
              <a:rPr lang="fa-IR" sz="2800">
                <a:solidFill>
                  <a:schemeClr val="accent2"/>
                </a:solidFill>
                <a:cs typeface="Homa" pitchFamily="2" charset="-78"/>
              </a:rPr>
              <a:t>شانون(1950)</a:t>
            </a:r>
          </a:p>
          <a:p>
            <a:pPr algn="r" rtl="1">
              <a:spcBef>
                <a:spcPct val="50000"/>
              </a:spcBef>
              <a:buClr>
                <a:srgbClr val="00D600"/>
              </a:buClr>
              <a:buFont typeface="Wingdings" pitchFamily="2" charset="2"/>
              <a:buNone/>
            </a:pPr>
            <a:r>
              <a:rPr lang="fa-IR" sz="2400">
                <a:solidFill>
                  <a:srgbClr val="CC3300"/>
                </a:solidFill>
                <a:cs typeface="Homa" pitchFamily="2" charset="-78"/>
              </a:rPr>
              <a:t>برای کمتر شدن زمان جست و جو و اعمال تابع ارزيابي اکتشافی به حالتهای جستجو، بهتر است از گره های غير پايانه به گره های پايانه پرداخته شود</a:t>
            </a:r>
          </a:p>
          <a:p>
            <a:pPr algn="r" rtl="1">
              <a:spcBef>
                <a:spcPct val="50000"/>
              </a:spcBef>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100CE1D-9539-4304-B57F-4B309F2C2283}" type="slidenum">
              <a:rPr lang="fa-IR"/>
              <a:pPr>
                <a:defRPr/>
              </a:pPr>
              <a:t>211</a:t>
            </a:fld>
            <a:endParaRPr lang="en-US"/>
          </a:p>
        </p:txBody>
      </p:sp>
      <p:sp>
        <p:nvSpPr>
          <p:cNvPr id="21709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17092"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بازيهای قطعي با اطلاعات ناقص</a:t>
            </a:r>
          </a:p>
        </p:txBody>
      </p:sp>
      <p:sp>
        <p:nvSpPr>
          <p:cNvPr id="217093" name="Text Box 4"/>
          <p:cNvSpPr txBox="1">
            <a:spLocks noChangeArrowheads="1"/>
          </p:cNvSpPr>
          <p:nvPr/>
        </p:nvSpPr>
        <p:spPr bwMode="auto">
          <a:xfrm>
            <a:off x="538163" y="2697163"/>
            <a:ext cx="81375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800">
                <a:solidFill>
                  <a:srgbClr val="CC3300"/>
                </a:solidFill>
                <a:cs typeface="Homa" pitchFamily="2" charset="-78"/>
              </a:rPr>
              <a:t>در شانون, </a:t>
            </a:r>
            <a:r>
              <a:rPr lang="en-US" sz="2400">
                <a:solidFill>
                  <a:srgbClr val="CC3300"/>
                </a:solidFill>
                <a:cs typeface="Homa" pitchFamily="2" charset="-78"/>
              </a:rPr>
              <a:t>minimax</a:t>
            </a:r>
            <a:r>
              <a:rPr lang="fa-IR" sz="2800">
                <a:solidFill>
                  <a:srgbClr val="CC3300"/>
                </a:solidFill>
                <a:cs typeface="Homa" pitchFamily="2" charset="-78"/>
              </a:rPr>
              <a:t> و آلفا-بتا به دو روش بطور متناوب عمل ميکنند</a:t>
            </a:r>
          </a:p>
          <a:p>
            <a:pPr algn="r" rtl="1">
              <a:spcBef>
                <a:spcPct val="50000"/>
              </a:spcBef>
              <a:buClr>
                <a:srgbClr val="00D600"/>
              </a:buClr>
              <a:buFont typeface="Wingdings" pitchFamily="2" charset="2"/>
              <a:buChar char="Ã"/>
            </a:pPr>
            <a:r>
              <a:rPr lang="fa-IR" sz="2800">
                <a:solidFill>
                  <a:srgbClr val="CC3300"/>
                </a:solidFill>
                <a:cs typeface="Homa" pitchFamily="2" charset="-78"/>
              </a:rPr>
              <a:t>جايگزيني تابع سودمندی با تابع ارزيابی اکتشافی بنام </a:t>
            </a:r>
            <a:r>
              <a:rPr lang="en-US" sz="2800">
                <a:solidFill>
                  <a:srgbClr val="CC3300"/>
                </a:solidFill>
                <a:cs typeface="Homa" pitchFamily="2" charset="-78"/>
              </a:rPr>
              <a:t>EVAL</a:t>
            </a:r>
            <a:endParaRPr lang="fa-IR" sz="2800">
              <a:solidFill>
                <a:srgbClr val="CC3300"/>
              </a:solidFill>
              <a:cs typeface="Homa" pitchFamily="2" charset="-78"/>
            </a:endParaRPr>
          </a:p>
          <a:p>
            <a:pPr lvl="2" algn="r" rtl="1">
              <a:buClr>
                <a:srgbClr val="00D600"/>
              </a:buClr>
              <a:buFont typeface="Wingdings" pitchFamily="2" charset="2"/>
              <a:buChar char="×"/>
            </a:pPr>
            <a:r>
              <a:rPr lang="fa-IR" sz="2400">
                <a:solidFill>
                  <a:srgbClr val="CC3300"/>
                </a:solidFill>
                <a:cs typeface="Homa" pitchFamily="2" charset="-78"/>
              </a:rPr>
              <a:t>تخمينی از سودمندی موقعيت ارائه ميکند</a:t>
            </a:r>
          </a:p>
          <a:p>
            <a:pPr algn="r" rtl="1">
              <a:spcBef>
                <a:spcPct val="50000"/>
              </a:spcBef>
              <a:buClr>
                <a:srgbClr val="00D600"/>
              </a:buClr>
              <a:buFont typeface="Wingdings" pitchFamily="2" charset="2"/>
              <a:buChar char="Ã"/>
            </a:pPr>
            <a:r>
              <a:rPr lang="fa-IR" sz="2800">
                <a:solidFill>
                  <a:srgbClr val="CC3300"/>
                </a:solidFill>
                <a:cs typeface="Homa" pitchFamily="2" charset="-78"/>
              </a:rPr>
              <a:t>جايگزين تست پايانه با تست توقف</a:t>
            </a:r>
          </a:p>
          <a:p>
            <a:pPr lvl="2" algn="r" rtl="1">
              <a:buClr>
                <a:srgbClr val="00D600"/>
              </a:buClr>
              <a:buFont typeface="Wingdings" pitchFamily="2" charset="2"/>
              <a:buChar char="×"/>
            </a:pPr>
            <a:r>
              <a:rPr lang="fa-IR" sz="2400">
                <a:solidFill>
                  <a:srgbClr val="CC3300"/>
                </a:solidFill>
                <a:cs typeface="Homa" pitchFamily="2" charset="-78"/>
              </a:rPr>
              <a:t>تصميم ميگيرد </a:t>
            </a:r>
            <a:r>
              <a:rPr lang="en-US" sz="2000">
                <a:solidFill>
                  <a:srgbClr val="CC3300"/>
                </a:solidFill>
                <a:cs typeface="Homa" pitchFamily="2" charset="-78"/>
              </a:rPr>
              <a:t>EVAL</a:t>
            </a:r>
            <a:r>
              <a:rPr lang="fa-IR" sz="2400">
                <a:solidFill>
                  <a:srgbClr val="CC3300"/>
                </a:solidFill>
                <a:cs typeface="Homa" pitchFamily="2" charset="-78"/>
              </a:rPr>
              <a:t> چه موقع اعمال شود</a:t>
            </a:r>
          </a:p>
          <a:p>
            <a:pPr algn="r" rtl="1">
              <a:buClr>
                <a:srgbClr val="00D600"/>
              </a:buClr>
              <a:buFont typeface="Wingdings" pitchFamily="2" charset="2"/>
              <a:buChar char="q"/>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ACD20DD-ECCD-4C92-AF44-E3448F73367E}" type="slidenum">
              <a:rPr lang="fa-IR"/>
              <a:pPr>
                <a:defRPr/>
              </a:pPr>
              <a:t>212</a:t>
            </a:fld>
            <a:endParaRPr lang="en-US"/>
          </a:p>
        </p:txBody>
      </p:sp>
      <p:sp>
        <p:nvSpPr>
          <p:cNvPr id="21811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18116"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تابع ارزيابي اکتشافی </a:t>
            </a:r>
            <a:r>
              <a:rPr lang="en-US" sz="2800">
                <a:solidFill>
                  <a:schemeClr val="accent2"/>
                </a:solidFill>
                <a:cs typeface="Homa" pitchFamily="2" charset="-78"/>
              </a:rPr>
              <a:t>EVAL</a:t>
            </a:r>
            <a:endParaRPr lang="fa-IR" sz="2800">
              <a:solidFill>
                <a:schemeClr val="accent2"/>
              </a:solidFill>
              <a:cs typeface="Homa" pitchFamily="2" charset="-78"/>
            </a:endParaRPr>
          </a:p>
        </p:txBody>
      </p:sp>
      <p:sp>
        <p:nvSpPr>
          <p:cNvPr id="218117" name="Text Box 4"/>
          <p:cNvSpPr txBox="1">
            <a:spLocks noChangeArrowheads="1"/>
          </p:cNvSpPr>
          <p:nvPr/>
        </p:nvSpPr>
        <p:spPr bwMode="auto">
          <a:xfrm>
            <a:off x="25400" y="2501900"/>
            <a:ext cx="8723313" cy="4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تابع ارزيابی، ارائه تخمينی از سودمندی مورد انتظار بازی از يک موقعيت خاص</a:t>
            </a:r>
          </a:p>
          <a:p>
            <a:pPr lvl="2" algn="r" rtl="1">
              <a:buClr>
                <a:srgbClr val="00D600"/>
              </a:buClr>
              <a:buFont typeface="Wingdings" pitchFamily="2" charset="2"/>
              <a:buChar char="×"/>
            </a:pPr>
            <a:r>
              <a:rPr lang="fa-IR" sz="2000">
                <a:solidFill>
                  <a:srgbClr val="CC3300"/>
                </a:solidFill>
                <a:cs typeface="Homa" pitchFamily="2" charset="-78"/>
              </a:rPr>
              <a:t>توابع اکتشافی، تخمينی از فاصله تا هدف را بر ميگرداندند</a:t>
            </a:r>
          </a:p>
          <a:p>
            <a:pPr algn="r" rtl="1">
              <a:spcBef>
                <a:spcPct val="50000"/>
              </a:spcBef>
              <a:buClr>
                <a:srgbClr val="00D600"/>
              </a:buClr>
              <a:buFont typeface="Wingdings" pitchFamily="2" charset="2"/>
              <a:buChar char="Ã"/>
            </a:pPr>
            <a:r>
              <a:rPr lang="fa-IR" sz="2400">
                <a:solidFill>
                  <a:srgbClr val="CC3300"/>
                </a:solidFill>
                <a:cs typeface="Homa" pitchFamily="2" charset="-78"/>
              </a:rPr>
              <a:t>اغلب توابع ارزيابي، </a:t>
            </a:r>
            <a:r>
              <a:rPr lang="fa-IR" sz="2400" b="1">
                <a:solidFill>
                  <a:srgbClr val="CC3300"/>
                </a:solidFill>
                <a:cs typeface="Homa" pitchFamily="2" charset="-78"/>
              </a:rPr>
              <a:t>خواص</a:t>
            </a:r>
            <a:r>
              <a:rPr lang="fa-IR" sz="2400">
                <a:solidFill>
                  <a:srgbClr val="CC3300"/>
                </a:solidFill>
                <a:cs typeface="Homa" pitchFamily="2" charset="-78"/>
              </a:rPr>
              <a:t> گوناگونی از حالتها را محاسبه ميکنند</a:t>
            </a:r>
          </a:p>
          <a:p>
            <a:pPr lvl="2" algn="r" rtl="1">
              <a:buClr>
                <a:srgbClr val="00D600"/>
              </a:buClr>
              <a:buFont typeface="Wingdings" pitchFamily="2" charset="2"/>
              <a:buChar char="×"/>
            </a:pPr>
            <a:r>
              <a:rPr lang="fa-IR" sz="2000">
                <a:solidFill>
                  <a:srgbClr val="CC3300"/>
                </a:solidFill>
                <a:cs typeface="Homa" pitchFamily="2" charset="-78"/>
              </a:rPr>
              <a:t>خواص روی هم رفته، کلاسهای هم ارزی يا دسته های مختلفی از حالتها را تعريف ميکنند</a:t>
            </a:r>
          </a:p>
          <a:p>
            <a:pPr lvl="2" algn="r" rtl="1">
              <a:buClr>
                <a:srgbClr val="00D600"/>
              </a:buClr>
              <a:buFont typeface="Wingdings" pitchFamily="2" charset="2"/>
              <a:buChar char="×"/>
            </a:pPr>
            <a:r>
              <a:rPr lang="fa-IR" sz="2000">
                <a:solidFill>
                  <a:srgbClr val="CC3300"/>
                </a:solidFill>
                <a:cs typeface="Homa" pitchFamily="2" charset="-78"/>
              </a:rPr>
              <a:t>حالتهای هر دسته، برای تمام خواص مقدار يکسانی دارند</a:t>
            </a:r>
          </a:p>
          <a:p>
            <a:pPr algn="r" rtl="1">
              <a:spcBef>
                <a:spcPct val="50000"/>
              </a:spcBef>
              <a:buClr>
                <a:srgbClr val="00D600"/>
              </a:buClr>
              <a:buFont typeface="Wingdings" pitchFamily="2" charset="2"/>
              <a:buChar char="Ã"/>
            </a:pPr>
            <a:r>
              <a:rPr lang="fa-IR" sz="2400">
                <a:solidFill>
                  <a:srgbClr val="CC3300"/>
                </a:solidFill>
                <a:cs typeface="Homa" pitchFamily="2" charset="-78"/>
              </a:rPr>
              <a:t>هر دسته حاوی چند حالت است که</a:t>
            </a:r>
          </a:p>
          <a:p>
            <a:pPr lvl="2" algn="r" rtl="1">
              <a:buClr>
                <a:srgbClr val="00D600"/>
              </a:buClr>
              <a:buFont typeface="Wingdings" pitchFamily="2" charset="2"/>
              <a:buChar char="×"/>
            </a:pPr>
            <a:r>
              <a:rPr lang="fa-IR" sz="2000">
                <a:solidFill>
                  <a:srgbClr val="CC3300"/>
                </a:solidFill>
                <a:cs typeface="Homa" pitchFamily="2" charset="-78"/>
              </a:rPr>
              <a:t>موجب برنده شدن</a:t>
            </a:r>
          </a:p>
          <a:p>
            <a:pPr lvl="2" algn="r" rtl="1">
              <a:buClr>
                <a:srgbClr val="00D600"/>
              </a:buClr>
              <a:buFont typeface="Wingdings" pitchFamily="2" charset="2"/>
              <a:buChar char="×"/>
            </a:pPr>
            <a:r>
              <a:rPr lang="fa-IR" sz="2000">
                <a:solidFill>
                  <a:srgbClr val="CC3300"/>
                </a:solidFill>
                <a:cs typeface="Homa" pitchFamily="2" charset="-78"/>
              </a:rPr>
              <a:t>موجب رسم شدن</a:t>
            </a:r>
          </a:p>
          <a:p>
            <a:pPr lvl="2" algn="r" rtl="1">
              <a:buClr>
                <a:srgbClr val="00D600"/>
              </a:buClr>
              <a:buFont typeface="Wingdings" pitchFamily="2" charset="2"/>
              <a:buChar char="×"/>
            </a:pPr>
            <a:r>
              <a:rPr lang="fa-IR" sz="2000">
                <a:solidFill>
                  <a:srgbClr val="CC3300"/>
                </a:solidFill>
                <a:cs typeface="Homa" pitchFamily="2" charset="-78"/>
              </a:rPr>
              <a:t>منجر به باختن</a:t>
            </a:r>
          </a:p>
          <a:p>
            <a:pPr algn="r" rtl="1">
              <a:spcBef>
                <a:spcPct val="50000"/>
              </a:spcBef>
              <a:buClr>
                <a:srgbClr val="00D600"/>
              </a:buClr>
              <a:buFont typeface="Wingdings" pitchFamily="2" charset="2"/>
              <a:buChar char="Ã"/>
            </a:pPr>
            <a:r>
              <a:rPr lang="fa-IR" sz="2400">
                <a:solidFill>
                  <a:srgbClr val="CC3300"/>
                </a:solidFill>
                <a:cs typeface="Homa" pitchFamily="2" charset="-78"/>
              </a:rPr>
              <a:t>تابع ارزيابی نميداند کدام حالت منجر به چه چيزی ميشود، اما ميتواند مقداری برگرداند که تناسب حالتها را با هر نتيجه نشان دهد</a:t>
            </a:r>
          </a:p>
          <a:p>
            <a:pPr algn="r" rtl="1">
              <a:buClr>
                <a:srgbClr val="00D600"/>
              </a:buClr>
              <a:buFont typeface="Wingdings" pitchFamily="2" charset="2"/>
              <a:buChar char="×"/>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7"/>
          <p:cNvSpPr>
            <a:spLocks noGrp="1"/>
          </p:cNvSpPr>
          <p:nvPr>
            <p:ph type="sldNum" sz="quarter" idx="12"/>
          </p:nvPr>
        </p:nvSpPr>
        <p:spPr/>
        <p:txBody>
          <a:bodyPr/>
          <a:lstStyle/>
          <a:p>
            <a:pPr>
              <a:defRPr/>
            </a:pPr>
            <a:fld id="{17E36F50-F293-4484-A3D5-532039F287BB}" type="slidenum">
              <a:rPr lang="fa-IR"/>
              <a:pPr>
                <a:defRPr/>
              </a:pPr>
              <a:t>213</a:t>
            </a:fld>
            <a:endParaRPr lang="en-US"/>
          </a:p>
        </p:txBody>
      </p:sp>
      <p:pic>
        <p:nvPicPr>
          <p:cNvPr id="2191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1927225"/>
            <a:ext cx="4929187"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140"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19141" name="Text Box 4"/>
          <p:cNvSpPr txBox="1">
            <a:spLocks noChangeArrowheads="1"/>
          </p:cNvSpPr>
          <p:nvPr/>
        </p:nvSpPr>
        <p:spPr bwMode="auto">
          <a:xfrm>
            <a:off x="2005013" y="6110288"/>
            <a:ext cx="641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i="1">
                <a:latin typeface="Times New Roman" pitchFamily="18" charset="0"/>
              </a:rPr>
              <a:t>Eval</a:t>
            </a:r>
            <a:r>
              <a:rPr lang="en-US" sz="2400" b="1">
                <a:latin typeface="Times New Roman" pitchFamily="18" charset="0"/>
              </a:rPr>
              <a:t>(</a:t>
            </a:r>
            <a:r>
              <a:rPr lang="en-US" sz="2400" b="1" i="1">
                <a:latin typeface="Times New Roman" pitchFamily="18" charset="0"/>
              </a:rPr>
              <a:t>s</a:t>
            </a:r>
            <a:r>
              <a:rPr lang="en-US" sz="2400" b="1">
                <a:latin typeface="Times New Roman" pitchFamily="18" charset="0"/>
              </a:rPr>
              <a:t>) = </a:t>
            </a:r>
            <a:r>
              <a:rPr lang="en-US" sz="2400" b="1" i="1">
                <a:latin typeface="Times New Roman" pitchFamily="18" charset="0"/>
              </a:rPr>
              <a:t>w</a:t>
            </a:r>
            <a:r>
              <a:rPr lang="en-US" sz="2400" b="1" baseline="-25000">
                <a:latin typeface="Times New Roman" pitchFamily="18" charset="0"/>
              </a:rPr>
              <a:t>1 </a:t>
            </a:r>
            <a:r>
              <a:rPr lang="en-US" sz="2400" b="1" i="1">
                <a:latin typeface="Times New Roman" pitchFamily="18" charset="0"/>
              </a:rPr>
              <a:t>f</a:t>
            </a:r>
            <a:r>
              <a:rPr lang="en-US" sz="2400" b="1" baseline="-25000">
                <a:latin typeface="Times New Roman" pitchFamily="18" charset="0"/>
              </a:rPr>
              <a:t>1</a:t>
            </a:r>
            <a:r>
              <a:rPr lang="en-US" sz="2400" b="1">
                <a:latin typeface="Times New Roman" pitchFamily="18" charset="0"/>
              </a:rPr>
              <a:t>(</a:t>
            </a:r>
            <a:r>
              <a:rPr lang="en-US" sz="2400" b="1" i="1">
                <a:latin typeface="Times New Roman" pitchFamily="18" charset="0"/>
              </a:rPr>
              <a:t>s</a:t>
            </a:r>
            <a:r>
              <a:rPr lang="en-US" sz="2400" b="1">
                <a:latin typeface="Times New Roman" pitchFamily="18" charset="0"/>
              </a:rPr>
              <a:t>) + </a:t>
            </a:r>
            <a:r>
              <a:rPr lang="en-US" sz="2400" b="1" i="1">
                <a:latin typeface="Times New Roman" pitchFamily="18" charset="0"/>
              </a:rPr>
              <a:t>w</a:t>
            </a:r>
            <a:r>
              <a:rPr lang="en-US" sz="2400" b="1" baseline="-25000">
                <a:latin typeface="Times New Roman" pitchFamily="18" charset="0"/>
              </a:rPr>
              <a:t>2 </a:t>
            </a:r>
            <a:r>
              <a:rPr lang="en-US" sz="2400" b="1" i="1">
                <a:latin typeface="Times New Roman" pitchFamily="18" charset="0"/>
              </a:rPr>
              <a:t>f</a:t>
            </a:r>
            <a:r>
              <a:rPr lang="en-US" sz="2400" b="1" baseline="-25000">
                <a:latin typeface="Times New Roman" pitchFamily="18" charset="0"/>
              </a:rPr>
              <a:t>2</a:t>
            </a:r>
            <a:r>
              <a:rPr lang="en-US" sz="2400" b="1">
                <a:latin typeface="Times New Roman" pitchFamily="18" charset="0"/>
              </a:rPr>
              <a:t>(</a:t>
            </a:r>
            <a:r>
              <a:rPr lang="en-US" sz="2400" b="1" i="1">
                <a:latin typeface="Times New Roman" pitchFamily="18" charset="0"/>
              </a:rPr>
              <a:t>s</a:t>
            </a:r>
            <a:r>
              <a:rPr lang="en-US" sz="2400" b="1">
                <a:latin typeface="Times New Roman" pitchFamily="18" charset="0"/>
              </a:rPr>
              <a:t>) + … + </a:t>
            </a:r>
            <a:r>
              <a:rPr lang="en-US" sz="2400" b="1" i="1">
                <a:latin typeface="Times New Roman" pitchFamily="18" charset="0"/>
              </a:rPr>
              <a:t>w</a:t>
            </a:r>
            <a:r>
              <a:rPr lang="en-US" sz="2400" b="1" baseline="-25000">
                <a:latin typeface="Times New Roman" pitchFamily="18" charset="0"/>
              </a:rPr>
              <a:t>n</a:t>
            </a:r>
            <a:r>
              <a:rPr lang="en-US" sz="2400" b="1" i="1">
                <a:latin typeface="Times New Roman" pitchFamily="18" charset="0"/>
              </a:rPr>
              <a:t>f</a:t>
            </a:r>
            <a:r>
              <a:rPr lang="en-US" sz="2400" b="1" baseline="-25000">
                <a:latin typeface="Times New Roman" pitchFamily="18" charset="0"/>
              </a:rPr>
              <a:t>n</a:t>
            </a:r>
            <a:r>
              <a:rPr lang="en-US" sz="2400" b="1">
                <a:latin typeface="Times New Roman" pitchFamily="18" charset="0"/>
              </a:rPr>
              <a:t>(</a:t>
            </a:r>
            <a:r>
              <a:rPr lang="en-US" sz="2400" b="1" i="1">
                <a:latin typeface="Times New Roman" pitchFamily="18" charset="0"/>
              </a:rPr>
              <a:t>s</a:t>
            </a:r>
            <a:r>
              <a:rPr lang="en-US" sz="2400" b="1">
                <a:latin typeface="Times New Roman" pitchFamily="18" charset="0"/>
              </a:rPr>
              <a:t>)</a:t>
            </a:r>
          </a:p>
        </p:txBody>
      </p:sp>
      <p:sp>
        <p:nvSpPr>
          <p:cNvPr id="219142" name="Text Box 5"/>
          <p:cNvSpPr txBox="1">
            <a:spLocks noChangeArrowheads="1"/>
          </p:cNvSpPr>
          <p:nvPr/>
        </p:nvSpPr>
        <p:spPr bwMode="auto">
          <a:xfrm>
            <a:off x="-36513" y="1908175"/>
            <a:ext cx="8137526"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3200">
                <a:solidFill>
                  <a:schemeClr val="accent2"/>
                </a:solidFill>
                <a:cs typeface="Homa" pitchFamily="2" charset="-78"/>
              </a:rPr>
              <a:t>مثال: تابع </a:t>
            </a:r>
            <a:r>
              <a:rPr lang="en-US" sz="2800">
                <a:solidFill>
                  <a:schemeClr val="accent2"/>
                </a:solidFill>
                <a:cs typeface="Homa" pitchFamily="2" charset="-78"/>
              </a:rPr>
              <a:t>EVAL</a:t>
            </a:r>
            <a:endParaRPr lang="fa-IR" sz="2800">
              <a:solidFill>
                <a:schemeClr val="accent2"/>
              </a:solidFill>
              <a:cs typeface="Homa" pitchFamily="2" charset="-78"/>
            </a:endParaRPr>
          </a:p>
        </p:txBody>
      </p:sp>
      <p:sp>
        <p:nvSpPr>
          <p:cNvPr id="219143" name="Text Box 6"/>
          <p:cNvSpPr txBox="1">
            <a:spLocks noChangeArrowheads="1"/>
          </p:cNvSpPr>
          <p:nvPr/>
        </p:nvSpPr>
        <p:spPr bwMode="auto">
          <a:xfrm>
            <a:off x="5435600" y="2774950"/>
            <a:ext cx="316865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000">
                <a:solidFill>
                  <a:srgbClr val="CC3300"/>
                </a:solidFill>
                <a:cs typeface="Homa" pitchFamily="2" charset="-78"/>
              </a:rPr>
              <a:t>اغلب توابع ارزيابی, مقدار عددی جداگانه ای برای هر خاصيت محاسبه، سپس آنها را ترکيب ميکنند تا مقدار کل بدست آيد</a:t>
            </a:r>
          </a:p>
          <a:p>
            <a:pPr algn="justLow" rtl="1">
              <a:spcBef>
                <a:spcPct val="50000"/>
              </a:spcBef>
            </a:pPr>
            <a:r>
              <a:rPr lang="fa-IR" sz="2000">
                <a:solidFill>
                  <a:srgbClr val="CC3300"/>
                </a:solidFill>
                <a:cs typeface="Homa" pitchFamily="2" charset="-78"/>
              </a:rPr>
              <a:t>مثال در تابع بازی شطرنج:</a:t>
            </a:r>
          </a:p>
          <a:p>
            <a:pPr algn="justLow" rtl="1">
              <a:spcBef>
                <a:spcPct val="50000"/>
              </a:spcBef>
            </a:pPr>
            <a:r>
              <a:rPr lang="fa-IR" sz="2000">
                <a:solidFill>
                  <a:srgbClr val="CC3300"/>
                </a:solidFill>
                <a:cs typeface="Homa" pitchFamily="2" charset="-78"/>
              </a:rPr>
              <a:t>     تعداد هر نوع قطعه در صفحه</a:t>
            </a:r>
          </a:p>
          <a:p>
            <a:pPr algn="justLow" rtl="1">
              <a:spcBef>
                <a:spcPct val="50000"/>
              </a:spcBef>
            </a:pPr>
            <a:r>
              <a:rPr lang="fa-IR" sz="2000">
                <a:solidFill>
                  <a:srgbClr val="CC3300"/>
                </a:solidFill>
                <a:cs typeface="Homa" pitchFamily="2" charset="-78"/>
              </a:rPr>
              <a:t>     مقادير آن قطعات(1 برای پياده، 3 برای اسب يا فيل،5 برای رخ و ...)</a:t>
            </a:r>
          </a:p>
          <a:p>
            <a:pPr algn="justLow" rtl="1">
              <a:spcBef>
                <a:spcPct val="50000"/>
              </a:spcBef>
            </a:pPr>
            <a:endParaRPr lang="en-US" sz="2000">
              <a:solidFill>
                <a:srgbClr val="CC3300"/>
              </a:solidFill>
              <a:cs typeface="Homa" pitchFamily="2" charset="-78"/>
            </a:endParaRPr>
          </a:p>
        </p:txBody>
      </p:sp>
      <p:graphicFrame>
        <p:nvGraphicFramePr>
          <p:cNvPr id="219144" name="Object 7"/>
          <p:cNvGraphicFramePr>
            <a:graphicFrameLocks noGrp="1" noChangeAspect="1"/>
          </p:cNvGraphicFramePr>
          <p:nvPr>
            <p:ph sz="half" idx="1"/>
          </p:nvPr>
        </p:nvGraphicFramePr>
        <p:xfrm>
          <a:off x="2514600" y="3924300"/>
          <a:ext cx="152400" cy="228600"/>
        </p:xfrm>
        <a:graphic>
          <a:graphicData uri="http://schemas.openxmlformats.org/presentationml/2006/ole">
            <mc:AlternateContent xmlns:mc="http://schemas.openxmlformats.org/markup-compatibility/2006">
              <mc:Choice xmlns:v="urn:schemas-microsoft-com:vml" Requires="v">
                <p:oleObj spid="_x0000_s219216" name="Equation" r:id="rId4" imgW="152334" imgH="228501" progId="Equation.3">
                  <p:embed/>
                </p:oleObj>
              </mc:Choice>
              <mc:Fallback>
                <p:oleObj name="Equation" r:id="rId4" imgW="152334" imgH="228501"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924300"/>
                        <a:ext cx="15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9145" name="Object 8"/>
          <p:cNvGraphicFramePr>
            <a:graphicFrameLocks noGrp="1" noChangeAspect="1"/>
          </p:cNvGraphicFramePr>
          <p:nvPr>
            <p:ph sz="quarter" idx="2"/>
          </p:nvPr>
        </p:nvGraphicFramePr>
        <p:xfrm>
          <a:off x="8120063" y="4613275"/>
          <a:ext cx="504825" cy="649288"/>
        </p:xfrm>
        <a:graphic>
          <a:graphicData uri="http://schemas.openxmlformats.org/presentationml/2006/ole">
            <mc:AlternateContent xmlns:mc="http://schemas.openxmlformats.org/markup-compatibility/2006">
              <mc:Choice xmlns:v="urn:schemas-microsoft-com:vml" Requires="v">
                <p:oleObj spid="_x0000_s219217" name="Equation" r:id="rId6" imgW="177646" imgH="228402" progId="Equation.3">
                  <p:embed/>
                </p:oleObj>
              </mc:Choice>
              <mc:Fallback>
                <p:oleObj name="Equation" r:id="rId6" imgW="177646" imgH="228402"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0063" y="4613275"/>
                        <a:ext cx="504825"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9146" name="Object 9"/>
          <p:cNvGraphicFramePr>
            <a:graphicFrameLocks noGrp="1" noChangeAspect="1"/>
          </p:cNvGraphicFramePr>
          <p:nvPr>
            <p:ph sz="quarter" idx="3"/>
          </p:nvPr>
        </p:nvGraphicFramePr>
        <p:xfrm>
          <a:off x="8169275" y="4232275"/>
          <a:ext cx="376238" cy="565150"/>
        </p:xfrm>
        <a:graphic>
          <a:graphicData uri="http://schemas.openxmlformats.org/presentationml/2006/ole">
            <mc:AlternateContent xmlns:mc="http://schemas.openxmlformats.org/markup-compatibility/2006">
              <mc:Choice xmlns:v="urn:schemas-microsoft-com:vml" Requires="v">
                <p:oleObj spid="_x0000_s219218" name="Equation" r:id="rId8" imgW="152334" imgH="228501" progId="Equation.3">
                  <p:embed/>
                </p:oleObj>
              </mc:Choice>
              <mc:Fallback>
                <p:oleObj name="Equation" r:id="rId8" imgW="152334" imgH="228501"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9275" y="4232275"/>
                        <a:ext cx="376238"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pPr>
              <a:defRPr/>
            </a:pPr>
            <a:fld id="{A3884115-8328-4A5C-8BCB-28B48E581DAC}" type="slidenum">
              <a:rPr lang="fa-IR"/>
              <a:pPr>
                <a:defRPr/>
              </a:pPr>
              <a:t>214</a:t>
            </a:fld>
            <a:endParaRPr lang="en-US"/>
          </a:p>
        </p:txBody>
      </p:sp>
      <p:sp>
        <p:nvSpPr>
          <p:cNvPr id="22016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20164" name="Text Box 3"/>
          <p:cNvSpPr txBox="1">
            <a:spLocks noChangeArrowheads="1"/>
          </p:cNvSpPr>
          <p:nvPr/>
        </p:nvSpPr>
        <p:spPr bwMode="auto">
          <a:xfrm>
            <a:off x="-36513" y="1908175"/>
            <a:ext cx="8137526"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 تابع </a:t>
            </a:r>
            <a:r>
              <a:rPr lang="en-US" sz="2800">
                <a:solidFill>
                  <a:schemeClr val="accent2"/>
                </a:solidFill>
                <a:cs typeface="Homa" pitchFamily="2" charset="-78"/>
              </a:rPr>
              <a:t>EVAL</a:t>
            </a:r>
            <a:endParaRPr lang="fa-IR" sz="2800">
              <a:solidFill>
                <a:schemeClr val="accent2"/>
              </a:solidFill>
              <a:cs typeface="Homa" pitchFamily="2" charset="-78"/>
            </a:endParaRPr>
          </a:p>
        </p:txBody>
      </p:sp>
      <p:grpSp>
        <p:nvGrpSpPr>
          <p:cNvPr id="220165" name="Group 4"/>
          <p:cNvGrpSpPr>
            <a:grpSpLocks/>
          </p:cNvGrpSpPr>
          <p:nvPr/>
        </p:nvGrpSpPr>
        <p:grpSpPr bwMode="auto">
          <a:xfrm>
            <a:off x="1547813" y="2824163"/>
            <a:ext cx="6480175" cy="2981325"/>
            <a:chOff x="975" y="1706"/>
            <a:chExt cx="4082" cy="1878"/>
          </a:xfrm>
        </p:grpSpPr>
        <p:pic>
          <p:nvPicPr>
            <p:cNvPr id="2201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 y="1706"/>
              <a:ext cx="4082" cy="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71" name="Rectangle 6"/>
            <p:cNvSpPr>
              <a:spLocks noChangeArrowheads="1"/>
            </p:cNvSpPr>
            <p:nvPr/>
          </p:nvSpPr>
          <p:spPr bwMode="auto">
            <a:xfrm>
              <a:off x="3179" y="3305"/>
              <a:ext cx="1134" cy="2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a-IR" sz="1600" b="1">
                  <a:cs typeface="Lotus" pitchFamily="2" charset="-78"/>
                </a:rPr>
                <a:t>ب) سفيد حرکت ميکند</a:t>
              </a:r>
              <a:endParaRPr lang="en-US" sz="1600" b="1">
                <a:cs typeface="Lotus" pitchFamily="2" charset="-78"/>
              </a:endParaRPr>
            </a:p>
          </p:txBody>
        </p:sp>
        <p:sp>
          <p:nvSpPr>
            <p:cNvPr id="220172" name="Rectangle 7"/>
            <p:cNvSpPr>
              <a:spLocks noChangeArrowheads="1"/>
            </p:cNvSpPr>
            <p:nvPr/>
          </p:nvSpPr>
          <p:spPr bwMode="auto">
            <a:xfrm>
              <a:off x="1314" y="3286"/>
              <a:ext cx="1134" cy="2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a-IR" sz="1600" b="1">
                  <a:cs typeface="Lotus" pitchFamily="2" charset="-78"/>
                </a:rPr>
                <a:t>الف) سفيد حرکت ميکند</a:t>
              </a:r>
              <a:endParaRPr lang="en-US" sz="1600" b="1">
                <a:cs typeface="Lotus" pitchFamily="2" charset="-78"/>
              </a:endParaRPr>
            </a:p>
          </p:txBody>
        </p:sp>
      </p:grpSp>
      <p:sp>
        <p:nvSpPr>
          <p:cNvPr id="220166" name="Text Box 8"/>
          <p:cNvSpPr txBox="1">
            <a:spLocks noChangeArrowheads="1"/>
          </p:cNvSpPr>
          <p:nvPr/>
        </p:nvSpPr>
        <p:spPr bwMode="auto">
          <a:xfrm>
            <a:off x="827088" y="5734050"/>
            <a:ext cx="7848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000">
                <a:solidFill>
                  <a:srgbClr val="CC3300"/>
                </a:solidFill>
                <a:cs typeface="Homa" pitchFamily="2" charset="-78"/>
              </a:rPr>
              <a:t>الف) سياه، مزيت اسب و دو پياده دارد و بازي را ميبرد</a:t>
            </a:r>
          </a:p>
          <a:p>
            <a:pPr algn="ctr">
              <a:spcBef>
                <a:spcPct val="50000"/>
              </a:spcBef>
            </a:pPr>
            <a:r>
              <a:rPr lang="fa-IR" sz="2000">
                <a:solidFill>
                  <a:srgbClr val="CC3300"/>
                </a:solidFill>
                <a:cs typeface="Homa" pitchFamily="2" charset="-78"/>
              </a:rPr>
              <a:t>ب) پس از اينکه سفيد، وزير را در اختيار ميگيرد، سياه ميبازد</a:t>
            </a:r>
            <a:endParaRPr lang="en-US" sz="2000">
              <a:solidFill>
                <a:srgbClr val="CC3300"/>
              </a:solidFill>
              <a:cs typeface="Homa" pitchFamily="2" charset="-78"/>
            </a:endParaRPr>
          </a:p>
        </p:txBody>
      </p:sp>
      <p:sp>
        <p:nvSpPr>
          <p:cNvPr id="220167" name="Oval 9"/>
          <p:cNvSpPr>
            <a:spLocks noChangeArrowheads="1"/>
          </p:cNvSpPr>
          <p:nvPr/>
        </p:nvSpPr>
        <p:spPr bwMode="auto">
          <a:xfrm>
            <a:off x="3071813" y="4406900"/>
            <a:ext cx="1355725" cy="1109663"/>
          </a:xfrm>
          <a:prstGeom prst="ellipse">
            <a:avLst/>
          </a:prstGeom>
          <a:noFill/>
          <a:ln w="1905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8" name="Oval 10"/>
          <p:cNvSpPr>
            <a:spLocks noChangeArrowheads="1"/>
          </p:cNvSpPr>
          <p:nvPr/>
        </p:nvSpPr>
        <p:spPr bwMode="auto">
          <a:xfrm>
            <a:off x="6096000" y="4330700"/>
            <a:ext cx="1355725" cy="1109663"/>
          </a:xfrm>
          <a:prstGeom prst="ellipse">
            <a:avLst/>
          </a:prstGeom>
          <a:noFill/>
          <a:ln w="1905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9" name="Text Box 11"/>
          <p:cNvSpPr txBox="1">
            <a:spLocks noChangeArrowheads="1"/>
          </p:cNvSpPr>
          <p:nvPr/>
        </p:nvSpPr>
        <p:spPr bwMode="auto">
          <a:xfrm>
            <a:off x="395288" y="2492375"/>
            <a:ext cx="756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2400">
                <a:solidFill>
                  <a:srgbClr val="CC3300"/>
                </a:solidFill>
                <a:cs typeface="Homa" pitchFamily="2" charset="-78"/>
              </a:rPr>
              <a:t>ارزيابی تابع </a:t>
            </a:r>
            <a:r>
              <a:rPr lang="en-US" sz="2400">
                <a:solidFill>
                  <a:srgbClr val="CC3300"/>
                </a:solidFill>
                <a:cs typeface="Homa" pitchFamily="2" charset="-78"/>
              </a:rPr>
              <a:t>EVAL</a:t>
            </a:r>
            <a:r>
              <a:rPr lang="fa-IR" sz="2400">
                <a:solidFill>
                  <a:srgbClr val="CC3300"/>
                </a:solidFill>
                <a:cs typeface="Homa" pitchFamily="2" charset="-78"/>
              </a:rPr>
              <a:t> از مقدار پيروزی در دو موقعيت کاملا متفاوت </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74F6B45A-018E-4A94-A7A3-40697559C502}" type="slidenum">
              <a:rPr lang="fa-IR"/>
              <a:pPr>
                <a:defRPr/>
              </a:pPr>
              <a:t>215</a:t>
            </a:fld>
            <a:endParaRPr lang="en-US"/>
          </a:p>
        </p:txBody>
      </p:sp>
      <p:sp>
        <p:nvSpPr>
          <p:cNvPr id="22118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grpSp>
        <p:nvGrpSpPr>
          <p:cNvPr id="221188" name="Group 3"/>
          <p:cNvGrpSpPr>
            <a:grpSpLocks/>
          </p:cNvGrpSpPr>
          <p:nvPr/>
        </p:nvGrpSpPr>
        <p:grpSpPr bwMode="auto">
          <a:xfrm>
            <a:off x="252413" y="2349500"/>
            <a:ext cx="4032250" cy="3946525"/>
            <a:chOff x="1152" y="1236"/>
            <a:chExt cx="2844" cy="2784"/>
          </a:xfrm>
        </p:grpSpPr>
        <p:pic>
          <p:nvPicPr>
            <p:cNvPr id="2211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 y="1572"/>
              <a:ext cx="2233" cy="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192" name="AutoShape 5"/>
            <p:cNvSpPr>
              <a:spLocks noChangeArrowheads="1"/>
            </p:cNvSpPr>
            <p:nvPr/>
          </p:nvSpPr>
          <p:spPr bwMode="auto">
            <a:xfrm>
              <a:off x="1152" y="3156"/>
              <a:ext cx="615" cy="306"/>
            </a:xfrm>
            <a:prstGeom prst="rightArrow">
              <a:avLst>
                <a:gd name="adj1" fmla="val 50000"/>
                <a:gd name="adj2" fmla="val 50245"/>
              </a:avLst>
            </a:prstGeom>
            <a:solidFill>
              <a:srgbClr val="FF0000"/>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193" name="AutoShape 6"/>
            <p:cNvSpPr>
              <a:spLocks noChangeArrowheads="1"/>
            </p:cNvSpPr>
            <p:nvPr/>
          </p:nvSpPr>
          <p:spPr bwMode="auto">
            <a:xfrm rot="6451513">
              <a:off x="2572" y="1391"/>
              <a:ext cx="615" cy="306"/>
            </a:xfrm>
            <a:prstGeom prst="rightArrow">
              <a:avLst>
                <a:gd name="adj1" fmla="val 50000"/>
                <a:gd name="adj2" fmla="val 50245"/>
              </a:avLst>
            </a:prstGeom>
            <a:solidFill>
              <a:srgbClr val="FF0000"/>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1189" name="Text Box 7"/>
          <p:cNvSpPr txBox="1">
            <a:spLocks noChangeArrowheads="1"/>
          </p:cNvSpPr>
          <p:nvPr/>
        </p:nvSpPr>
        <p:spPr bwMode="auto">
          <a:xfrm>
            <a:off x="-36513" y="1908175"/>
            <a:ext cx="8137526"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اثر افق</a:t>
            </a:r>
          </a:p>
        </p:txBody>
      </p:sp>
      <p:sp>
        <p:nvSpPr>
          <p:cNvPr id="221190" name="Text Box 8"/>
          <p:cNvSpPr txBox="1">
            <a:spLocks noChangeArrowheads="1"/>
          </p:cNvSpPr>
          <p:nvPr/>
        </p:nvSpPr>
        <p:spPr bwMode="auto">
          <a:xfrm>
            <a:off x="4500563" y="2622550"/>
            <a:ext cx="3887787"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400">
                <a:solidFill>
                  <a:srgbClr val="CC3300"/>
                </a:solidFill>
                <a:cs typeface="Homa" pitchFamily="2" charset="-78"/>
              </a:rPr>
              <a:t>وقتی بوجود مي آيد که برنامه با اثری از رقيب مواجه شود که منجر به خرابی جدی گشته و اجتناب پذير است</a:t>
            </a:r>
          </a:p>
          <a:p>
            <a:pPr lvl="1" algn="justLow" rtl="1">
              <a:buClr>
                <a:srgbClr val="00D600"/>
              </a:buClr>
              <a:buFont typeface="Wingdings" pitchFamily="2" charset="2"/>
              <a:buChar char="×"/>
            </a:pPr>
            <a:endParaRPr lang="fa-IR" sz="2000">
              <a:solidFill>
                <a:srgbClr val="CC3300"/>
              </a:solidFill>
              <a:cs typeface="Homa" pitchFamily="2" charset="-78"/>
            </a:endParaRPr>
          </a:p>
          <a:p>
            <a:pPr lvl="1" algn="justLow" rtl="1">
              <a:buClr>
                <a:srgbClr val="00D600"/>
              </a:buClr>
              <a:buFont typeface="Wingdings" pitchFamily="2" charset="2"/>
              <a:buChar char="×"/>
            </a:pPr>
            <a:r>
              <a:rPr lang="fa-IR" sz="2000">
                <a:solidFill>
                  <a:srgbClr val="CC3300"/>
                </a:solidFill>
                <a:cs typeface="Homa" pitchFamily="2" charset="-78"/>
              </a:rPr>
              <a:t>مثال: شکل مقابل؛</a:t>
            </a:r>
          </a:p>
          <a:p>
            <a:pPr lvl="1" algn="justLow" rtl="1"/>
            <a:r>
              <a:rPr lang="fa-IR" sz="2000">
                <a:solidFill>
                  <a:srgbClr val="CC3300"/>
                </a:solidFill>
                <a:cs typeface="Homa" pitchFamily="2" charset="-78"/>
              </a:rPr>
              <a:t>سياه در اصل جلوست، اما اگر سفيد پياده اش را از سطر هفتم به هشتم ببرد، پياده به وزير تبديل ميشود و موقعيت برد برای سفيد بوجود مي آيد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C7CCB108-CBD8-415A-9304-CDB00F1FDB86}" type="slidenum">
              <a:rPr lang="fa-IR"/>
              <a:pPr>
                <a:defRPr/>
              </a:pPr>
              <a:t>216</a:t>
            </a:fld>
            <a:endParaRPr lang="en-US"/>
          </a:p>
        </p:txBody>
      </p:sp>
      <p:sp>
        <p:nvSpPr>
          <p:cNvPr id="22221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pic>
        <p:nvPicPr>
          <p:cNvPr id="2222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49575"/>
            <a:ext cx="3240087"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3"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بازيهايي که حاوی عنصر شانس هستند</a:t>
            </a:r>
            <a:endParaRPr lang="fa-IR" sz="2800">
              <a:solidFill>
                <a:schemeClr val="accent2"/>
              </a:solidFill>
              <a:cs typeface="Homa" pitchFamily="2" charset="-78"/>
            </a:endParaRPr>
          </a:p>
        </p:txBody>
      </p:sp>
      <p:pic>
        <p:nvPicPr>
          <p:cNvPr id="222214" name="Picture 5"/>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27463" y="2492375"/>
            <a:ext cx="4848225" cy="3857625"/>
          </a:xfrm>
          <a:noFill/>
        </p:spPr>
      </p:pic>
      <p:sp>
        <p:nvSpPr>
          <p:cNvPr id="222215" name="Rectangle 6"/>
          <p:cNvSpPr>
            <a:spLocks noChangeArrowheads="1"/>
          </p:cNvSpPr>
          <p:nvPr/>
        </p:nvSpPr>
        <p:spPr bwMode="auto">
          <a:xfrm>
            <a:off x="1619250" y="54927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2216" name="Rectangle 7"/>
          <p:cNvSpPr>
            <a:spLocks noChangeArrowheads="1"/>
          </p:cNvSpPr>
          <p:nvPr/>
        </p:nvSpPr>
        <p:spPr bwMode="auto">
          <a:xfrm>
            <a:off x="3746500" y="3094038"/>
            <a:ext cx="6921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a-IR" b="1">
                <a:cs typeface="Lotus" pitchFamily="2" charset="-78"/>
              </a:rPr>
              <a:t>شانس</a:t>
            </a:r>
            <a:endParaRPr lang="en-US" b="1">
              <a:cs typeface="Lotus" pitchFamily="2" charset="-78"/>
            </a:endParaRPr>
          </a:p>
        </p:txBody>
      </p:sp>
      <p:sp>
        <p:nvSpPr>
          <p:cNvPr id="222217" name="Rectangle 8"/>
          <p:cNvSpPr>
            <a:spLocks noChangeArrowheads="1"/>
          </p:cNvSpPr>
          <p:nvPr/>
        </p:nvSpPr>
        <p:spPr bwMode="auto">
          <a:xfrm>
            <a:off x="3779838" y="4552950"/>
            <a:ext cx="6921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a-IR" b="1">
                <a:cs typeface="Lotus" pitchFamily="2" charset="-78"/>
              </a:rPr>
              <a:t>شانس</a:t>
            </a:r>
            <a:endParaRPr lang="en-US" b="1">
              <a:cs typeface="Lotus" pitchFamily="2" charset="-78"/>
            </a:endParaRPr>
          </a:p>
        </p:txBody>
      </p:sp>
      <p:sp>
        <p:nvSpPr>
          <p:cNvPr id="222218" name="Rectangle 9"/>
          <p:cNvSpPr>
            <a:spLocks noChangeArrowheads="1"/>
          </p:cNvSpPr>
          <p:nvPr/>
        </p:nvSpPr>
        <p:spPr bwMode="auto">
          <a:xfrm>
            <a:off x="3741738" y="6021388"/>
            <a:ext cx="86360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a-IR" b="1">
                <a:cs typeface="Lotus" pitchFamily="2" charset="-78"/>
              </a:rPr>
              <a:t>پايانه</a:t>
            </a:r>
            <a:endParaRPr lang="en-US" b="1">
              <a:cs typeface="Lotus" pitchFamily="2" charset="-78"/>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E51194E5-3B52-4F7F-835B-B92F08591E41}" type="slidenum">
              <a:rPr lang="fa-IR"/>
              <a:pPr>
                <a:defRPr/>
              </a:pPr>
              <a:t>217</a:t>
            </a:fld>
            <a:endParaRPr lang="en-US"/>
          </a:p>
        </p:txBody>
      </p:sp>
      <p:sp>
        <p:nvSpPr>
          <p:cNvPr id="22323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جستجوی خصمانه</a:t>
            </a:r>
            <a:endParaRPr lang="en-US" sz="4000">
              <a:latin typeface="Times New Roman" pitchFamily="18" charset="0"/>
              <a:cs typeface="Homa" pitchFamily="2" charset="-78"/>
            </a:endParaRPr>
          </a:p>
        </p:txBody>
      </p:sp>
      <p:sp>
        <p:nvSpPr>
          <p:cNvPr id="223236"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بازيهايي که حاوی عنصر شانس هستند</a:t>
            </a:r>
            <a:endParaRPr lang="fa-IR" sz="2800">
              <a:solidFill>
                <a:schemeClr val="accent2"/>
              </a:solidFill>
              <a:cs typeface="Homa" pitchFamily="2" charset="-78"/>
            </a:endParaRPr>
          </a:p>
        </p:txBody>
      </p:sp>
      <p:sp>
        <p:nvSpPr>
          <p:cNvPr id="223237" name="Rectangle 6"/>
          <p:cNvSpPr>
            <a:spLocks noChangeArrowheads="1"/>
          </p:cNvSpPr>
          <p:nvPr/>
        </p:nvSpPr>
        <p:spPr bwMode="auto">
          <a:xfrm>
            <a:off x="1619250" y="54927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232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852738"/>
            <a:ext cx="71056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3DA71C01-E9F8-4D92-9F03-44E59CECA61F}" type="slidenum">
              <a:rPr lang="fa-IR"/>
              <a:pPr>
                <a:defRPr/>
              </a:pPr>
              <a:t>218</a:t>
            </a:fld>
            <a:endParaRPr lang="en-US"/>
          </a:p>
        </p:txBody>
      </p:sp>
      <p:sp>
        <p:nvSpPr>
          <p:cNvPr id="224259" name="Text Box 2"/>
          <p:cNvSpPr txBox="1">
            <a:spLocks noChangeArrowheads="1"/>
          </p:cNvSpPr>
          <p:nvPr/>
        </p:nvSpPr>
        <p:spPr bwMode="auto">
          <a:xfrm>
            <a:off x="2916238" y="981075"/>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224260" name="Text Box 3"/>
          <p:cNvSpPr txBox="1">
            <a:spLocks noChangeArrowheads="1"/>
          </p:cNvSpPr>
          <p:nvPr/>
        </p:nvSpPr>
        <p:spPr bwMode="auto">
          <a:xfrm>
            <a:off x="1258888" y="2060575"/>
            <a:ext cx="6553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224261" name="Text Box 4"/>
          <p:cNvSpPr txBox="1">
            <a:spLocks noChangeArrowheads="1"/>
          </p:cNvSpPr>
          <p:nvPr/>
        </p:nvSpPr>
        <p:spPr bwMode="auto">
          <a:xfrm>
            <a:off x="1908175" y="3862388"/>
            <a:ext cx="55451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4800">
                <a:solidFill>
                  <a:schemeClr val="accent2"/>
                </a:solidFill>
                <a:latin typeface="Akram" pitchFamily="2" charset="2"/>
                <a:cs typeface="Homa" pitchFamily="2" charset="-78"/>
              </a:rPr>
              <a:t>فصل هفتم</a:t>
            </a:r>
            <a:endParaRPr lang="en-US" sz="4800">
              <a:solidFill>
                <a:schemeClr val="accent2"/>
              </a:solidFill>
              <a:latin typeface="Akram" pitchFamily="2" charset="2"/>
              <a:cs typeface="Homa" pitchFamily="2" charset="-78"/>
            </a:endParaRPr>
          </a:p>
        </p:txBody>
      </p:sp>
      <p:sp>
        <p:nvSpPr>
          <p:cNvPr id="224262" name="Text Box 5"/>
          <p:cNvSpPr txBox="1">
            <a:spLocks noChangeArrowheads="1"/>
          </p:cNvSpPr>
          <p:nvPr/>
        </p:nvSpPr>
        <p:spPr bwMode="auto">
          <a:xfrm>
            <a:off x="536575" y="4941888"/>
            <a:ext cx="79914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5400">
                <a:solidFill>
                  <a:srgbClr val="CC3300"/>
                </a:solidFill>
                <a:latin typeface="Akram" pitchFamily="2" charset="2"/>
                <a:cs typeface="Homa" pitchFamily="2" charset="-78"/>
              </a:rPr>
              <a:t>عامل های منطقی</a:t>
            </a:r>
            <a:endParaRPr lang="en-US" sz="5400">
              <a:solidFill>
                <a:srgbClr val="CC3300"/>
              </a:solidFill>
              <a:latin typeface="Akram" pitchFamily="2" charset="2"/>
              <a:cs typeface="Homa" pitchFamily="2" charset="-78"/>
            </a:endParaRPr>
          </a:p>
        </p:txBody>
      </p:sp>
    </p:spTree>
  </p:cSld>
  <p:clrMapOvr>
    <a:masterClrMapping/>
  </p:clrMapOvr>
  <p:transition>
    <p:wipe dir="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315EA9B-34A2-4B68-9F6E-CA96DE2BA093}" type="slidenum">
              <a:rPr lang="fa-IR"/>
              <a:pPr>
                <a:defRPr/>
              </a:pPr>
              <a:t>219</a:t>
            </a:fld>
            <a:endParaRPr lang="en-US"/>
          </a:p>
        </p:txBody>
      </p:sp>
      <p:sp>
        <p:nvSpPr>
          <p:cNvPr id="22528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rPr>
              <a:t> 	</a:t>
            </a:r>
            <a:r>
              <a:rPr lang="en-US" sz="2400" b="1">
                <a:latin typeface="Times New Roman" pitchFamily="18" charset="0"/>
              </a:rPr>
              <a:t>Artificial Intelligence</a:t>
            </a:r>
          </a:p>
        </p:txBody>
      </p:sp>
      <p:sp>
        <p:nvSpPr>
          <p:cNvPr id="225284" name="Text Box 3"/>
          <p:cNvSpPr txBox="1">
            <a:spLocks noChangeArrowheads="1"/>
          </p:cNvSpPr>
          <p:nvPr/>
        </p:nvSpPr>
        <p:spPr bwMode="auto">
          <a:xfrm>
            <a:off x="5724525" y="2019300"/>
            <a:ext cx="2305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400">
                <a:cs typeface="Homa" pitchFamily="2" charset="-78"/>
              </a:rPr>
              <a:t>فهرست</a:t>
            </a:r>
            <a:endParaRPr lang="en-US" sz="4400">
              <a:cs typeface="Homa" pitchFamily="2" charset="-78"/>
            </a:endParaRPr>
          </a:p>
        </p:txBody>
      </p:sp>
      <p:sp>
        <p:nvSpPr>
          <p:cNvPr id="225285" name="Text Box 4"/>
          <p:cNvSpPr txBox="1">
            <a:spLocks noChangeArrowheads="1"/>
          </p:cNvSpPr>
          <p:nvPr/>
        </p:nvSpPr>
        <p:spPr bwMode="auto">
          <a:xfrm>
            <a:off x="1619250" y="3357563"/>
            <a:ext cx="61928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endParaRPr lang="en-US" sz="4800">
              <a:solidFill>
                <a:schemeClr val="accent2"/>
              </a:solidFill>
              <a:latin typeface="Akram" pitchFamily="2" charset="2"/>
            </a:endParaRPr>
          </a:p>
        </p:txBody>
      </p:sp>
      <p:sp>
        <p:nvSpPr>
          <p:cNvPr id="225286" name="Text Box 5"/>
          <p:cNvSpPr txBox="1">
            <a:spLocks noChangeArrowheads="1"/>
          </p:cNvSpPr>
          <p:nvPr/>
        </p:nvSpPr>
        <p:spPr bwMode="auto">
          <a:xfrm>
            <a:off x="611188" y="2636838"/>
            <a:ext cx="6769100" cy="1097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10000"/>
              </a:spcBef>
              <a:buClr>
                <a:srgbClr val="00D600"/>
              </a:buClr>
              <a:buFont typeface="Wingdings" pitchFamily="2" charset="2"/>
              <a:buChar char="Ã"/>
            </a:pPr>
            <a:r>
              <a:rPr lang="fa-IR" sz="3200" b="1" dirty="0">
                <a:solidFill>
                  <a:schemeClr val="accent2"/>
                </a:solidFill>
                <a:cs typeface="Lotus" pitchFamily="2" charset="-78"/>
              </a:rPr>
              <a:t>عاملهای مبتنی بر دانش</a:t>
            </a:r>
          </a:p>
          <a:p>
            <a:pPr algn="r" rtl="1">
              <a:spcBef>
                <a:spcPct val="10000"/>
              </a:spcBef>
              <a:buClr>
                <a:srgbClr val="00D600"/>
              </a:buClr>
              <a:buFont typeface="Wingdings" pitchFamily="2" charset="2"/>
              <a:buChar char="Ã"/>
            </a:pPr>
            <a:r>
              <a:rPr lang="fa-IR" sz="3200" b="1" dirty="0">
                <a:solidFill>
                  <a:schemeClr val="accent2"/>
                </a:solidFill>
                <a:cs typeface="Lotus" pitchFamily="2" charset="-78"/>
              </a:rPr>
              <a:t>منطق</a:t>
            </a:r>
          </a:p>
          <a:p>
            <a:pPr algn="r" rtl="1">
              <a:spcBef>
                <a:spcPct val="10000"/>
              </a:spcBef>
              <a:buClr>
                <a:srgbClr val="00D600"/>
              </a:buClr>
              <a:buFont typeface="Wingdings" pitchFamily="2" charset="2"/>
              <a:buChar char="Ã"/>
            </a:pPr>
            <a:r>
              <a:rPr lang="fa-IR" sz="3200" b="1" dirty="0">
                <a:solidFill>
                  <a:schemeClr val="accent2"/>
                </a:solidFill>
                <a:cs typeface="Lotus" pitchFamily="2" charset="-78"/>
              </a:rPr>
              <a:t>منطق گزاره ای</a:t>
            </a:r>
          </a:p>
          <a:p>
            <a:pPr algn="r" rtl="1">
              <a:spcBef>
                <a:spcPct val="10000"/>
              </a:spcBef>
              <a:buClr>
                <a:srgbClr val="00D600"/>
              </a:buClr>
              <a:buFont typeface="Wingdings" pitchFamily="2" charset="2"/>
              <a:buChar char="Ã"/>
            </a:pPr>
            <a:r>
              <a:rPr lang="fa-IR" sz="3200" b="1" dirty="0">
                <a:solidFill>
                  <a:schemeClr val="accent2"/>
                </a:solidFill>
                <a:cs typeface="Lotus" pitchFamily="2" charset="-78"/>
              </a:rPr>
              <a:t>الگوهای استدلال در منطق </a:t>
            </a:r>
            <a:r>
              <a:rPr lang="fa-IR" sz="3200" b="1" dirty="0" smtClean="0">
                <a:solidFill>
                  <a:schemeClr val="accent2"/>
                </a:solidFill>
                <a:cs typeface="Lotus" pitchFamily="2" charset="-78"/>
              </a:rPr>
              <a:t>گزاره </a:t>
            </a:r>
            <a:r>
              <a:rPr lang="fa-IR" sz="3200" b="1" dirty="0">
                <a:solidFill>
                  <a:schemeClr val="accent2"/>
                </a:solidFill>
                <a:cs typeface="Lotus" pitchFamily="2" charset="-78"/>
              </a:rPr>
              <a:t>ای</a:t>
            </a:r>
          </a:p>
          <a:p>
            <a:pPr algn="r" rtl="1">
              <a:spcBef>
                <a:spcPct val="10000"/>
              </a:spcBef>
              <a:buClr>
                <a:srgbClr val="00D600"/>
              </a:buClr>
              <a:buFont typeface="Wingdings" pitchFamily="2" charset="2"/>
              <a:buChar char="Ã"/>
            </a:pPr>
            <a:r>
              <a:rPr lang="fa-IR" sz="3200" b="1" dirty="0">
                <a:solidFill>
                  <a:schemeClr val="accent2"/>
                </a:solidFill>
                <a:cs typeface="Lotus" pitchFamily="2" charset="-78"/>
              </a:rPr>
              <a:t>الگوريتم </a:t>
            </a:r>
            <a:r>
              <a:rPr lang="en-US" sz="3200" b="1" dirty="0">
                <a:solidFill>
                  <a:schemeClr val="accent2"/>
                </a:solidFill>
                <a:cs typeface="Lotus" pitchFamily="2" charset="-78"/>
              </a:rPr>
              <a:t>resolution</a:t>
            </a:r>
            <a:endParaRPr lang="fa-IR" sz="3200" b="1" dirty="0">
              <a:solidFill>
                <a:schemeClr val="accent2"/>
              </a:solidFill>
              <a:cs typeface="Lotus" pitchFamily="2" charset="-78"/>
            </a:endParaRPr>
          </a:p>
          <a:p>
            <a:pPr algn="r" rtl="1">
              <a:spcBef>
                <a:spcPct val="10000"/>
              </a:spcBef>
              <a:buClr>
                <a:srgbClr val="00D600"/>
              </a:buClr>
              <a:buFont typeface="Wingdings" pitchFamily="2" charset="2"/>
              <a:buChar char="Ã"/>
            </a:pPr>
            <a:r>
              <a:rPr lang="fa-IR" sz="3200" b="1" dirty="0">
                <a:solidFill>
                  <a:schemeClr val="accent2"/>
                </a:solidFill>
                <a:cs typeface="Lotus" pitchFamily="2" charset="-78"/>
              </a:rPr>
              <a:t>زنجير پيشرو و عقبگرد</a:t>
            </a:r>
          </a:p>
          <a:p>
            <a:pPr algn="r" rtl="1">
              <a:spcBef>
                <a:spcPct val="10000"/>
              </a:spcBef>
              <a:buClr>
                <a:srgbClr val="00D600"/>
              </a:buClr>
              <a:buFont typeface="Wingdings" pitchFamily="2" charset="2"/>
              <a:buChar char="Ã"/>
            </a:pPr>
            <a:endParaRPr lang="fa-IR" sz="3200" b="1" dirty="0">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dirty="0">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dirty="0">
              <a:solidFill>
                <a:schemeClr val="accent2"/>
              </a:solidFill>
              <a:cs typeface="Lotus" pitchFamily="2" charset="-78"/>
            </a:endParaRPr>
          </a:p>
          <a:p>
            <a:pPr algn="r" rtl="1">
              <a:spcBef>
                <a:spcPct val="10000"/>
              </a:spcBef>
              <a:buClr>
                <a:srgbClr val="00D600"/>
              </a:buClr>
              <a:buFont typeface="Wingdings" pitchFamily="2" charset="2"/>
              <a:buChar char="Ã"/>
            </a:pPr>
            <a:endParaRPr lang="en-US" sz="3200" b="1" dirty="0">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dirty="0">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dirty="0">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dirty="0">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dirty="0">
              <a:solidFill>
                <a:schemeClr val="accent2"/>
              </a:solidFill>
              <a:cs typeface="Lotus" pitchFamily="2" charset="-78"/>
            </a:endParaRPr>
          </a:p>
          <a:p>
            <a:pPr algn="r" rtl="1">
              <a:spcBef>
                <a:spcPct val="10000"/>
              </a:spcBef>
              <a:buClr>
                <a:srgbClr val="00D600"/>
              </a:buClr>
              <a:buFont typeface="Wingdings" pitchFamily="2" charset="2"/>
              <a:buChar char="Ã"/>
            </a:pPr>
            <a:endParaRPr lang="en-US" sz="3200" b="1" dirty="0">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dirty="0">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dirty="0">
              <a:solidFill>
                <a:schemeClr val="accent2"/>
              </a:solidFill>
              <a:cs typeface="Lotus" pitchFamily="2" charset="-78"/>
            </a:endParaRPr>
          </a:p>
          <a:p>
            <a:pPr algn="r" rtl="1">
              <a:spcBef>
                <a:spcPct val="10000"/>
              </a:spcBef>
              <a:buClr>
                <a:srgbClr val="00D600"/>
              </a:buClr>
              <a:buFont typeface="Wingdings" pitchFamily="2" charset="2"/>
              <a:buChar char="Ã"/>
            </a:pPr>
            <a:endParaRPr lang="en-US" sz="3600" b="1" dirty="0">
              <a:solidFill>
                <a:schemeClr val="accent2"/>
              </a:solidFill>
              <a:cs typeface="Lotus" pitchFamily="2" charset="-78"/>
            </a:endParaRPr>
          </a:p>
          <a:p>
            <a:pPr algn="r" rtl="1">
              <a:spcBef>
                <a:spcPct val="10000"/>
              </a:spcBef>
            </a:pPr>
            <a:endParaRPr lang="en-US" sz="3600" b="1" dirty="0">
              <a:solidFill>
                <a:schemeClr val="accent2"/>
              </a:solidFill>
              <a:cs typeface="Lotus" pitchFamily="2" charset="-78"/>
            </a:endParaRPr>
          </a:p>
          <a:p>
            <a:pPr algn="r">
              <a:spcBef>
                <a:spcPct val="10000"/>
              </a:spcBef>
            </a:pPr>
            <a:endParaRPr lang="en-US" sz="3600" b="1" dirty="0">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FF68FA2-37A1-4178-9E43-56140D1D956E}" type="slidenum">
              <a:rPr lang="fa-IR"/>
              <a:pPr>
                <a:defRPr/>
              </a:pPr>
              <a:t>22</a:t>
            </a:fld>
            <a:endParaRPr lang="en-US"/>
          </a:p>
        </p:txBody>
      </p:sp>
      <p:sp>
        <p:nvSpPr>
          <p:cNvPr id="2355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23556" name="Text Box 3"/>
          <p:cNvSpPr txBox="1">
            <a:spLocks noChangeArrowheads="1"/>
          </p:cNvSpPr>
          <p:nvPr/>
        </p:nvSpPr>
        <p:spPr bwMode="auto">
          <a:xfrm>
            <a:off x="971550" y="2060575"/>
            <a:ext cx="7129463"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3200" b="1">
                <a:solidFill>
                  <a:srgbClr val="000099"/>
                </a:solidFill>
                <a:cs typeface="Lotus" pitchFamily="2" charset="-78"/>
              </a:rPr>
              <a:t> عامل عالـِم </a:t>
            </a:r>
            <a:r>
              <a:rPr lang="en-US">
                <a:solidFill>
                  <a:srgbClr val="000099"/>
                </a:solidFill>
                <a:cs typeface="Lotus" pitchFamily="2" charset="-78"/>
              </a:rPr>
              <a:t>Omni science)</a:t>
            </a:r>
            <a:r>
              <a:rPr lang="fa-IR">
                <a:solidFill>
                  <a:srgbClr val="000099"/>
                </a:solidFill>
                <a:cs typeface="Lotus" pitchFamily="2" charset="-78"/>
              </a:rPr>
              <a:t>)</a:t>
            </a:r>
            <a:r>
              <a:rPr lang="fa-IR" sz="3200" b="1">
                <a:solidFill>
                  <a:srgbClr val="000099"/>
                </a:solidFill>
                <a:cs typeface="Lotus" pitchFamily="2" charset="-78"/>
              </a:rPr>
              <a:t> </a:t>
            </a:r>
          </a:p>
          <a:p>
            <a:pPr algn="r" rtl="1">
              <a:spcBef>
                <a:spcPct val="50000"/>
              </a:spcBef>
              <a:buClr>
                <a:srgbClr val="00D600"/>
              </a:buClr>
              <a:buFont typeface="Wingdings" pitchFamily="2" charset="2"/>
              <a:buNone/>
            </a:pPr>
            <a:r>
              <a:rPr lang="fa-IR" sz="2400" b="1">
                <a:solidFill>
                  <a:srgbClr val="CC3300"/>
                </a:solidFill>
                <a:cs typeface="Lotus" pitchFamily="2" charset="-78"/>
              </a:rPr>
              <a:t>خروجی واقعی فعاليت خود را ميداند و ميتواند بر اساس آن عمل کند</a:t>
            </a:r>
          </a:p>
          <a:p>
            <a:pPr algn="r" rtl="1">
              <a:spcBef>
                <a:spcPct val="50000"/>
              </a:spcBef>
              <a:buClr>
                <a:srgbClr val="00D600"/>
              </a:buClr>
              <a:buFont typeface="Wingdings" pitchFamily="2" charset="2"/>
              <a:buChar char="Ã"/>
            </a:pPr>
            <a:r>
              <a:rPr lang="fa-IR" sz="3200" b="1">
                <a:solidFill>
                  <a:srgbClr val="000099"/>
                </a:solidFill>
                <a:cs typeface="Lotus" pitchFamily="2" charset="-78"/>
              </a:rPr>
              <a:t> عامل خردمند </a:t>
            </a:r>
            <a:r>
              <a:rPr lang="fa-IR">
                <a:solidFill>
                  <a:srgbClr val="000099"/>
                </a:solidFill>
                <a:cs typeface="Lotus" pitchFamily="2" charset="-78"/>
              </a:rPr>
              <a:t>(</a:t>
            </a:r>
            <a:r>
              <a:rPr lang="en-US">
                <a:solidFill>
                  <a:srgbClr val="000099"/>
                </a:solidFill>
                <a:cs typeface="Lotus" pitchFamily="2" charset="-78"/>
              </a:rPr>
              <a:t>Rational agent</a:t>
            </a:r>
            <a:r>
              <a:rPr lang="fa-IR">
                <a:solidFill>
                  <a:srgbClr val="000099"/>
                </a:solidFill>
                <a:cs typeface="Lotus" pitchFamily="2" charset="-78"/>
              </a:rPr>
              <a:t>)</a:t>
            </a:r>
          </a:p>
          <a:p>
            <a:pPr algn="r" rtl="1">
              <a:spcBef>
                <a:spcPct val="50000"/>
              </a:spcBef>
              <a:buClr>
                <a:srgbClr val="00D600"/>
              </a:buClr>
              <a:buFont typeface="Wingdings" pitchFamily="2" charset="2"/>
              <a:buNone/>
            </a:pPr>
            <a:r>
              <a:rPr lang="fa-IR" sz="2400" b="1">
                <a:solidFill>
                  <a:srgbClr val="CC3300"/>
                </a:solidFill>
                <a:cs typeface="Lotus" pitchFamily="2" charset="-78"/>
              </a:rPr>
              <a:t>فعاليتی را انتخاب ميکند که معيار کارايي اش را حداکثر ميکند</a:t>
            </a:r>
          </a:p>
          <a:p>
            <a:pPr lvl="3" algn="r" rtl="1">
              <a:spcBef>
                <a:spcPct val="50000"/>
              </a:spcBef>
              <a:buClr>
                <a:srgbClr val="00D600"/>
              </a:buClr>
              <a:buFontTx/>
              <a:buChar char="•"/>
            </a:pPr>
            <a:r>
              <a:rPr lang="fa-IR" sz="2800" b="1">
                <a:solidFill>
                  <a:srgbClr val="000099"/>
                </a:solidFill>
                <a:cs typeface="Lotus" pitchFamily="2" charset="-78"/>
              </a:rPr>
              <a:t> </a:t>
            </a:r>
            <a:r>
              <a:rPr lang="fa-IR" b="1">
                <a:solidFill>
                  <a:srgbClr val="CC3300"/>
                </a:solidFill>
                <a:cs typeface="Lotus" pitchFamily="2" charset="-78"/>
              </a:rPr>
              <a:t>جمع آوری اطلاعات، اکتشاف، يادگيری</a:t>
            </a:r>
          </a:p>
          <a:p>
            <a:pPr algn="r" rtl="1">
              <a:spcBef>
                <a:spcPct val="50000"/>
              </a:spcBef>
              <a:buClr>
                <a:srgbClr val="00D600"/>
              </a:buClr>
              <a:buFont typeface="Wingdings" pitchFamily="2" charset="2"/>
              <a:buChar char="Ã"/>
            </a:pPr>
            <a:r>
              <a:rPr lang="fa-IR" sz="3200" b="1">
                <a:solidFill>
                  <a:srgbClr val="000099"/>
                </a:solidFill>
                <a:cs typeface="Lotus" pitchFamily="2" charset="-78"/>
              </a:rPr>
              <a:t>عامل خود مختار</a:t>
            </a:r>
          </a:p>
          <a:p>
            <a:pPr algn="r" rtl="1">
              <a:spcBef>
                <a:spcPct val="50000"/>
              </a:spcBef>
              <a:buClr>
                <a:srgbClr val="00D600"/>
              </a:buClr>
              <a:buFont typeface="Wingdings" pitchFamily="2" charset="2"/>
              <a:buNone/>
            </a:pPr>
            <a:r>
              <a:rPr lang="fa-IR" sz="2400" b="1">
                <a:solidFill>
                  <a:srgbClr val="CC3300"/>
                </a:solidFill>
                <a:cs typeface="Lotus" pitchFamily="2" charset="-78"/>
              </a:rPr>
              <a:t>نقص دانش قبلی خود را ميتواند جبران کند</a:t>
            </a:r>
          </a:p>
          <a:p>
            <a:pPr algn="r" rtl="1">
              <a:spcBef>
                <a:spcPct val="50000"/>
              </a:spcBef>
            </a:pPr>
            <a:endParaRPr lang="fa-IR" sz="2400" b="1">
              <a:solidFill>
                <a:srgbClr val="CC3300"/>
              </a:solidFill>
              <a:cs typeface="Lotus" pitchFamily="2" charset="-78"/>
            </a:endParaRPr>
          </a:p>
          <a:p>
            <a:pPr algn="r" rtl="1">
              <a:spcBef>
                <a:spcPct val="50000"/>
              </a:spcBef>
            </a:pPr>
            <a:endParaRPr lang="en-US" sz="24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2"/>
          </p:nvPr>
        </p:nvSpPr>
        <p:spPr/>
        <p:txBody>
          <a:bodyPr/>
          <a:lstStyle/>
          <a:p>
            <a:pPr>
              <a:defRPr/>
            </a:pPr>
            <a:fld id="{52744F85-9E89-4BE1-B5EF-60D4FB9F989E}" type="slidenum">
              <a:rPr lang="fa-IR"/>
              <a:pPr>
                <a:defRPr/>
              </a:pPr>
              <a:t>220</a:t>
            </a:fld>
            <a:endParaRPr lang="en-US"/>
          </a:p>
        </p:txBody>
      </p:sp>
      <p:sp>
        <p:nvSpPr>
          <p:cNvPr id="22630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2630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عاملهای مبتنی بر دانش</a:t>
            </a:r>
          </a:p>
        </p:txBody>
      </p:sp>
      <p:sp>
        <p:nvSpPr>
          <p:cNvPr id="226309" name="Text Box 4"/>
          <p:cNvSpPr txBox="1">
            <a:spLocks noChangeArrowheads="1"/>
          </p:cNvSpPr>
          <p:nvPr/>
        </p:nvSpPr>
        <p:spPr bwMode="auto">
          <a:xfrm>
            <a:off x="684213" y="2420938"/>
            <a:ext cx="777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2400">
              <a:solidFill>
                <a:srgbClr val="CC3300"/>
              </a:solidFill>
              <a:cs typeface="Homa" pitchFamily="2" charset="-78"/>
            </a:endParaRPr>
          </a:p>
        </p:txBody>
      </p:sp>
      <p:sp>
        <p:nvSpPr>
          <p:cNvPr id="226310" name="Text Box 5"/>
          <p:cNvSpPr txBox="1">
            <a:spLocks noChangeArrowheads="1"/>
          </p:cNvSpPr>
          <p:nvPr/>
        </p:nvSpPr>
        <p:spPr bwMode="auto">
          <a:xfrm>
            <a:off x="468313" y="2649538"/>
            <a:ext cx="8207375" cy="383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مؤلفه اصلي عامل مبتنی بر دانش، </a:t>
            </a:r>
            <a:r>
              <a:rPr lang="fa-IR" sz="2400" b="1">
                <a:solidFill>
                  <a:srgbClr val="CC3300"/>
                </a:solidFill>
                <a:cs typeface="Homa" pitchFamily="2" charset="-78"/>
              </a:rPr>
              <a:t>پايگاه دانش</a:t>
            </a:r>
            <a:r>
              <a:rPr lang="fa-IR" sz="2400">
                <a:solidFill>
                  <a:srgbClr val="CC3300"/>
                </a:solidFill>
                <a:cs typeface="Homa" pitchFamily="2" charset="-78"/>
              </a:rPr>
              <a:t> آن است</a:t>
            </a:r>
          </a:p>
          <a:p>
            <a:pPr lvl="2" algn="r" rtl="1">
              <a:buClr>
                <a:srgbClr val="00D600"/>
              </a:buClr>
              <a:buFont typeface="Wingdings" pitchFamily="2" charset="2"/>
              <a:buChar char="×"/>
            </a:pPr>
            <a:r>
              <a:rPr lang="fa-IR" sz="2000">
                <a:solidFill>
                  <a:srgbClr val="CC3300"/>
                </a:solidFill>
                <a:cs typeface="Homa" pitchFamily="2" charset="-78"/>
              </a:rPr>
              <a:t>پايگاه دانش: مجموعه ای از جملات</a:t>
            </a:r>
          </a:p>
          <a:p>
            <a:pPr lvl="2" algn="r" rtl="1">
              <a:buClr>
                <a:srgbClr val="00D600"/>
              </a:buClr>
              <a:buFont typeface="Wingdings" pitchFamily="2" charset="2"/>
              <a:buChar char="×"/>
            </a:pPr>
            <a:r>
              <a:rPr lang="fa-IR" sz="2000">
                <a:solidFill>
                  <a:srgbClr val="CC3300"/>
                </a:solidFill>
                <a:cs typeface="Homa" pitchFamily="2" charset="-78"/>
              </a:rPr>
              <a:t>جمله: </a:t>
            </a:r>
            <a:r>
              <a:rPr lang="fa-IR" sz="2000" b="1">
                <a:solidFill>
                  <a:srgbClr val="CC3300"/>
                </a:solidFill>
                <a:cs typeface="Homa" pitchFamily="2" charset="-78"/>
              </a:rPr>
              <a:t>زبان نمايش دانش</a:t>
            </a:r>
            <a:r>
              <a:rPr lang="fa-IR" sz="2000">
                <a:solidFill>
                  <a:srgbClr val="CC3300"/>
                </a:solidFill>
                <a:cs typeface="Homa" pitchFamily="2" charset="-78"/>
              </a:rPr>
              <a:t> و بيان ادعاهايي در مورد جهان</a:t>
            </a:r>
          </a:p>
          <a:p>
            <a:pPr algn="r" rtl="1">
              <a:spcBef>
                <a:spcPct val="50000"/>
              </a:spcBef>
              <a:buClr>
                <a:srgbClr val="00D600"/>
              </a:buClr>
              <a:buFont typeface="Wingdings" pitchFamily="2" charset="2"/>
              <a:buChar char="Ã"/>
            </a:pPr>
            <a:endParaRPr lang="fa-IR" sz="2400">
              <a:solidFill>
                <a:srgbClr val="CC3300"/>
              </a:solidFill>
              <a:cs typeface="Homa" pitchFamily="2" charset="-78"/>
            </a:endParaRPr>
          </a:p>
          <a:p>
            <a:pPr algn="r" rtl="1">
              <a:spcBef>
                <a:spcPct val="50000"/>
              </a:spcBef>
              <a:buClr>
                <a:srgbClr val="00D600"/>
              </a:buClr>
              <a:buFont typeface="Wingdings" pitchFamily="2" charset="2"/>
              <a:buChar char="Ã"/>
            </a:pPr>
            <a:endParaRPr lang="fa-IR" sz="2400">
              <a:solidFill>
                <a:srgbClr val="CC3300"/>
              </a:solidFill>
              <a:cs typeface="Homa" pitchFamily="2" charset="-78"/>
            </a:endParaRPr>
          </a:p>
          <a:p>
            <a:pPr algn="r" rtl="1">
              <a:spcBef>
                <a:spcPct val="50000"/>
              </a:spcBef>
              <a:buClr>
                <a:srgbClr val="00D600"/>
              </a:buClr>
              <a:buFont typeface="Wingdings" pitchFamily="2" charset="2"/>
              <a:buChar char="Ã"/>
            </a:pPr>
            <a:r>
              <a:rPr lang="fa-IR" sz="2400">
                <a:solidFill>
                  <a:srgbClr val="CC3300"/>
                </a:solidFill>
                <a:cs typeface="Homa" pitchFamily="2" charset="-78"/>
              </a:rPr>
              <a:t>برای اضافه کردن جملات به پايگاه دانش و درخواست دانسته ها</a:t>
            </a:r>
          </a:p>
          <a:p>
            <a:pPr lvl="2" algn="r" rtl="1">
              <a:buClr>
                <a:srgbClr val="00D600"/>
              </a:buClr>
              <a:buFont typeface="Wingdings" pitchFamily="2" charset="2"/>
              <a:buChar char="×"/>
            </a:pPr>
            <a:r>
              <a:rPr lang="en-US">
                <a:solidFill>
                  <a:srgbClr val="CC3300"/>
                </a:solidFill>
                <a:cs typeface="Homa" pitchFamily="2" charset="-78"/>
              </a:rPr>
              <a:t>TELL </a:t>
            </a:r>
            <a:r>
              <a:rPr lang="fa-IR">
                <a:solidFill>
                  <a:srgbClr val="CC3300"/>
                </a:solidFill>
                <a:cs typeface="Homa" pitchFamily="2" charset="-78"/>
              </a:rPr>
              <a:t>و </a:t>
            </a:r>
            <a:r>
              <a:rPr lang="en-US">
                <a:solidFill>
                  <a:srgbClr val="CC3300"/>
                </a:solidFill>
                <a:cs typeface="Homa" pitchFamily="2" charset="-78"/>
              </a:rPr>
              <a:t>ASK</a:t>
            </a:r>
          </a:p>
          <a:p>
            <a:pPr lvl="2" algn="r" rtl="1">
              <a:buClr>
                <a:srgbClr val="00D600"/>
              </a:buClr>
              <a:buFont typeface="Wingdings" pitchFamily="2" charset="2"/>
              <a:buChar char="×"/>
            </a:pPr>
            <a:r>
              <a:rPr lang="fa-IR" sz="2000">
                <a:solidFill>
                  <a:srgbClr val="CC3300"/>
                </a:solidFill>
                <a:cs typeface="Homa" pitchFamily="2" charset="-78"/>
              </a:rPr>
              <a:t>هر دو ممکن است شامل استنتاج باشند</a:t>
            </a:r>
          </a:p>
          <a:p>
            <a:pPr algn="r" rtl="1">
              <a:spcBef>
                <a:spcPct val="50000"/>
              </a:spcBef>
              <a:buClr>
                <a:srgbClr val="00D600"/>
              </a:buClr>
              <a:buFont typeface="Wingdings" pitchFamily="2" charset="2"/>
              <a:buChar char="Ã"/>
            </a:pPr>
            <a:r>
              <a:rPr lang="fa-IR" sz="2400">
                <a:solidFill>
                  <a:srgbClr val="CC3300"/>
                </a:solidFill>
                <a:cs typeface="Homa" pitchFamily="2" charset="-78"/>
              </a:rPr>
              <a:t>پيروی:انجام فرايند استنتاج تحت مقررات خاص</a:t>
            </a:r>
            <a:endParaRPr lang="en-US" sz="2400">
              <a:solidFill>
                <a:srgbClr val="CC3300"/>
              </a:solidFill>
              <a:cs typeface="Homa" pitchFamily="2" charset="-78"/>
            </a:endParaRPr>
          </a:p>
        </p:txBody>
      </p:sp>
      <p:pic>
        <p:nvPicPr>
          <p:cNvPr id="226311" name="Picture 6" descr="kb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60388" y="3721100"/>
            <a:ext cx="6985000" cy="1220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6312" name="Rectangle 7"/>
          <p:cNvSpPr>
            <a:spLocks noChangeArrowheads="1"/>
          </p:cNvSpPr>
          <p:nvPr/>
        </p:nvSpPr>
        <p:spPr bwMode="auto">
          <a:xfrm>
            <a:off x="827088" y="3811588"/>
            <a:ext cx="187325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a-IR" sz="2400" b="1">
                <a:cs typeface="Lotus" pitchFamily="2" charset="-78"/>
              </a:rPr>
              <a:t>بخش استنتاج</a:t>
            </a:r>
            <a:endParaRPr lang="en-US" sz="2400" b="1">
              <a:cs typeface="Lotus" pitchFamily="2" charset="-78"/>
            </a:endParaRPr>
          </a:p>
        </p:txBody>
      </p:sp>
      <p:sp>
        <p:nvSpPr>
          <p:cNvPr id="226313" name="Rectangle 8"/>
          <p:cNvSpPr>
            <a:spLocks noChangeArrowheads="1"/>
          </p:cNvSpPr>
          <p:nvPr/>
        </p:nvSpPr>
        <p:spPr bwMode="auto">
          <a:xfrm>
            <a:off x="827088" y="4411663"/>
            <a:ext cx="187325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a-IR" sz="2400" b="1">
                <a:cs typeface="Lotus" pitchFamily="2" charset="-78"/>
              </a:rPr>
              <a:t>پايگاه دانش</a:t>
            </a:r>
            <a:endParaRPr lang="en-US" sz="2400" b="1">
              <a:cs typeface="Lotus" pitchFamily="2" charset="-78"/>
            </a:endParaRPr>
          </a:p>
        </p:txBody>
      </p:sp>
      <p:sp>
        <p:nvSpPr>
          <p:cNvPr id="226314" name="Rectangle 9"/>
          <p:cNvSpPr>
            <a:spLocks noChangeArrowheads="1"/>
          </p:cNvSpPr>
          <p:nvPr/>
        </p:nvSpPr>
        <p:spPr bwMode="auto">
          <a:xfrm>
            <a:off x="4211638" y="436562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6315" name="Rectangle 10"/>
          <p:cNvSpPr>
            <a:spLocks noChangeArrowheads="1"/>
          </p:cNvSpPr>
          <p:nvPr/>
        </p:nvSpPr>
        <p:spPr bwMode="auto">
          <a:xfrm>
            <a:off x="4284663" y="4316413"/>
            <a:ext cx="2881312"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a-IR" sz="2400" b="1">
                <a:cs typeface="Lotus" pitchFamily="2" charset="-78"/>
              </a:rPr>
              <a:t>محدوده اطلاعات خاص</a:t>
            </a:r>
            <a:endParaRPr lang="en-US" sz="2400" b="1">
              <a:cs typeface="Lotus" pitchFamily="2" charset="-78"/>
            </a:endParaRPr>
          </a:p>
        </p:txBody>
      </p:sp>
      <p:sp>
        <p:nvSpPr>
          <p:cNvPr id="226316" name="Rectangle 11"/>
          <p:cNvSpPr>
            <a:spLocks noChangeArrowheads="1"/>
          </p:cNvSpPr>
          <p:nvPr/>
        </p:nvSpPr>
        <p:spPr bwMode="auto">
          <a:xfrm>
            <a:off x="4500563" y="4365625"/>
            <a:ext cx="2881312"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a-IR" sz="2400" b="1">
                <a:cs typeface="Lotus" pitchFamily="2" charset="-78"/>
              </a:rPr>
              <a:t>محدوده اطلاعات خاص</a:t>
            </a:r>
            <a:endParaRPr lang="en-US" sz="2400" b="1">
              <a:cs typeface="Lotus" pitchFamily="2" charset="-78"/>
            </a:endParaRPr>
          </a:p>
        </p:txBody>
      </p:sp>
      <p:sp>
        <p:nvSpPr>
          <p:cNvPr id="226317" name="Rectangle 12"/>
          <p:cNvSpPr>
            <a:spLocks noChangeArrowheads="1"/>
          </p:cNvSpPr>
          <p:nvPr/>
        </p:nvSpPr>
        <p:spPr bwMode="auto">
          <a:xfrm>
            <a:off x="4284663" y="3729038"/>
            <a:ext cx="3240087"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a-IR" sz="2400" b="1">
                <a:cs typeface="Lotus" pitchFamily="2" charset="-78"/>
              </a:rPr>
              <a:t>محدوده الگورِيتمهای مستقل</a:t>
            </a:r>
            <a:endParaRPr lang="en-US" sz="2400" b="1">
              <a:cs typeface="Lotus" pitchFamily="2" charset="-78"/>
            </a:endParaRPr>
          </a:p>
        </p:txBody>
      </p:sp>
      <p:sp>
        <p:nvSpPr>
          <p:cNvPr id="226318" name="AutoShape 13"/>
          <p:cNvSpPr>
            <a:spLocks noChangeArrowheads="1"/>
          </p:cNvSpPr>
          <p:nvPr/>
        </p:nvSpPr>
        <p:spPr bwMode="auto">
          <a:xfrm rot="10800000">
            <a:off x="2322513" y="4208463"/>
            <a:ext cx="228600" cy="228600"/>
          </a:xfrm>
          <a:prstGeom prst="upArrow">
            <a:avLst>
              <a:gd name="adj1" fmla="val 50000"/>
              <a:gd name="adj2" fmla="val 25000"/>
            </a:avLst>
          </a:prstGeom>
          <a:solidFill>
            <a:srgbClr val="FF0000"/>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9" name="AutoShape 14"/>
          <p:cNvSpPr>
            <a:spLocks noChangeArrowheads="1"/>
          </p:cNvSpPr>
          <p:nvPr/>
        </p:nvSpPr>
        <p:spPr bwMode="auto">
          <a:xfrm>
            <a:off x="971550" y="4208463"/>
            <a:ext cx="228600" cy="228600"/>
          </a:xfrm>
          <a:prstGeom prst="upArrow">
            <a:avLst>
              <a:gd name="adj1" fmla="val 50000"/>
              <a:gd name="adj2" fmla="val 25000"/>
            </a:avLst>
          </a:prstGeom>
          <a:solidFill>
            <a:srgbClr val="FF0000"/>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43" name="Text Box 15"/>
          <p:cNvSpPr txBox="1">
            <a:spLocks noChangeArrowheads="1"/>
          </p:cNvSpPr>
          <p:nvPr/>
        </p:nvSpPr>
        <p:spPr bwMode="auto">
          <a:xfrm>
            <a:off x="493713" y="4116388"/>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2000" b="1">
                <a:solidFill>
                  <a:srgbClr val="FF0000"/>
                </a:solidFill>
                <a:effectLst>
                  <a:outerShdw blurRad="38100" dist="38100" dir="2700000" algn="tl">
                    <a:srgbClr val="C0C0C0"/>
                  </a:outerShdw>
                </a:effectLst>
                <a:latin typeface="Courier" charset="0"/>
              </a:rPr>
              <a:t>tell</a:t>
            </a:r>
          </a:p>
        </p:txBody>
      </p:sp>
      <p:sp>
        <p:nvSpPr>
          <p:cNvPr id="329744" name="Text Box 16"/>
          <p:cNvSpPr txBox="1">
            <a:spLocks noChangeArrowheads="1"/>
          </p:cNvSpPr>
          <p:nvPr/>
        </p:nvSpPr>
        <p:spPr bwMode="auto">
          <a:xfrm>
            <a:off x="2433638" y="4089400"/>
            <a:ext cx="608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2000" b="1">
                <a:solidFill>
                  <a:srgbClr val="FF0000"/>
                </a:solidFill>
                <a:effectLst>
                  <a:outerShdw blurRad="38100" dist="38100" dir="2700000" algn="tl">
                    <a:srgbClr val="C0C0C0"/>
                  </a:outerShdw>
                </a:effectLst>
                <a:latin typeface="Courier" charset="0"/>
              </a:rPr>
              <a:t>ask</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CDBD3E1-2D12-4E68-96ED-743DF24A7C6B}" type="slidenum">
              <a:rPr lang="fa-IR"/>
              <a:pPr>
                <a:defRPr/>
              </a:pPr>
              <a:t>221</a:t>
            </a:fld>
            <a:endParaRPr lang="en-US"/>
          </a:p>
        </p:txBody>
      </p:sp>
      <p:sp>
        <p:nvSpPr>
          <p:cNvPr id="22733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27332"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عاملهای مبتنی بر دانش</a:t>
            </a:r>
          </a:p>
        </p:txBody>
      </p:sp>
      <p:sp>
        <p:nvSpPr>
          <p:cNvPr id="227333" name="Text Box 4"/>
          <p:cNvSpPr txBox="1">
            <a:spLocks noChangeArrowheads="1"/>
          </p:cNvSpPr>
          <p:nvPr/>
        </p:nvSpPr>
        <p:spPr bwMode="auto">
          <a:xfrm>
            <a:off x="468313" y="2649538"/>
            <a:ext cx="820737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 عامل مبتنی بر دانش بايد بتواند:</a:t>
            </a:r>
          </a:p>
          <a:p>
            <a:pPr lvl="2" algn="r" rtl="1">
              <a:buClr>
                <a:srgbClr val="00D600"/>
              </a:buClr>
              <a:buFont typeface="Wingdings" pitchFamily="2" charset="2"/>
              <a:buChar char="×"/>
            </a:pPr>
            <a:r>
              <a:rPr lang="fa-IR" sz="2000">
                <a:solidFill>
                  <a:srgbClr val="CC3300"/>
                </a:solidFill>
                <a:cs typeface="Homa" pitchFamily="2" charset="-78"/>
              </a:rPr>
              <a:t>نمايش حالات و فعاليتها</a:t>
            </a:r>
          </a:p>
          <a:p>
            <a:pPr lvl="2" algn="r" rtl="1">
              <a:buClr>
                <a:srgbClr val="00D600"/>
              </a:buClr>
              <a:buFont typeface="Wingdings" pitchFamily="2" charset="2"/>
              <a:buChar char="×"/>
            </a:pPr>
            <a:r>
              <a:rPr lang="fa-IR" sz="2000">
                <a:solidFill>
                  <a:srgbClr val="CC3300"/>
                </a:solidFill>
                <a:cs typeface="Homa" pitchFamily="2" charset="-78"/>
              </a:rPr>
              <a:t>ترکيب ادراکات جديد</a:t>
            </a:r>
          </a:p>
          <a:p>
            <a:pPr lvl="2" algn="r" rtl="1">
              <a:buClr>
                <a:srgbClr val="00D600"/>
              </a:buClr>
              <a:buFont typeface="Wingdings" pitchFamily="2" charset="2"/>
              <a:buChar char="×"/>
            </a:pPr>
            <a:r>
              <a:rPr lang="fa-IR" sz="2000">
                <a:solidFill>
                  <a:srgbClr val="CC3300"/>
                </a:solidFill>
                <a:cs typeface="Homa" pitchFamily="2" charset="-78"/>
              </a:rPr>
              <a:t>بروز کردن تصور داخلی خود از جهان</a:t>
            </a:r>
          </a:p>
          <a:p>
            <a:pPr lvl="2" algn="r" rtl="1">
              <a:buClr>
                <a:srgbClr val="00D600"/>
              </a:buClr>
              <a:buFont typeface="Wingdings" pitchFamily="2" charset="2"/>
              <a:buChar char="×"/>
            </a:pPr>
            <a:r>
              <a:rPr lang="fa-IR" sz="2000">
                <a:solidFill>
                  <a:srgbClr val="CC3300"/>
                </a:solidFill>
                <a:cs typeface="Homa" pitchFamily="2" charset="-78"/>
              </a:rPr>
              <a:t>استنباط خصوصيات مخفی جهان</a:t>
            </a:r>
          </a:p>
          <a:p>
            <a:pPr lvl="2" algn="r" rtl="1">
              <a:buClr>
                <a:srgbClr val="00D600"/>
              </a:buClr>
              <a:buFont typeface="Wingdings" pitchFamily="2" charset="2"/>
              <a:buChar char="×"/>
            </a:pPr>
            <a:r>
              <a:rPr lang="fa-IR" sz="2000">
                <a:solidFill>
                  <a:srgbClr val="CC3300"/>
                </a:solidFill>
                <a:cs typeface="Homa" pitchFamily="2" charset="-78"/>
              </a:rPr>
              <a:t>استنتاج فعاليتهای مناسب</a:t>
            </a:r>
          </a:p>
          <a:p>
            <a:pPr algn="r" rtl="1">
              <a:spcBef>
                <a:spcPct val="50000"/>
              </a:spcBef>
              <a:buClr>
                <a:srgbClr val="00D600"/>
              </a:buClr>
              <a:buFont typeface="Wingdings" pitchFamily="2" charset="2"/>
              <a:buChar char="Ã"/>
            </a:pPr>
            <a:r>
              <a:rPr lang="fa-IR" sz="2400">
                <a:solidFill>
                  <a:srgbClr val="CC3300"/>
                </a:solidFill>
                <a:cs typeface="Homa" pitchFamily="2" charset="-78"/>
              </a:rPr>
              <a:t> عامل پايگاه دانش خيلی شبيه به عاملهايي با حالت درونی است</a:t>
            </a:r>
          </a:p>
          <a:p>
            <a:pPr algn="r" rtl="1">
              <a:spcBef>
                <a:spcPct val="50000"/>
              </a:spcBef>
              <a:buClr>
                <a:srgbClr val="00D600"/>
              </a:buClr>
              <a:buFont typeface="Wingdings" pitchFamily="2" charset="2"/>
              <a:buChar char="Ã"/>
            </a:pPr>
            <a:r>
              <a:rPr lang="fa-IR" sz="2400">
                <a:solidFill>
                  <a:srgbClr val="CC3300"/>
                </a:solidFill>
                <a:cs typeface="Homa" pitchFamily="2" charset="-78"/>
              </a:rPr>
              <a:t>عاملها در دو سطح متفاوت تعريف ميشوند:</a:t>
            </a:r>
          </a:p>
          <a:p>
            <a:pPr lvl="2" algn="r" rtl="1">
              <a:buClr>
                <a:srgbClr val="00D600"/>
              </a:buClr>
              <a:buFont typeface="Wingdings" pitchFamily="2" charset="2"/>
              <a:buChar char="×"/>
            </a:pPr>
            <a:r>
              <a:rPr lang="fa-IR" sz="2000">
                <a:solidFill>
                  <a:srgbClr val="CC3300"/>
                </a:solidFill>
                <a:cs typeface="Homa" pitchFamily="2" charset="-78"/>
              </a:rPr>
              <a:t>سطح دانش: عامل چه چيزی ميداند و اهداف آن کدامند؟</a:t>
            </a:r>
          </a:p>
          <a:p>
            <a:pPr lvl="2" algn="r" rtl="1">
              <a:buClr>
                <a:srgbClr val="00D600"/>
              </a:buClr>
              <a:buFont typeface="Wingdings" pitchFamily="2" charset="2"/>
              <a:buChar char="×"/>
            </a:pPr>
            <a:r>
              <a:rPr lang="fa-IR" sz="2000">
                <a:solidFill>
                  <a:srgbClr val="CC3300"/>
                </a:solidFill>
                <a:cs typeface="Homa" pitchFamily="2" charset="-78"/>
              </a:rPr>
              <a:t>سطح پياده سازی: ساختمان داده اطلاعات پايگاه دانش و چگونگی دستکاری آنها</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5558061C-347E-4945-8545-675C49CBD87D}" type="slidenum">
              <a:rPr lang="fa-IR"/>
              <a:pPr>
                <a:defRPr/>
              </a:pPr>
              <a:t>222</a:t>
            </a:fld>
            <a:endParaRPr lang="en-US"/>
          </a:p>
        </p:txBody>
      </p:sp>
      <p:sp>
        <p:nvSpPr>
          <p:cNvPr id="22835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pic>
        <p:nvPicPr>
          <p:cNvPr id="228356"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95288" y="2636838"/>
            <a:ext cx="4105275" cy="3849687"/>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28357"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sp>
        <p:nvSpPr>
          <p:cNvPr id="228358" name="Text Box 5"/>
          <p:cNvSpPr txBox="1">
            <a:spLocks noChangeArrowheads="1"/>
          </p:cNvSpPr>
          <p:nvPr/>
        </p:nvSpPr>
        <p:spPr bwMode="auto">
          <a:xfrm>
            <a:off x="4500563" y="2492375"/>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2400">
              <a:solidFill>
                <a:srgbClr val="CC3300"/>
              </a:solidFill>
              <a:cs typeface="Homa" pitchFamily="2" charset="-78"/>
            </a:endParaRPr>
          </a:p>
        </p:txBody>
      </p:sp>
      <p:sp>
        <p:nvSpPr>
          <p:cNvPr id="228359" name="Text Box 6"/>
          <p:cNvSpPr txBox="1">
            <a:spLocks noChangeArrowheads="1"/>
          </p:cNvSpPr>
          <p:nvPr/>
        </p:nvSpPr>
        <p:spPr bwMode="auto">
          <a:xfrm>
            <a:off x="4356100" y="2205038"/>
            <a:ext cx="4392613" cy="502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Ã"/>
            </a:pPr>
            <a:r>
              <a:rPr lang="fa-IR" sz="2400">
                <a:solidFill>
                  <a:schemeClr val="accent2"/>
                </a:solidFill>
                <a:cs typeface="Homa" pitchFamily="2" charset="-78"/>
              </a:rPr>
              <a:t>معيار کارايي:</a:t>
            </a:r>
          </a:p>
          <a:p>
            <a:pPr lvl="1" algn="r" rtl="1">
              <a:buClr>
                <a:srgbClr val="00D600"/>
              </a:buClr>
              <a:buFont typeface="Wingdings" pitchFamily="2" charset="2"/>
              <a:buChar char="×"/>
            </a:pPr>
            <a:r>
              <a:rPr lang="fa-IR" sz="1600">
                <a:solidFill>
                  <a:srgbClr val="CC3300"/>
                </a:solidFill>
                <a:cs typeface="Homa" pitchFamily="2" charset="-78"/>
              </a:rPr>
              <a:t>1000+ انتخاب طلا، 1000- افتادن در گودال يا خورده شدن، 1- هر مرحله، 10- برای استفاده از تير</a:t>
            </a:r>
          </a:p>
          <a:p>
            <a:pPr algn="r" rtl="1">
              <a:spcBef>
                <a:spcPct val="30000"/>
              </a:spcBef>
              <a:buClr>
                <a:srgbClr val="00D600"/>
              </a:buClr>
              <a:buFont typeface="Wingdings" pitchFamily="2" charset="2"/>
              <a:buChar char="Ã"/>
            </a:pPr>
            <a:r>
              <a:rPr lang="fa-IR" sz="2400">
                <a:solidFill>
                  <a:schemeClr val="accent2"/>
                </a:solidFill>
                <a:cs typeface="Homa" pitchFamily="2" charset="-78"/>
              </a:rPr>
              <a:t>محيط:</a:t>
            </a:r>
            <a:endParaRPr lang="fa-IR" sz="2000">
              <a:solidFill>
                <a:srgbClr val="CC3300"/>
              </a:solidFill>
              <a:cs typeface="Homa" pitchFamily="2" charset="-78"/>
            </a:endParaRPr>
          </a:p>
          <a:p>
            <a:pPr lvl="1" algn="r" rtl="1">
              <a:buClr>
                <a:srgbClr val="00D600"/>
              </a:buClr>
              <a:buFont typeface="Wingdings" pitchFamily="2" charset="2"/>
              <a:buChar char="×"/>
            </a:pPr>
            <a:r>
              <a:rPr lang="fa-IR" sz="1600">
                <a:solidFill>
                  <a:srgbClr val="CC3300"/>
                </a:solidFill>
                <a:cs typeface="Homa" pitchFamily="2" charset="-78"/>
              </a:rPr>
              <a:t>بوی تعفن در مربعهای همجوار </a:t>
            </a:r>
            <a:r>
              <a:rPr lang="en-US" sz="1600">
                <a:solidFill>
                  <a:srgbClr val="CC3300"/>
                </a:solidFill>
                <a:cs typeface="Homa" pitchFamily="2" charset="-78"/>
              </a:rPr>
              <a:t>WUMPUS</a:t>
            </a:r>
            <a:endParaRPr lang="fa-IR" sz="1600">
              <a:solidFill>
                <a:srgbClr val="CC3300"/>
              </a:solidFill>
              <a:cs typeface="Homa" pitchFamily="2" charset="-78"/>
            </a:endParaRPr>
          </a:p>
          <a:p>
            <a:pPr lvl="1" algn="r" rtl="1">
              <a:buClr>
                <a:srgbClr val="00D600"/>
              </a:buClr>
              <a:buFont typeface="Wingdings" pitchFamily="2" charset="2"/>
              <a:buChar char="×"/>
            </a:pPr>
            <a:r>
              <a:rPr lang="fa-IR" sz="1600">
                <a:solidFill>
                  <a:srgbClr val="CC3300"/>
                </a:solidFill>
                <a:cs typeface="Homa" pitchFamily="2" charset="-78"/>
              </a:rPr>
              <a:t>نسيم در مربعهای همجوار گودال</a:t>
            </a:r>
          </a:p>
          <a:p>
            <a:pPr lvl="1" algn="r" rtl="1">
              <a:buClr>
                <a:srgbClr val="00D600"/>
              </a:buClr>
              <a:buFont typeface="Wingdings" pitchFamily="2" charset="2"/>
              <a:buChar char="×"/>
            </a:pPr>
            <a:r>
              <a:rPr lang="fa-IR" sz="1600">
                <a:solidFill>
                  <a:srgbClr val="CC3300"/>
                </a:solidFill>
                <a:cs typeface="Homa" pitchFamily="2" charset="-78"/>
              </a:rPr>
              <a:t>درخشش در مربع حاوی طلا</a:t>
            </a:r>
          </a:p>
          <a:p>
            <a:pPr lvl="1" algn="r" rtl="1">
              <a:buClr>
                <a:srgbClr val="00D600"/>
              </a:buClr>
              <a:buFont typeface="Wingdings" pitchFamily="2" charset="2"/>
              <a:buChar char="×"/>
            </a:pPr>
            <a:r>
              <a:rPr lang="fa-IR" sz="1600">
                <a:solidFill>
                  <a:srgbClr val="CC3300"/>
                </a:solidFill>
                <a:cs typeface="Homa" pitchFamily="2" charset="-78"/>
              </a:rPr>
              <a:t>کشته شدن </a:t>
            </a:r>
            <a:r>
              <a:rPr lang="en-US" sz="1600">
                <a:solidFill>
                  <a:srgbClr val="CC3300"/>
                </a:solidFill>
                <a:cs typeface="Homa" pitchFamily="2" charset="-78"/>
              </a:rPr>
              <a:t>WUMPUS</a:t>
            </a:r>
            <a:r>
              <a:rPr lang="fa-IR" sz="1600">
                <a:solidFill>
                  <a:srgbClr val="CC3300"/>
                </a:solidFill>
                <a:cs typeface="Homa" pitchFamily="2" charset="-78"/>
              </a:rPr>
              <a:t> با شليک در صورت مقابله</a:t>
            </a:r>
          </a:p>
          <a:p>
            <a:pPr lvl="1" algn="r" rtl="1">
              <a:buClr>
                <a:srgbClr val="00D600"/>
              </a:buClr>
              <a:buFont typeface="Wingdings" pitchFamily="2" charset="2"/>
              <a:buChar char="×"/>
            </a:pPr>
            <a:r>
              <a:rPr lang="fa-IR" sz="1600">
                <a:solidFill>
                  <a:srgbClr val="CC3300"/>
                </a:solidFill>
                <a:cs typeface="Homa" pitchFamily="2" charset="-78"/>
              </a:rPr>
              <a:t>تير فقط مستقيم عمل ميکند</a:t>
            </a:r>
          </a:p>
          <a:p>
            <a:pPr lvl="1" algn="r" rtl="1">
              <a:buClr>
                <a:srgbClr val="00D600"/>
              </a:buClr>
              <a:buFont typeface="Wingdings" pitchFamily="2" charset="2"/>
              <a:buChar char="×"/>
            </a:pPr>
            <a:r>
              <a:rPr lang="fa-IR" sz="1600">
                <a:solidFill>
                  <a:srgbClr val="CC3300"/>
                </a:solidFill>
                <a:cs typeface="Homa" pitchFamily="2" charset="-78"/>
              </a:rPr>
              <a:t>برداشتن و انداختن طلا</a:t>
            </a:r>
          </a:p>
          <a:p>
            <a:pPr algn="r" rtl="1">
              <a:spcBef>
                <a:spcPct val="30000"/>
              </a:spcBef>
              <a:buClr>
                <a:srgbClr val="00D600"/>
              </a:buClr>
              <a:buFont typeface="Wingdings" pitchFamily="2" charset="2"/>
              <a:buChar char="Ã"/>
            </a:pPr>
            <a:r>
              <a:rPr lang="fa-IR" sz="2400">
                <a:solidFill>
                  <a:schemeClr val="accent2"/>
                </a:solidFill>
                <a:cs typeface="Homa" pitchFamily="2" charset="-78"/>
              </a:rPr>
              <a:t>حسگرها:</a:t>
            </a:r>
          </a:p>
          <a:p>
            <a:pPr lvl="1" algn="r" rtl="1">
              <a:buClr>
                <a:srgbClr val="00D600"/>
              </a:buClr>
              <a:buFont typeface="Wingdings" pitchFamily="2" charset="2"/>
              <a:buChar char="×"/>
            </a:pPr>
            <a:r>
              <a:rPr lang="fa-IR" sz="1600">
                <a:solidFill>
                  <a:srgbClr val="CC3300"/>
                </a:solidFill>
                <a:cs typeface="Homa" pitchFamily="2" charset="-78"/>
              </a:rPr>
              <a:t>بو تعفن، نسيم، تابش، ضربه، جيغ زدن</a:t>
            </a:r>
          </a:p>
          <a:p>
            <a:pPr algn="r" rtl="1">
              <a:spcBef>
                <a:spcPct val="30000"/>
              </a:spcBef>
              <a:buClr>
                <a:srgbClr val="00D600"/>
              </a:buClr>
              <a:buFont typeface="Wingdings" pitchFamily="2" charset="2"/>
              <a:buChar char="Ã"/>
            </a:pPr>
            <a:r>
              <a:rPr lang="fa-IR" sz="2400">
                <a:solidFill>
                  <a:schemeClr val="accent2"/>
                </a:solidFill>
                <a:cs typeface="Homa" pitchFamily="2" charset="-78"/>
              </a:rPr>
              <a:t>محرکها:</a:t>
            </a:r>
            <a:endParaRPr lang="fa-IR">
              <a:solidFill>
                <a:srgbClr val="CC3300"/>
              </a:solidFill>
              <a:cs typeface="Homa" pitchFamily="2" charset="-78"/>
            </a:endParaRPr>
          </a:p>
          <a:p>
            <a:pPr lvl="1" algn="r" rtl="1">
              <a:buClr>
                <a:srgbClr val="00D600"/>
              </a:buClr>
              <a:buFont typeface="Wingdings" pitchFamily="2" charset="2"/>
              <a:buChar char="×"/>
            </a:pPr>
            <a:r>
              <a:rPr lang="fa-IR" sz="1600">
                <a:solidFill>
                  <a:srgbClr val="CC3300"/>
                </a:solidFill>
                <a:cs typeface="Homa" pitchFamily="2" charset="-78"/>
              </a:rPr>
              <a:t>گردش به چپ، گردش به راست، جلو رفتن، برداشتن، انداختن، شليک کردن</a:t>
            </a:r>
            <a:endParaRPr lang="en-US" sz="1600">
              <a:solidFill>
                <a:srgbClr val="CC3300"/>
              </a:solidFill>
              <a:cs typeface="Homa" pitchFamily="2" charset="-78"/>
            </a:endParaRPr>
          </a:p>
          <a:p>
            <a:pPr algn="r" rtl="1">
              <a:spcBef>
                <a:spcPct val="50000"/>
              </a:spcBef>
              <a:buClr>
                <a:srgbClr val="00D600"/>
              </a:buClr>
              <a:buFont typeface="Wingdings" pitchFamily="2" charset="2"/>
              <a:buChar char="×"/>
            </a:pP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4CE496B-E179-4E88-9F70-2B4ADEB43B2E}" type="slidenum">
              <a:rPr lang="fa-IR"/>
              <a:pPr>
                <a:defRPr/>
              </a:pPr>
              <a:t>223</a:t>
            </a:fld>
            <a:endParaRPr lang="en-US"/>
          </a:p>
        </p:txBody>
      </p:sp>
      <p:sp>
        <p:nvSpPr>
          <p:cNvPr id="22937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2938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sp>
        <p:nvSpPr>
          <p:cNvPr id="229381" name="Text Box 4"/>
          <p:cNvSpPr txBox="1">
            <a:spLocks noChangeArrowheads="1"/>
          </p:cNvSpPr>
          <p:nvPr/>
        </p:nvSpPr>
        <p:spPr bwMode="auto">
          <a:xfrm>
            <a:off x="684213" y="2562225"/>
            <a:ext cx="7704137"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30000"/>
              </a:spcBef>
            </a:pPr>
            <a:r>
              <a:rPr lang="fa-IR" sz="3200">
                <a:solidFill>
                  <a:schemeClr val="accent2"/>
                </a:solidFill>
                <a:cs typeface="Homa" pitchFamily="2" charset="-78"/>
              </a:rPr>
              <a:t>قابل مشاهده کامل:</a:t>
            </a:r>
            <a:r>
              <a:rPr lang="fa-IR" sz="2400">
                <a:solidFill>
                  <a:srgbClr val="CC3300"/>
                </a:solidFill>
                <a:cs typeface="Homa" pitchFamily="2" charset="-78"/>
              </a:rPr>
              <a:t> خير, فقط ادراک محلي</a:t>
            </a:r>
          </a:p>
          <a:p>
            <a:pPr algn="r" rtl="1">
              <a:spcBef>
                <a:spcPct val="30000"/>
              </a:spcBef>
            </a:pPr>
            <a:r>
              <a:rPr lang="fa-IR" sz="3200">
                <a:solidFill>
                  <a:schemeClr val="accent2"/>
                </a:solidFill>
                <a:cs typeface="Homa" pitchFamily="2" charset="-78"/>
              </a:rPr>
              <a:t>قطعی:</a:t>
            </a:r>
            <a:r>
              <a:rPr lang="fa-IR" sz="2400">
                <a:solidFill>
                  <a:srgbClr val="CC3300"/>
                </a:solidFill>
                <a:cs typeface="Homa" pitchFamily="2" charset="-78"/>
              </a:rPr>
              <a:t> بله، نتيجه دقيقا مشخص است</a:t>
            </a:r>
          </a:p>
          <a:p>
            <a:pPr algn="r" rtl="1">
              <a:spcBef>
                <a:spcPct val="30000"/>
              </a:spcBef>
            </a:pPr>
            <a:r>
              <a:rPr lang="fa-IR" sz="3200">
                <a:solidFill>
                  <a:schemeClr val="accent2"/>
                </a:solidFill>
                <a:cs typeface="Homa" pitchFamily="2" charset="-78"/>
              </a:rPr>
              <a:t>رويدادی:</a:t>
            </a:r>
            <a:r>
              <a:rPr lang="fa-IR" sz="2400">
                <a:solidFill>
                  <a:srgbClr val="CC3300"/>
                </a:solidFill>
                <a:cs typeface="Homa" pitchFamily="2" charset="-78"/>
              </a:rPr>
              <a:t> خير، ترتيبي از فعاليتهاست</a:t>
            </a:r>
          </a:p>
          <a:p>
            <a:pPr algn="r" rtl="1">
              <a:spcBef>
                <a:spcPct val="30000"/>
              </a:spcBef>
            </a:pPr>
            <a:r>
              <a:rPr lang="fa-IR" sz="3200">
                <a:solidFill>
                  <a:schemeClr val="accent2"/>
                </a:solidFill>
                <a:cs typeface="Homa" pitchFamily="2" charset="-78"/>
              </a:rPr>
              <a:t>ايستا:</a:t>
            </a:r>
            <a:r>
              <a:rPr lang="fa-IR" sz="2400">
                <a:solidFill>
                  <a:srgbClr val="CC3300"/>
                </a:solidFill>
                <a:cs typeface="Homa" pitchFamily="2" charset="-78"/>
              </a:rPr>
              <a:t> بله, </a:t>
            </a:r>
            <a:r>
              <a:rPr lang="en-US" sz="2400">
                <a:solidFill>
                  <a:srgbClr val="CC3300"/>
                </a:solidFill>
                <a:cs typeface="Homa" pitchFamily="2" charset="-78"/>
              </a:rPr>
              <a:t>WUMPUS</a:t>
            </a:r>
            <a:r>
              <a:rPr lang="fa-IR" sz="2400">
                <a:solidFill>
                  <a:srgbClr val="CC3300"/>
                </a:solidFill>
                <a:cs typeface="Homa" pitchFamily="2" charset="-78"/>
              </a:rPr>
              <a:t> و گودالها حرکت ندارند</a:t>
            </a:r>
          </a:p>
          <a:p>
            <a:pPr algn="r" rtl="1">
              <a:spcBef>
                <a:spcPct val="30000"/>
              </a:spcBef>
            </a:pPr>
            <a:r>
              <a:rPr lang="fa-IR" sz="3200">
                <a:solidFill>
                  <a:schemeClr val="accent2"/>
                </a:solidFill>
                <a:cs typeface="Homa" pitchFamily="2" charset="-78"/>
              </a:rPr>
              <a:t>گسسته:</a:t>
            </a:r>
            <a:r>
              <a:rPr lang="fa-IR" sz="2400">
                <a:solidFill>
                  <a:srgbClr val="CC3300"/>
                </a:solidFill>
                <a:cs typeface="Homa" pitchFamily="2" charset="-78"/>
              </a:rPr>
              <a:t> بله</a:t>
            </a:r>
          </a:p>
          <a:p>
            <a:pPr algn="r" rtl="1">
              <a:spcBef>
                <a:spcPct val="30000"/>
              </a:spcBef>
            </a:pPr>
            <a:r>
              <a:rPr lang="fa-IR" sz="3200">
                <a:solidFill>
                  <a:schemeClr val="accent2"/>
                </a:solidFill>
                <a:cs typeface="Homa" pitchFamily="2" charset="-78"/>
              </a:rPr>
              <a:t>تک عامله:</a:t>
            </a:r>
            <a:r>
              <a:rPr lang="fa-IR" sz="2400">
                <a:solidFill>
                  <a:srgbClr val="CC3300"/>
                </a:solidFill>
                <a:cs typeface="Homa" pitchFamily="2" charset="-78"/>
              </a:rPr>
              <a:t> بله، </a:t>
            </a:r>
            <a:r>
              <a:rPr lang="en-US" sz="2400">
                <a:solidFill>
                  <a:srgbClr val="CC3300"/>
                </a:solidFill>
                <a:cs typeface="Homa" pitchFamily="2" charset="-78"/>
              </a:rPr>
              <a:t>WUMPUS</a:t>
            </a:r>
            <a:r>
              <a:rPr lang="fa-IR" sz="2400">
                <a:solidFill>
                  <a:srgbClr val="CC3300"/>
                </a:solidFill>
                <a:cs typeface="Homa" pitchFamily="2" charset="-78"/>
              </a:rPr>
              <a:t> در اصل يک خصوصيت طبيعي است</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9DF434AE-31E2-46F9-A014-0913C9B74163}" type="slidenum">
              <a:rPr lang="fa-IR"/>
              <a:pPr>
                <a:defRPr/>
              </a:pPr>
              <a:t>224</a:t>
            </a:fld>
            <a:endParaRPr lang="en-US"/>
          </a:p>
        </p:txBody>
      </p:sp>
      <p:sp>
        <p:nvSpPr>
          <p:cNvPr id="23040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pic>
        <p:nvPicPr>
          <p:cNvPr id="230404" name="Picture 3" descr="wumpus-seq0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86125" y="3079750"/>
            <a:ext cx="2571750" cy="258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0405"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کاوش در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sp>
        <p:nvSpPr>
          <p:cNvPr id="230406" name="Text Box 5"/>
          <p:cNvSpPr txBox="1">
            <a:spLocks noChangeArrowheads="1"/>
          </p:cNvSpPr>
          <p:nvPr/>
        </p:nvSpPr>
        <p:spPr bwMode="auto">
          <a:xfrm>
            <a:off x="395288" y="4365625"/>
            <a:ext cx="129698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rtl="1">
              <a:spcBef>
                <a:spcPct val="10000"/>
              </a:spcBef>
            </a:pPr>
            <a:r>
              <a:rPr lang="fa-IR" sz="1200" b="1">
                <a:cs typeface="Lotus" pitchFamily="2" charset="-78"/>
              </a:rPr>
              <a:t>عامل = </a:t>
            </a:r>
            <a:r>
              <a:rPr lang="en-US" sz="1200" b="1">
                <a:cs typeface="Lotus" pitchFamily="2" charset="-78"/>
              </a:rPr>
              <a:t>A</a:t>
            </a:r>
          </a:p>
          <a:p>
            <a:pPr rtl="1">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rtl="1">
              <a:spcBef>
                <a:spcPct val="10000"/>
              </a:spcBef>
            </a:pPr>
            <a:r>
              <a:rPr lang="fa-IR" sz="1200" b="1">
                <a:cs typeface="Lotus" pitchFamily="2" charset="-78"/>
              </a:rPr>
              <a:t>درخشش،طلا = </a:t>
            </a:r>
            <a:r>
              <a:rPr lang="en-US" sz="1200" b="1">
                <a:cs typeface="Lotus" pitchFamily="2" charset="-78"/>
              </a:rPr>
              <a:t>G</a:t>
            </a:r>
          </a:p>
          <a:p>
            <a:pPr rtl="1">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rtl="1">
              <a:spcBef>
                <a:spcPct val="10000"/>
              </a:spcBef>
            </a:pPr>
            <a:r>
              <a:rPr lang="fa-IR" sz="1200" b="1">
                <a:cs typeface="Lotus" pitchFamily="2" charset="-78"/>
              </a:rPr>
              <a:t>گودال = </a:t>
            </a:r>
            <a:r>
              <a:rPr lang="en-US" sz="1200" b="1">
                <a:cs typeface="Lotus" pitchFamily="2" charset="-78"/>
              </a:rPr>
              <a:t>P</a:t>
            </a:r>
          </a:p>
          <a:p>
            <a:pPr rtl="1">
              <a:spcBef>
                <a:spcPct val="10000"/>
              </a:spcBef>
            </a:pPr>
            <a:r>
              <a:rPr lang="fa-IR" sz="1200" b="1">
                <a:cs typeface="Lotus" pitchFamily="2" charset="-78"/>
              </a:rPr>
              <a:t>تعفن = </a:t>
            </a:r>
            <a:r>
              <a:rPr lang="en-US" sz="1200" b="1">
                <a:cs typeface="Lotus" pitchFamily="2" charset="-78"/>
              </a:rPr>
              <a:t>S</a:t>
            </a:r>
          </a:p>
          <a:p>
            <a:pPr rtl="1">
              <a:spcBef>
                <a:spcPct val="10000"/>
              </a:spcBef>
            </a:pPr>
            <a:r>
              <a:rPr lang="fa-IR" sz="1200" b="1">
                <a:cs typeface="Lotus" pitchFamily="2" charset="-78"/>
              </a:rPr>
              <a:t>ملاقات شده = </a:t>
            </a:r>
            <a:r>
              <a:rPr lang="en-US" sz="1200" b="1">
                <a:cs typeface="Lotus" pitchFamily="2" charset="-78"/>
              </a:rPr>
              <a:t>V</a:t>
            </a:r>
          </a:p>
          <a:p>
            <a:pPr rtl="1">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F96083B6-853B-4ADD-B4A9-E1CA6F4CE290}" type="slidenum">
              <a:rPr lang="fa-IR"/>
              <a:pPr>
                <a:defRPr/>
              </a:pPr>
              <a:t>225</a:t>
            </a:fld>
            <a:endParaRPr lang="en-US"/>
          </a:p>
        </p:txBody>
      </p:sp>
      <p:sp>
        <p:nvSpPr>
          <p:cNvPr id="23142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3142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231429" name="Picture 4" descr="wumpus-seq1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86125" y="3079750"/>
            <a:ext cx="2571750" cy="258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1430" name="Text Box 5"/>
          <p:cNvSpPr txBox="1">
            <a:spLocks noChangeArrowheads="1"/>
          </p:cNvSpPr>
          <p:nvPr/>
        </p:nvSpPr>
        <p:spPr bwMode="auto">
          <a:xfrm>
            <a:off x="395288" y="4365625"/>
            <a:ext cx="129698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rtl="1">
              <a:spcBef>
                <a:spcPct val="10000"/>
              </a:spcBef>
            </a:pPr>
            <a:r>
              <a:rPr lang="fa-IR" sz="1200" b="1">
                <a:cs typeface="Lotus" pitchFamily="2" charset="-78"/>
              </a:rPr>
              <a:t>عامل = </a:t>
            </a:r>
            <a:r>
              <a:rPr lang="en-US" sz="1200" b="1">
                <a:cs typeface="Lotus" pitchFamily="2" charset="-78"/>
              </a:rPr>
              <a:t>A</a:t>
            </a:r>
          </a:p>
          <a:p>
            <a:pPr rtl="1">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rtl="1">
              <a:spcBef>
                <a:spcPct val="10000"/>
              </a:spcBef>
            </a:pPr>
            <a:r>
              <a:rPr lang="fa-IR" sz="1200" b="1">
                <a:cs typeface="Lotus" pitchFamily="2" charset="-78"/>
              </a:rPr>
              <a:t>درخشش،طلا = </a:t>
            </a:r>
            <a:r>
              <a:rPr lang="en-US" sz="1200" b="1">
                <a:cs typeface="Lotus" pitchFamily="2" charset="-78"/>
              </a:rPr>
              <a:t>G</a:t>
            </a:r>
          </a:p>
          <a:p>
            <a:pPr rtl="1">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rtl="1">
              <a:spcBef>
                <a:spcPct val="10000"/>
              </a:spcBef>
            </a:pPr>
            <a:r>
              <a:rPr lang="fa-IR" sz="1200" b="1">
                <a:cs typeface="Lotus" pitchFamily="2" charset="-78"/>
              </a:rPr>
              <a:t>گودال = </a:t>
            </a:r>
            <a:r>
              <a:rPr lang="en-US" sz="1200" b="1">
                <a:cs typeface="Lotus" pitchFamily="2" charset="-78"/>
              </a:rPr>
              <a:t>P</a:t>
            </a:r>
          </a:p>
          <a:p>
            <a:pPr rtl="1">
              <a:spcBef>
                <a:spcPct val="10000"/>
              </a:spcBef>
            </a:pPr>
            <a:r>
              <a:rPr lang="fa-IR" sz="1200" b="1">
                <a:cs typeface="Lotus" pitchFamily="2" charset="-78"/>
              </a:rPr>
              <a:t>تعفن = </a:t>
            </a:r>
            <a:r>
              <a:rPr lang="en-US" sz="1200" b="1">
                <a:cs typeface="Lotus" pitchFamily="2" charset="-78"/>
              </a:rPr>
              <a:t>S</a:t>
            </a:r>
          </a:p>
          <a:p>
            <a:pPr rtl="1">
              <a:spcBef>
                <a:spcPct val="10000"/>
              </a:spcBef>
            </a:pPr>
            <a:r>
              <a:rPr lang="fa-IR" sz="1200" b="1">
                <a:cs typeface="Lotus" pitchFamily="2" charset="-78"/>
              </a:rPr>
              <a:t>ملاقات شده = </a:t>
            </a:r>
            <a:r>
              <a:rPr lang="en-US" sz="1200" b="1">
                <a:cs typeface="Lotus" pitchFamily="2" charset="-78"/>
              </a:rPr>
              <a:t>V</a:t>
            </a:r>
          </a:p>
          <a:p>
            <a:pPr rtl="1">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5503511B-F096-4C70-AE1F-213468A3B667}" type="slidenum">
              <a:rPr lang="fa-IR"/>
              <a:pPr>
                <a:defRPr/>
              </a:pPr>
              <a:t>226</a:t>
            </a:fld>
            <a:endParaRPr lang="en-US"/>
          </a:p>
        </p:txBody>
      </p:sp>
      <p:sp>
        <p:nvSpPr>
          <p:cNvPr id="23245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32452"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232453" name="Picture 4" descr="wumpus-seq2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86125" y="3079750"/>
            <a:ext cx="2571750" cy="258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2454" name="Text Box 5"/>
          <p:cNvSpPr txBox="1">
            <a:spLocks noChangeArrowheads="1"/>
          </p:cNvSpPr>
          <p:nvPr/>
        </p:nvSpPr>
        <p:spPr bwMode="auto">
          <a:xfrm>
            <a:off x="395288" y="4365625"/>
            <a:ext cx="129698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rtl="1">
              <a:spcBef>
                <a:spcPct val="10000"/>
              </a:spcBef>
            </a:pPr>
            <a:r>
              <a:rPr lang="fa-IR" sz="1200" b="1">
                <a:cs typeface="Lotus" pitchFamily="2" charset="-78"/>
              </a:rPr>
              <a:t>عامل = </a:t>
            </a:r>
            <a:r>
              <a:rPr lang="en-US" sz="1200" b="1">
                <a:cs typeface="Lotus" pitchFamily="2" charset="-78"/>
              </a:rPr>
              <a:t>A</a:t>
            </a:r>
          </a:p>
          <a:p>
            <a:pPr rtl="1">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rtl="1">
              <a:spcBef>
                <a:spcPct val="10000"/>
              </a:spcBef>
            </a:pPr>
            <a:r>
              <a:rPr lang="fa-IR" sz="1200" b="1">
                <a:cs typeface="Lotus" pitchFamily="2" charset="-78"/>
              </a:rPr>
              <a:t>درخشش،طلا = </a:t>
            </a:r>
            <a:r>
              <a:rPr lang="en-US" sz="1200" b="1">
                <a:cs typeface="Lotus" pitchFamily="2" charset="-78"/>
              </a:rPr>
              <a:t>G</a:t>
            </a:r>
          </a:p>
          <a:p>
            <a:pPr rtl="1">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rtl="1">
              <a:spcBef>
                <a:spcPct val="10000"/>
              </a:spcBef>
            </a:pPr>
            <a:r>
              <a:rPr lang="fa-IR" sz="1200" b="1">
                <a:cs typeface="Lotus" pitchFamily="2" charset="-78"/>
              </a:rPr>
              <a:t>گودال = </a:t>
            </a:r>
            <a:r>
              <a:rPr lang="en-US" sz="1200" b="1">
                <a:cs typeface="Lotus" pitchFamily="2" charset="-78"/>
              </a:rPr>
              <a:t>P</a:t>
            </a:r>
          </a:p>
          <a:p>
            <a:pPr rtl="1">
              <a:spcBef>
                <a:spcPct val="10000"/>
              </a:spcBef>
            </a:pPr>
            <a:r>
              <a:rPr lang="fa-IR" sz="1200" b="1">
                <a:cs typeface="Lotus" pitchFamily="2" charset="-78"/>
              </a:rPr>
              <a:t>تعفن = </a:t>
            </a:r>
            <a:r>
              <a:rPr lang="en-US" sz="1200" b="1">
                <a:cs typeface="Lotus" pitchFamily="2" charset="-78"/>
              </a:rPr>
              <a:t>S</a:t>
            </a:r>
          </a:p>
          <a:p>
            <a:pPr rtl="1">
              <a:spcBef>
                <a:spcPct val="10000"/>
              </a:spcBef>
            </a:pPr>
            <a:r>
              <a:rPr lang="fa-IR" sz="1200" b="1">
                <a:cs typeface="Lotus" pitchFamily="2" charset="-78"/>
              </a:rPr>
              <a:t>ملاقات شده = </a:t>
            </a:r>
            <a:r>
              <a:rPr lang="en-US" sz="1200" b="1">
                <a:cs typeface="Lotus" pitchFamily="2" charset="-78"/>
              </a:rPr>
              <a:t>V</a:t>
            </a:r>
          </a:p>
          <a:p>
            <a:pPr rtl="1">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1C2A67BC-4498-41A5-9C31-6F63B69C1396}" type="slidenum">
              <a:rPr lang="fa-IR"/>
              <a:pPr>
                <a:defRPr/>
              </a:pPr>
              <a:t>227</a:t>
            </a:fld>
            <a:endParaRPr lang="en-US"/>
          </a:p>
        </p:txBody>
      </p:sp>
      <p:sp>
        <p:nvSpPr>
          <p:cNvPr id="23347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33476"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233477" name="Picture 4" descr="wumpus-seq3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86125" y="3079750"/>
            <a:ext cx="2571750" cy="258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3478" name="Text Box 5"/>
          <p:cNvSpPr txBox="1">
            <a:spLocks noChangeArrowheads="1"/>
          </p:cNvSpPr>
          <p:nvPr/>
        </p:nvSpPr>
        <p:spPr bwMode="auto">
          <a:xfrm>
            <a:off x="395288" y="4365625"/>
            <a:ext cx="129698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rtl="1">
              <a:spcBef>
                <a:spcPct val="10000"/>
              </a:spcBef>
            </a:pPr>
            <a:r>
              <a:rPr lang="fa-IR" sz="1200" b="1">
                <a:cs typeface="Lotus" pitchFamily="2" charset="-78"/>
              </a:rPr>
              <a:t>عامل = </a:t>
            </a:r>
            <a:r>
              <a:rPr lang="en-US" sz="1200" b="1">
                <a:cs typeface="Lotus" pitchFamily="2" charset="-78"/>
              </a:rPr>
              <a:t>A</a:t>
            </a:r>
          </a:p>
          <a:p>
            <a:pPr rtl="1">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rtl="1">
              <a:spcBef>
                <a:spcPct val="10000"/>
              </a:spcBef>
            </a:pPr>
            <a:r>
              <a:rPr lang="fa-IR" sz="1200" b="1">
                <a:cs typeface="Lotus" pitchFamily="2" charset="-78"/>
              </a:rPr>
              <a:t>درخشش،طلا = </a:t>
            </a:r>
            <a:r>
              <a:rPr lang="en-US" sz="1200" b="1">
                <a:cs typeface="Lotus" pitchFamily="2" charset="-78"/>
              </a:rPr>
              <a:t>G</a:t>
            </a:r>
          </a:p>
          <a:p>
            <a:pPr rtl="1">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rtl="1">
              <a:spcBef>
                <a:spcPct val="10000"/>
              </a:spcBef>
            </a:pPr>
            <a:r>
              <a:rPr lang="fa-IR" sz="1200" b="1">
                <a:cs typeface="Lotus" pitchFamily="2" charset="-78"/>
              </a:rPr>
              <a:t>گودال = </a:t>
            </a:r>
            <a:r>
              <a:rPr lang="en-US" sz="1200" b="1">
                <a:cs typeface="Lotus" pitchFamily="2" charset="-78"/>
              </a:rPr>
              <a:t>P</a:t>
            </a:r>
          </a:p>
          <a:p>
            <a:pPr rtl="1">
              <a:spcBef>
                <a:spcPct val="10000"/>
              </a:spcBef>
            </a:pPr>
            <a:r>
              <a:rPr lang="fa-IR" sz="1200" b="1">
                <a:cs typeface="Lotus" pitchFamily="2" charset="-78"/>
              </a:rPr>
              <a:t>تعفن = </a:t>
            </a:r>
            <a:r>
              <a:rPr lang="en-US" sz="1200" b="1">
                <a:cs typeface="Lotus" pitchFamily="2" charset="-78"/>
              </a:rPr>
              <a:t>S</a:t>
            </a:r>
          </a:p>
          <a:p>
            <a:pPr rtl="1">
              <a:spcBef>
                <a:spcPct val="10000"/>
              </a:spcBef>
            </a:pPr>
            <a:r>
              <a:rPr lang="fa-IR" sz="1200" b="1">
                <a:cs typeface="Lotus" pitchFamily="2" charset="-78"/>
              </a:rPr>
              <a:t>ملاقات شده = </a:t>
            </a:r>
            <a:r>
              <a:rPr lang="en-US" sz="1200" b="1">
                <a:cs typeface="Lotus" pitchFamily="2" charset="-78"/>
              </a:rPr>
              <a:t>V</a:t>
            </a:r>
          </a:p>
          <a:p>
            <a:pPr rtl="1">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B50F3B50-B9E4-415A-9FF6-89A999D80E22}" type="slidenum">
              <a:rPr lang="fa-IR"/>
              <a:pPr>
                <a:defRPr/>
              </a:pPr>
              <a:t>228</a:t>
            </a:fld>
            <a:endParaRPr lang="en-US"/>
          </a:p>
        </p:txBody>
      </p:sp>
      <p:sp>
        <p:nvSpPr>
          <p:cNvPr id="23449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3450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234501" name="Picture 4" descr="wumpus-seq4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86125" y="3079750"/>
            <a:ext cx="2571750" cy="258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4502" name="Text Box 5"/>
          <p:cNvSpPr txBox="1">
            <a:spLocks noChangeArrowheads="1"/>
          </p:cNvSpPr>
          <p:nvPr/>
        </p:nvSpPr>
        <p:spPr bwMode="auto">
          <a:xfrm>
            <a:off x="395288" y="4365625"/>
            <a:ext cx="129698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rtl="1">
              <a:spcBef>
                <a:spcPct val="10000"/>
              </a:spcBef>
            </a:pPr>
            <a:r>
              <a:rPr lang="fa-IR" sz="1200" b="1">
                <a:cs typeface="Lotus" pitchFamily="2" charset="-78"/>
              </a:rPr>
              <a:t>عامل = </a:t>
            </a:r>
            <a:r>
              <a:rPr lang="en-US" sz="1200" b="1">
                <a:cs typeface="Lotus" pitchFamily="2" charset="-78"/>
              </a:rPr>
              <a:t>A</a:t>
            </a:r>
          </a:p>
          <a:p>
            <a:pPr rtl="1">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rtl="1">
              <a:spcBef>
                <a:spcPct val="10000"/>
              </a:spcBef>
            </a:pPr>
            <a:r>
              <a:rPr lang="fa-IR" sz="1200" b="1">
                <a:cs typeface="Lotus" pitchFamily="2" charset="-78"/>
              </a:rPr>
              <a:t>درخشش،طلا = </a:t>
            </a:r>
            <a:r>
              <a:rPr lang="en-US" sz="1200" b="1">
                <a:cs typeface="Lotus" pitchFamily="2" charset="-78"/>
              </a:rPr>
              <a:t>G</a:t>
            </a:r>
          </a:p>
          <a:p>
            <a:pPr rtl="1">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rtl="1">
              <a:spcBef>
                <a:spcPct val="10000"/>
              </a:spcBef>
            </a:pPr>
            <a:r>
              <a:rPr lang="fa-IR" sz="1200" b="1">
                <a:cs typeface="Lotus" pitchFamily="2" charset="-78"/>
              </a:rPr>
              <a:t>گودال = </a:t>
            </a:r>
            <a:r>
              <a:rPr lang="en-US" sz="1200" b="1">
                <a:cs typeface="Lotus" pitchFamily="2" charset="-78"/>
              </a:rPr>
              <a:t>P</a:t>
            </a:r>
          </a:p>
          <a:p>
            <a:pPr rtl="1">
              <a:spcBef>
                <a:spcPct val="10000"/>
              </a:spcBef>
            </a:pPr>
            <a:r>
              <a:rPr lang="fa-IR" sz="1200" b="1">
                <a:cs typeface="Lotus" pitchFamily="2" charset="-78"/>
              </a:rPr>
              <a:t>تعفن = </a:t>
            </a:r>
            <a:r>
              <a:rPr lang="en-US" sz="1200" b="1">
                <a:cs typeface="Lotus" pitchFamily="2" charset="-78"/>
              </a:rPr>
              <a:t>S</a:t>
            </a:r>
          </a:p>
          <a:p>
            <a:pPr rtl="1">
              <a:spcBef>
                <a:spcPct val="10000"/>
              </a:spcBef>
            </a:pPr>
            <a:r>
              <a:rPr lang="fa-IR" sz="1200" b="1">
                <a:cs typeface="Lotus" pitchFamily="2" charset="-78"/>
              </a:rPr>
              <a:t>ملاقات شده = </a:t>
            </a:r>
            <a:r>
              <a:rPr lang="en-US" sz="1200" b="1">
                <a:cs typeface="Lotus" pitchFamily="2" charset="-78"/>
              </a:rPr>
              <a:t>V</a:t>
            </a:r>
          </a:p>
          <a:p>
            <a:pPr rtl="1">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318014F8-FB7B-4AE0-8508-9FE7CDA07D66}" type="slidenum">
              <a:rPr lang="fa-IR"/>
              <a:pPr>
                <a:defRPr/>
              </a:pPr>
              <a:t>229</a:t>
            </a:fld>
            <a:endParaRPr lang="en-US"/>
          </a:p>
        </p:txBody>
      </p:sp>
      <p:sp>
        <p:nvSpPr>
          <p:cNvPr id="23552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35524"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235525" name="Picture 4" descr="wumpus-seq5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86125" y="3079750"/>
            <a:ext cx="2571750" cy="258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26" name="Text Box 5"/>
          <p:cNvSpPr txBox="1">
            <a:spLocks noChangeArrowheads="1"/>
          </p:cNvSpPr>
          <p:nvPr/>
        </p:nvSpPr>
        <p:spPr bwMode="auto">
          <a:xfrm>
            <a:off x="395288" y="4365625"/>
            <a:ext cx="129698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rtl="1">
              <a:spcBef>
                <a:spcPct val="10000"/>
              </a:spcBef>
            </a:pPr>
            <a:r>
              <a:rPr lang="fa-IR" sz="1200" b="1">
                <a:cs typeface="Lotus" pitchFamily="2" charset="-78"/>
              </a:rPr>
              <a:t>عامل = </a:t>
            </a:r>
            <a:r>
              <a:rPr lang="en-US" sz="1200" b="1">
                <a:cs typeface="Lotus" pitchFamily="2" charset="-78"/>
              </a:rPr>
              <a:t>A</a:t>
            </a:r>
          </a:p>
          <a:p>
            <a:pPr rtl="1">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rtl="1">
              <a:spcBef>
                <a:spcPct val="10000"/>
              </a:spcBef>
            </a:pPr>
            <a:r>
              <a:rPr lang="fa-IR" sz="1200" b="1">
                <a:cs typeface="Lotus" pitchFamily="2" charset="-78"/>
              </a:rPr>
              <a:t>درخشش،طلا = </a:t>
            </a:r>
            <a:r>
              <a:rPr lang="en-US" sz="1200" b="1">
                <a:cs typeface="Lotus" pitchFamily="2" charset="-78"/>
              </a:rPr>
              <a:t>G</a:t>
            </a:r>
          </a:p>
          <a:p>
            <a:pPr rtl="1">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rtl="1">
              <a:spcBef>
                <a:spcPct val="10000"/>
              </a:spcBef>
            </a:pPr>
            <a:r>
              <a:rPr lang="fa-IR" sz="1200" b="1">
                <a:cs typeface="Lotus" pitchFamily="2" charset="-78"/>
              </a:rPr>
              <a:t>گودال = </a:t>
            </a:r>
            <a:r>
              <a:rPr lang="en-US" sz="1200" b="1">
                <a:cs typeface="Lotus" pitchFamily="2" charset="-78"/>
              </a:rPr>
              <a:t>P</a:t>
            </a:r>
          </a:p>
          <a:p>
            <a:pPr rtl="1">
              <a:spcBef>
                <a:spcPct val="10000"/>
              </a:spcBef>
            </a:pPr>
            <a:r>
              <a:rPr lang="fa-IR" sz="1200" b="1">
                <a:cs typeface="Lotus" pitchFamily="2" charset="-78"/>
              </a:rPr>
              <a:t>تعفن = </a:t>
            </a:r>
            <a:r>
              <a:rPr lang="en-US" sz="1200" b="1">
                <a:cs typeface="Lotus" pitchFamily="2" charset="-78"/>
              </a:rPr>
              <a:t>S</a:t>
            </a:r>
          </a:p>
          <a:p>
            <a:pPr rtl="1">
              <a:spcBef>
                <a:spcPct val="10000"/>
              </a:spcBef>
            </a:pPr>
            <a:r>
              <a:rPr lang="fa-IR" sz="1200" b="1">
                <a:cs typeface="Lotus" pitchFamily="2" charset="-78"/>
              </a:rPr>
              <a:t>ملاقات شده = </a:t>
            </a:r>
            <a:r>
              <a:rPr lang="en-US" sz="1200" b="1">
                <a:cs typeface="Lotus" pitchFamily="2" charset="-78"/>
              </a:rPr>
              <a:t>V</a:t>
            </a:r>
          </a:p>
          <a:p>
            <a:pPr rtl="1">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B07C7422-5A46-473C-A8A5-A3E13E35C565}" type="slidenum">
              <a:rPr lang="fa-IR"/>
              <a:pPr>
                <a:defRPr/>
              </a:pPr>
              <a:t>23</a:t>
            </a:fld>
            <a:endParaRPr lang="en-US"/>
          </a:p>
        </p:txBody>
      </p:sp>
      <p:sp>
        <p:nvSpPr>
          <p:cNvPr id="2457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24580" name="Text Box 3"/>
          <p:cNvSpPr txBox="1">
            <a:spLocks noChangeArrowheads="1"/>
          </p:cNvSpPr>
          <p:nvPr/>
        </p:nvSpPr>
        <p:spPr bwMode="auto">
          <a:xfrm>
            <a:off x="1311275" y="2081213"/>
            <a:ext cx="6573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en-US"/>
          </a:p>
        </p:txBody>
      </p:sp>
      <p:sp>
        <p:nvSpPr>
          <p:cNvPr id="24581" name="Text Box 4"/>
          <p:cNvSpPr txBox="1">
            <a:spLocks noChangeArrowheads="1"/>
          </p:cNvSpPr>
          <p:nvPr/>
        </p:nvSpPr>
        <p:spPr bwMode="auto">
          <a:xfrm>
            <a:off x="5178425" y="1963738"/>
            <a:ext cx="2663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4000" b="1">
                <a:solidFill>
                  <a:srgbClr val="000099"/>
                </a:solidFill>
                <a:cs typeface="Lotus" pitchFamily="2" charset="-78"/>
              </a:rPr>
              <a:t>ساختار عاملها</a:t>
            </a:r>
            <a:endParaRPr lang="en-US" sz="4000" b="1">
              <a:solidFill>
                <a:srgbClr val="000099"/>
              </a:solidFill>
              <a:cs typeface="Lotus" pitchFamily="2" charset="-78"/>
            </a:endParaRPr>
          </a:p>
        </p:txBody>
      </p:sp>
      <p:sp>
        <p:nvSpPr>
          <p:cNvPr id="24582" name="Text Box 5"/>
          <p:cNvSpPr txBox="1">
            <a:spLocks noChangeArrowheads="1"/>
          </p:cNvSpPr>
          <p:nvPr/>
        </p:nvSpPr>
        <p:spPr bwMode="auto">
          <a:xfrm>
            <a:off x="1476375" y="2708275"/>
            <a:ext cx="540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24583" name="Text Box 6"/>
          <p:cNvSpPr txBox="1">
            <a:spLocks noChangeArrowheads="1"/>
          </p:cNvSpPr>
          <p:nvPr/>
        </p:nvSpPr>
        <p:spPr bwMode="auto">
          <a:xfrm>
            <a:off x="900113" y="2636838"/>
            <a:ext cx="7200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603500" algn="l"/>
              </a:tabLst>
              <a:defRPr>
                <a:solidFill>
                  <a:schemeClr val="tx1"/>
                </a:solidFill>
                <a:latin typeface="Arial" charset="0"/>
                <a:cs typeface="Times New Roman" pitchFamily="18" charset="0"/>
              </a:defRPr>
            </a:lvl1pPr>
            <a:lvl2pPr marL="742950" indent="-285750">
              <a:tabLst>
                <a:tab pos="2603500" algn="l"/>
              </a:tabLst>
              <a:defRPr>
                <a:solidFill>
                  <a:schemeClr val="tx1"/>
                </a:solidFill>
                <a:latin typeface="Arial" charset="0"/>
                <a:cs typeface="Times New Roman" pitchFamily="18" charset="0"/>
              </a:defRPr>
            </a:lvl2pPr>
            <a:lvl3pPr marL="1143000" indent="-228600">
              <a:tabLst>
                <a:tab pos="2603500" algn="l"/>
              </a:tabLst>
              <a:defRPr>
                <a:solidFill>
                  <a:schemeClr val="tx1"/>
                </a:solidFill>
                <a:latin typeface="Arial" charset="0"/>
                <a:cs typeface="Times New Roman" pitchFamily="18" charset="0"/>
              </a:defRPr>
            </a:lvl3pPr>
            <a:lvl4pPr marL="1600200" indent="-228600">
              <a:tabLst>
                <a:tab pos="2603500" algn="l"/>
              </a:tabLst>
              <a:defRPr>
                <a:solidFill>
                  <a:schemeClr val="tx1"/>
                </a:solidFill>
                <a:latin typeface="Arial" charset="0"/>
                <a:cs typeface="Times New Roman" pitchFamily="18" charset="0"/>
              </a:defRPr>
            </a:lvl4pPr>
            <a:lvl5pPr marL="2057400" indent="-228600">
              <a:tabLst>
                <a:tab pos="2603500" algn="l"/>
              </a:tabLst>
              <a:defRPr>
                <a:solidFill>
                  <a:schemeClr val="tx1"/>
                </a:solidFill>
                <a:latin typeface="Arial" charset="0"/>
                <a:cs typeface="Times New Roman" pitchFamily="18" charset="0"/>
              </a:defRPr>
            </a:lvl5pPr>
            <a:lvl6pPr marL="2514600" indent="-228600" eaLnBrk="0" fontAlgn="base" hangingPunct="0">
              <a:spcBef>
                <a:spcPct val="0"/>
              </a:spcBef>
              <a:spcAft>
                <a:spcPct val="0"/>
              </a:spcAft>
              <a:tabLst>
                <a:tab pos="2603500" algn="l"/>
              </a:tabLst>
              <a:defRPr>
                <a:solidFill>
                  <a:schemeClr val="tx1"/>
                </a:solidFill>
                <a:latin typeface="Arial" charset="0"/>
                <a:cs typeface="Times New Roman" pitchFamily="18" charset="0"/>
              </a:defRPr>
            </a:lvl6pPr>
            <a:lvl7pPr marL="2971800" indent="-228600" eaLnBrk="0" fontAlgn="base" hangingPunct="0">
              <a:spcBef>
                <a:spcPct val="0"/>
              </a:spcBef>
              <a:spcAft>
                <a:spcPct val="0"/>
              </a:spcAft>
              <a:tabLst>
                <a:tab pos="2603500" algn="l"/>
              </a:tabLst>
              <a:defRPr>
                <a:solidFill>
                  <a:schemeClr val="tx1"/>
                </a:solidFill>
                <a:latin typeface="Arial" charset="0"/>
                <a:cs typeface="Times New Roman" pitchFamily="18" charset="0"/>
              </a:defRPr>
            </a:lvl7pPr>
            <a:lvl8pPr marL="3429000" indent="-228600" eaLnBrk="0" fontAlgn="base" hangingPunct="0">
              <a:spcBef>
                <a:spcPct val="0"/>
              </a:spcBef>
              <a:spcAft>
                <a:spcPct val="0"/>
              </a:spcAft>
              <a:tabLst>
                <a:tab pos="2603500" algn="l"/>
              </a:tabLst>
              <a:defRPr>
                <a:solidFill>
                  <a:schemeClr val="tx1"/>
                </a:solidFill>
                <a:latin typeface="Arial" charset="0"/>
                <a:cs typeface="Times New Roman" pitchFamily="18" charset="0"/>
              </a:defRPr>
            </a:lvl8pPr>
            <a:lvl9pPr marL="3886200" indent="-228600" eaLnBrk="0" fontAlgn="base" hangingPunct="0">
              <a:spcBef>
                <a:spcPct val="0"/>
              </a:spcBef>
              <a:spcAft>
                <a:spcPct val="0"/>
              </a:spcAft>
              <a:tabLst>
                <a:tab pos="2603500" algn="l"/>
              </a:tabLst>
              <a:defRPr>
                <a:solidFill>
                  <a:schemeClr val="tx1"/>
                </a:solidFill>
                <a:latin typeface="Arial" charset="0"/>
                <a:cs typeface="Times New Roman" pitchFamily="18" charset="0"/>
              </a:defRPr>
            </a:lvl9pPr>
          </a:lstStyle>
          <a:p>
            <a:pPr algn="ctr">
              <a:spcBef>
                <a:spcPct val="50000"/>
              </a:spcBef>
            </a:pPr>
            <a:r>
              <a:rPr lang="fa-IR" sz="4000">
                <a:solidFill>
                  <a:srgbClr val="00D600"/>
                </a:solidFill>
                <a:cs typeface="Homa" pitchFamily="2" charset="-78"/>
              </a:rPr>
              <a:t>برنامه</a:t>
            </a:r>
            <a:r>
              <a:rPr lang="fa-IR" sz="4000">
                <a:solidFill>
                  <a:srgbClr val="663300"/>
                </a:solidFill>
                <a:cs typeface="Homa" pitchFamily="2" charset="-78"/>
              </a:rPr>
              <a:t>  +  </a:t>
            </a:r>
            <a:r>
              <a:rPr lang="fa-IR" sz="4000">
                <a:solidFill>
                  <a:srgbClr val="CC3300"/>
                </a:solidFill>
                <a:cs typeface="Homa" pitchFamily="2" charset="-78"/>
              </a:rPr>
              <a:t>معماری</a:t>
            </a:r>
            <a:r>
              <a:rPr lang="fa-IR" sz="4000">
                <a:solidFill>
                  <a:srgbClr val="663300"/>
                </a:solidFill>
                <a:cs typeface="Homa" pitchFamily="2" charset="-78"/>
              </a:rPr>
              <a:t> = </a:t>
            </a:r>
            <a:r>
              <a:rPr lang="fa-IR" sz="4000">
                <a:solidFill>
                  <a:srgbClr val="000099"/>
                </a:solidFill>
                <a:cs typeface="Homa" pitchFamily="2" charset="-78"/>
              </a:rPr>
              <a:t>عامل</a:t>
            </a:r>
            <a:endParaRPr lang="en-US" sz="4000">
              <a:solidFill>
                <a:srgbClr val="000099"/>
              </a:solidFill>
              <a:cs typeface="Homa" pitchFamily="2" charset="-78"/>
            </a:endParaRPr>
          </a:p>
        </p:txBody>
      </p:sp>
      <p:sp>
        <p:nvSpPr>
          <p:cNvPr id="24584" name="Text Box 7"/>
          <p:cNvSpPr txBox="1">
            <a:spLocks noChangeArrowheads="1"/>
          </p:cNvSpPr>
          <p:nvPr/>
        </p:nvSpPr>
        <p:spPr bwMode="auto">
          <a:xfrm>
            <a:off x="468313" y="3479800"/>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2400" b="1">
                <a:solidFill>
                  <a:srgbClr val="CC3300"/>
                </a:solidFill>
                <a:cs typeface="Lotus" pitchFamily="2" charset="-78"/>
              </a:rPr>
              <a:t>کار هوش مصنوعی طراحی </a:t>
            </a:r>
            <a:r>
              <a:rPr lang="fa-IR" sz="2400" b="1" u="sng">
                <a:solidFill>
                  <a:srgbClr val="00D600"/>
                </a:solidFill>
                <a:cs typeface="Lotus" pitchFamily="2" charset="-78"/>
              </a:rPr>
              <a:t>برنامه عامل</a:t>
            </a:r>
            <a:r>
              <a:rPr lang="fa-IR" sz="2400" b="1">
                <a:solidFill>
                  <a:srgbClr val="CC3300"/>
                </a:solidFill>
                <a:cs typeface="Lotus" pitchFamily="2" charset="-78"/>
              </a:rPr>
              <a:t> است که تابع عامل را پياده سازی ميکند</a:t>
            </a:r>
            <a:endParaRPr lang="en-US" sz="2400" b="1">
              <a:solidFill>
                <a:srgbClr val="CC3300"/>
              </a:solidFill>
              <a:cs typeface="Lotus" pitchFamily="2" charset="-78"/>
            </a:endParaRPr>
          </a:p>
        </p:txBody>
      </p:sp>
      <p:sp>
        <p:nvSpPr>
          <p:cNvPr id="24585" name="Text Box 8"/>
          <p:cNvSpPr txBox="1">
            <a:spLocks noChangeArrowheads="1"/>
          </p:cNvSpPr>
          <p:nvPr/>
        </p:nvSpPr>
        <p:spPr bwMode="auto">
          <a:xfrm>
            <a:off x="4949825" y="4149725"/>
            <a:ext cx="3095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4000" b="1">
                <a:solidFill>
                  <a:srgbClr val="000099"/>
                </a:solidFill>
                <a:cs typeface="Lotus" pitchFamily="2" charset="-78"/>
              </a:rPr>
              <a:t>برنامه های عامل</a:t>
            </a:r>
            <a:endParaRPr lang="en-US" sz="4000" b="1">
              <a:solidFill>
                <a:srgbClr val="000099"/>
              </a:solidFill>
              <a:cs typeface="Lotus" pitchFamily="2" charset="-78"/>
            </a:endParaRPr>
          </a:p>
        </p:txBody>
      </p:sp>
      <p:sp>
        <p:nvSpPr>
          <p:cNvPr id="24586" name="Text Box 9"/>
          <p:cNvSpPr txBox="1">
            <a:spLocks noChangeArrowheads="1"/>
          </p:cNvSpPr>
          <p:nvPr/>
        </p:nvSpPr>
        <p:spPr bwMode="auto">
          <a:xfrm>
            <a:off x="4787900" y="4843463"/>
            <a:ext cx="295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
            </a:pPr>
            <a:r>
              <a:rPr lang="fa-IR" sz="2400" b="1">
                <a:solidFill>
                  <a:srgbClr val="CC3300"/>
                </a:solidFill>
                <a:cs typeface="Lotus" pitchFamily="2" charset="-78"/>
              </a:rPr>
              <a:t> عاملهای واکنشی ساده</a:t>
            </a:r>
            <a:endParaRPr lang="en-US" sz="2400" b="1">
              <a:solidFill>
                <a:srgbClr val="CC3300"/>
              </a:solidFill>
              <a:cs typeface="Lotus" pitchFamily="2" charset="-78"/>
            </a:endParaRPr>
          </a:p>
        </p:txBody>
      </p:sp>
      <p:sp>
        <p:nvSpPr>
          <p:cNvPr id="24587" name="Text Box 10"/>
          <p:cNvSpPr txBox="1">
            <a:spLocks noChangeArrowheads="1"/>
          </p:cNvSpPr>
          <p:nvPr/>
        </p:nvSpPr>
        <p:spPr bwMode="auto">
          <a:xfrm>
            <a:off x="5346700" y="5559425"/>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
            </a:pPr>
            <a:r>
              <a:rPr lang="fa-IR" sz="2400" b="1">
                <a:solidFill>
                  <a:srgbClr val="CC3300"/>
                </a:solidFill>
                <a:cs typeface="Lotus" pitchFamily="2" charset="-78"/>
              </a:rPr>
              <a:t>عاملهای هدف گرا</a:t>
            </a:r>
            <a:endParaRPr lang="en-US" sz="2400" b="1">
              <a:solidFill>
                <a:srgbClr val="CC3300"/>
              </a:solidFill>
              <a:cs typeface="Lotus" pitchFamily="2" charset="-78"/>
            </a:endParaRPr>
          </a:p>
        </p:txBody>
      </p:sp>
      <p:sp>
        <p:nvSpPr>
          <p:cNvPr id="24588" name="Text Box 11"/>
          <p:cNvSpPr txBox="1">
            <a:spLocks noChangeArrowheads="1"/>
          </p:cNvSpPr>
          <p:nvPr/>
        </p:nvSpPr>
        <p:spPr bwMode="auto">
          <a:xfrm>
            <a:off x="920750" y="4840288"/>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
            </a:pPr>
            <a:r>
              <a:rPr lang="fa-IR" sz="2400" b="1">
                <a:solidFill>
                  <a:srgbClr val="CC3300"/>
                </a:solidFill>
                <a:cs typeface="Lotus" pitchFamily="2" charset="-78"/>
              </a:rPr>
              <a:t> عاملهای واکنشی مدل گرا</a:t>
            </a:r>
            <a:endParaRPr lang="en-US" sz="2400" b="1">
              <a:solidFill>
                <a:srgbClr val="CC3300"/>
              </a:solidFill>
              <a:cs typeface="Lotus" pitchFamily="2" charset="-78"/>
            </a:endParaRPr>
          </a:p>
        </p:txBody>
      </p:sp>
      <p:sp>
        <p:nvSpPr>
          <p:cNvPr id="24589" name="Text Box 12"/>
          <p:cNvSpPr txBox="1">
            <a:spLocks noChangeArrowheads="1"/>
          </p:cNvSpPr>
          <p:nvPr/>
        </p:nvSpPr>
        <p:spPr bwMode="auto">
          <a:xfrm>
            <a:off x="1608138" y="5551488"/>
            <a:ext cx="2519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
            </a:pPr>
            <a:r>
              <a:rPr lang="fa-IR" sz="2400" b="1">
                <a:solidFill>
                  <a:srgbClr val="CC3300"/>
                </a:solidFill>
                <a:cs typeface="Lotus" pitchFamily="2" charset="-78"/>
              </a:rPr>
              <a:t>عاملهای سودمند</a:t>
            </a:r>
            <a:endParaRPr lang="en-US" sz="2400" b="1">
              <a:solidFill>
                <a:srgbClr val="CC3300"/>
              </a:solidFill>
              <a:cs typeface="Lotus" pitchFamily="2" charset="-78"/>
            </a:endParaRP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1FB76427-C203-404C-8A34-31F6C5F6E037}" type="slidenum">
              <a:rPr lang="fa-IR"/>
              <a:pPr>
                <a:defRPr/>
              </a:pPr>
              <a:t>230</a:t>
            </a:fld>
            <a:endParaRPr lang="en-US"/>
          </a:p>
        </p:txBody>
      </p:sp>
      <p:sp>
        <p:nvSpPr>
          <p:cNvPr id="23654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3654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236549" name="Picture 4" descr="wumpus-seq6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86125" y="3079750"/>
            <a:ext cx="2571750" cy="258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6550" name="Text Box 5"/>
          <p:cNvSpPr txBox="1">
            <a:spLocks noChangeArrowheads="1"/>
          </p:cNvSpPr>
          <p:nvPr/>
        </p:nvSpPr>
        <p:spPr bwMode="auto">
          <a:xfrm>
            <a:off x="395288" y="4365625"/>
            <a:ext cx="129698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rtl="1">
              <a:spcBef>
                <a:spcPct val="10000"/>
              </a:spcBef>
            </a:pPr>
            <a:r>
              <a:rPr lang="fa-IR" sz="1200" b="1">
                <a:cs typeface="Lotus" pitchFamily="2" charset="-78"/>
              </a:rPr>
              <a:t>عامل = </a:t>
            </a:r>
            <a:r>
              <a:rPr lang="en-US" sz="1200" b="1">
                <a:cs typeface="Lotus" pitchFamily="2" charset="-78"/>
              </a:rPr>
              <a:t>A</a:t>
            </a:r>
          </a:p>
          <a:p>
            <a:pPr rtl="1">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rtl="1">
              <a:spcBef>
                <a:spcPct val="10000"/>
              </a:spcBef>
            </a:pPr>
            <a:r>
              <a:rPr lang="fa-IR" sz="1200" b="1">
                <a:cs typeface="Lotus" pitchFamily="2" charset="-78"/>
              </a:rPr>
              <a:t>درخشش،طلا = </a:t>
            </a:r>
            <a:r>
              <a:rPr lang="en-US" sz="1200" b="1">
                <a:cs typeface="Lotus" pitchFamily="2" charset="-78"/>
              </a:rPr>
              <a:t>G</a:t>
            </a:r>
          </a:p>
          <a:p>
            <a:pPr rtl="1">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rtl="1">
              <a:spcBef>
                <a:spcPct val="10000"/>
              </a:spcBef>
            </a:pPr>
            <a:r>
              <a:rPr lang="fa-IR" sz="1200" b="1">
                <a:cs typeface="Lotus" pitchFamily="2" charset="-78"/>
              </a:rPr>
              <a:t>گودال = </a:t>
            </a:r>
            <a:r>
              <a:rPr lang="en-US" sz="1200" b="1">
                <a:cs typeface="Lotus" pitchFamily="2" charset="-78"/>
              </a:rPr>
              <a:t>P</a:t>
            </a:r>
          </a:p>
          <a:p>
            <a:pPr rtl="1">
              <a:spcBef>
                <a:spcPct val="10000"/>
              </a:spcBef>
            </a:pPr>
            <a:r>
              <a:rPr lang="fa-IR" sz="1200" b="1">
                <a:cs typeface="Lotus" pitchFamily="2" charset="-78"/>
              </a:rPr>
              <a:t>تعفن = </a:t>
            </a:r>
            <a:r>
              <a:rPr lang="en-US" sz="1200" b="1">
                <a:cs typeface="Lotus" pitchFamily="2" charset="-78"/>
              </a:rPr>
              <a:t>S</a:t>
            </a:r>
          </a:p>
          <a:p>
            <a:pPr rtl="1">
              <a:spcBef>
                <a:spcPct val="10000"/>
              </a:spcBef>
            </a:pPr>
            <a:r>
              <a:rPr lang="fa-IR" sz="1200" b="1">
                <a:cs typeface="Lotus" pitchFamily="2" charset="-78"/>
              </a:rPr>
              <a:t>ملاقات شده = </a:t>
            </a:r>
            <a:r>
              <a:rPr lang="en-US" sz="1200" b="1">
                <a:cs typeface="Lotus" pitchFamily="2" charset="-78"/>
              </a:rPr>
              <a:t>V</a:t>
            </a:r>
          </a:p>
          <a:p>
            <a:pPr rtl="1">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AA09419F-7737-4268-AA2B-9B2EC1438315}" type="slidenum">
              <a:rPr lang="fa-IR"/>
              <a:pPr>
                <a:defRPr/>
              </a:pPr>
              <a:t>231</a:t>
            </a:fld>
            <a:endParaRPr lang="en-US"/>
          </a:p>
        </p:txBody>
      </p:sp>
      <p:sp>
        <p:nvSpPr>
          <p:cNvPr id="23757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37572"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237573" name="Picture 4" descr="wumpus-seq7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86125" y="3079750"/>
            <a:ext cx="2571750" cy="258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7574" name="Text Box 5"/>
          <p:cNvSpPr txBox="1">
            <a:spLocks noChangeArrowheads="1"/>
          </p:cNvSpPr>
          <p:nvPr/>
        </p:nvSpPr>
        <p:spPr bwMode="auto">
          <a:xfrm>
            <a:off x="395288" y="4365625"/>
            <a:ext cx="129698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rtl="1">
              <a:spcBef>
                <a:spcPct val="10000"/>
              </a:spcBef>
            </a:pPr>
            <a:r>
              <a:rPr lang="fa-IR" sz="1200" b="1">
                <a:cs typeface="Lotus" pitchFamily="2" charset="-78"/>
              </a:rPr>
              <a:t>عامل = </a:t>
            </a:r>
            <a:r>
              <a:rPr lang="en-US" sz="1200" b="1">
                <a:cs typeface="Lotus" pitchFamily="2" charset="-78"/>
              </a:rPr>
              <a:t>A</a:t>
            </a:r>
          </a:p>
          <a:p>
            <a:pPr rtl="1">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rtl="1">
              <a:spcBef>
                <a:spcPct val="10000"/>
              </a:spcBef>
            </a:pPr>
            <a:r>
              <a:rPr lang="fa-IR" sz="1200" b="1">
                <a:cs typeface="Lotus" pitchFamily="2" charset="-78"/>
              </a:rPr>
              <a:t>درخشش،طلا = </a:t>
            </a:r>
            <a:r>
              <a:rPr lang="en-US" sz="1200" b="1">
                <a:cs typeface="Lotus" pitchFamily="2" charset="-78"/>
              </a:rPr>
              <a:t>G</a:t>
            </a:r>
          </a:p>
          <a:p>
            <a:pPr rtl="1">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rtl="1">
              <a:spcBef>
                <a:spcPct val="10000"/>
              </a:spcBef>
            </a:pPr>
            <a:r>
              <a:rPr lang="fa-IR" sz="1200" b="1">
                <a:cs typeface="Lotus" pitchFamily="2" charset="-78"/>
              </a:rPr>
              <a:t>گودال = </a:t>
            </a:r>
            <a:r>
              <a:rPr lang="en-US" sz="1200" b="1">
                <a:cs typeface="Lotus" pitchFamily="2" charset="-78"/>
              </a:rPr>
              <a:t>P</a:t>
            </a:r>
          </a:p>
          <a:p>
            <a:pPr rtl="1">
              <a:spcBef>
                <a:spcPct val="10000"/>
              </a:spcBef>
            </a:pPr>
            <a:r>
              <a:rPr lang="fa-IR" sz="1200" b="1">
                <a:cs typeface="Lotus" pitchFamily="2" charset="-78"/>
              </a:rPr>
              <a:t>تعفن = </a:t>
            </a:r>
            <a:r>
              <a:rPr lang="en-US" sz="1200" b="1">
                <a:cs typeface="Lotus" pitchFamily="2" charset="-78"/>
              </a:rPr>
              <a:t>S</a:t>
            </a:r>
          </a:p>
          <a:p>
            <a:pPr rtl="1">
              <a:spcBef>
                <a:spcPct val="10000"/>
              </a:spcBef>
            </a:pPr>
            <a:r>
              <a:rPr lang="fa-IR" sz="1200" b="1">
                <a:cs typeface="Lotus" pitchFamily="2" charset="-78"/>
              </a:rPr>
              <a:t>ملاقات شده = </a:t>
            </a:r>
            <a:r>
              <a:rPr lang="en-US" sz="1200" b="1">
                <a:cs typeface="Lotus" pitchFamily="2" charset="-78"/>
              </a:rPr>
              <a:t>V</a:t>
            </a:r>
          </a:p>
          <a:p>
            <a:pPr rtl="1">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86FF615-2178-4856-A363-E9B1A82C6013}" type="slidenum">
              <a:rPr lang="fa-IR"/>
              <a:pPr>
                <a:defRPr/>
              </a:pPr>
              <a:t>232</a:t>
            </a:fld>
            <a:endParaRPr lang="en-US"/>
          </a:p>
        </p:txBody>
      </p:sp>
      <p:sp>
        <p:nvSpPr>
          <p:cNvPr id="23859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38596"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منطق</a:t>
            </a:r>
            <a:endParaRPr lang="fa-IR" sz="2400" b="1">
              <a:solidFill>
                <a:schemeClr val="accent2"/>
              </a:solidFill>
              <a:cs typeface="Homa" pitchFamily="2" charset="-78"/>
            </a:endParaRPr>
          </a:p>
        </p:txBody>
      </p:sp>
      <p:sp>
        <p:nvSpPr>
          <p:cNvPr id="238597" name="Text Box 4"/>
          <p:cNvSpPr txBox="1">
            <a:spLocks noChangeArrowheads="1"/>
          </p:cNvSpPr>
          <p:nvPr/>
        </p:nvSpPr>
        <p:spPr bwMode="auto">
          <a:xfrm>
            <a:off x="395288" y="2420938"/>
            <a:ext cx="8208962"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800">
                <a:solidFill>
                  <a:srgbClr val="CC3300"/>
                </a:solidFill>
                <a:cs typeface="Homa" pitchFamily="2" charset="-78"/>
              </a:rPr>
              <a:t>يک زبان رسمي:</a:t>
            </a:r>
          </a:p>
          <a:p>
            <a:pPr lvl="2" algn="r" rtl="1">
              <a:spcBef>
                <a:spcPct val="10000"/>
              </a:spcBef>
              <a:buClr>
                <a:srgbClr val="00D600"/>
              </a:buClr>
              <a:buFont typeface="Wingdings" pitchFamily="2" charset="2"/>
              <a:buChar char="×"/>
            </a:pPr>
            <a:r>
              <a:rPr lang="fa-IR" sz="2400" b="1">
                <a:solidFill>
                  <a:srgbClr val="CC3300"/>
                </a:solidFill>
                <a:cs typeface="Homa" pitchFamily="2" charset="-78"/>
              </a:rPr>
              <a:t>ترکيب</a:t>
            </a:r>
            <a:r>
              <a:rPr lang="fa-IR" sz="2400">
                <a:solidFill>
                  <a:srgbClr val="CC3300"/>
                </a:solidFill>
                <a:cs typeface="Homa" pitchFamily="2" charset="-78"/>
              </a:rPr>
              <a:t>(نحو): چه کلمه بندی صحيح است.(خوش فرم)</a:t>
            </a:r>
          </a:p>
          <a:p>
            <a:pPr lvl="2" algn="r" rtl="1">
              <a:spcBef>
                <a:spcPct val="10000"/>
              </a:spcBef>
              <a:buClr>
                <a:srgbClr val="00D600"/>
              </a:buClr>
              <a:buFont typeface="Wingdings" pitchFamily="2" charset="2"/>
              <a:buChar char="×"/>
            </a:pPr>
            <a:r>
              <a:rPr lang="fa-IR" sz="2400" b="1">
                <a:solidFill>
                  <a:srgbClr val="CC3300"/>
                </a:solidFill>
                <a:cs typeface="Homa" pitchFamily="2" charset="-78"/>
              </a:rPr>
              <a:t>معناشناسی</a:t>
            </a:r>
            <a:r>
              <a:rPr lang="fa-IR" sz="2400">
                <a:solidFill>
                  <a:srgbClr val="CC3300"/>
                </a:solidFill>
                <a:cs typeface="Homa" pitchFamily="2" charset="-78"/>
              </a:rPr>
              <a:t>: يک کلمه بندی صحيح چه معنايي دارد</a:t>
            </a:r>
          </a:p>
          <a:p>
            <a:pPr lvl="2" algn="r" rtl="1">
              <a:spcBef>
                <a:spcPct val="10000"/>
              </a:spcBef>
              <a:buClr>
                <a:srgbClr val="00D600"/>
              </a:buClr>
              <a:buFont typeface="Wingdings" pitchFamily="2" charset="2"/>
              <a:buChar char="×"/>
            </a:pPr>
            <a:r>
              <a:rPr lang="fa-IR" sz="2400">
                <a:solidFill>
                  <a:srgbClr val="CC3300"/>
                </a:solidFill>
                <a:cs typeface="Homa" pitchFamily="2" charset="-78"/>
              </a:rPr>
              <a:t>در منطق، معنای زبان، درستی هر جمله را در برابر هر جهان ممکن تعريف ميکند</a:t>
            </a:r>
          </a:p>
          <a:p>
            <a:pPr algn="r" rtl="1">
              <a:spcBef>
                <a:spcPct val="50000"/>
              </a:spcBef>
              <a:buClr>
                <a:srgbClr val="00D600"/>
              </a:buClr>
              <a:buFont typeface="Wingdings" pitchFamily="2" charset="2"/>
              <a:buChar char="Ã"/>
            </a:pPr>
            <a:r>
              <a:rPr lang="fa-IR" sz="2800">
                <a:solidFill>
                  <a:srgbClr val="CC3300"/>
                </a:solidFill>
                <a:cs typeface="Homa" pitchFamily="2" charset="-78"/>
              </a:rPr>
              <a:t>مثال، در زبان رياضيات</a:t>
            </a:r>
          </a:p>
          <a:p>
            <a:pPr lvl="2" algn="r" rtl="1">
              <a:spcBef>
                <a:spcPct val="10000"/>
              </a:spcBef>
              <a:buClr>
                <a:srgbClr val="00D600"/>
              </a:buClr>
              <a:buFont typeface="Wingdings" pitchFamily="2" charset="2"/>
              <a:buChar char="×"/>
            </a:pPr>
            <a:r>
              <a:rPr lang="en-US" sz="2400">
                <a:solidFill>
                  <a:srgbClr val="CC3300"/>
                </a:solidFill>
                <a:cs typeface="Homa" pitchFamily="2" charset="-78"/>
              </a:rPr>
              <a:t>X+2 &gt;= y</a:t>
            </a:r>
            <a:r>
              <a:rPr lang="fa-IR" sz="2400">
                <a:solidFill>
                  <a:srgbClr val="CC3300"/>
                </a:solidFill>
                <a:cs typeface="Homa" pitchFamily="2" charset="-78"/>
              </a:rPr>
              <a:t> يک جمله اما </a:t>
            </a:r>
            <a:r>
              <a:rPr lang="en-US" sz="2400">
                <a:solidFill>
                  <a:srgbClr val="CC3300"/>
                </a:solidFill>
                <a:cs typeface="Homa" pitchFamily="2" charset="-78"/>
              </a:rPr>
              <a:t>x2+y</a:t>
            </a:r>
            <a:r>
              <a:rPr lang="fa-IR" sz="2400">
                <a:solidFill>
                  <a:srgbClr val="CC3300"/>
                </a:solidFill>
                <a:cs typeface="Homa" pitchFamily="2" charset="-78"/>
              </a:rPr>
              <a:t> جمله نيست</a:t>
            </a:r>
          </a:p>
          <a:p>
            <a:pPr lvl="2" algn="r" rtl="1">
              <a:spcBef>
                <a:spcPct val="10000"/>
              </a:spcBef>
              <a:buClr>
                <a:srgbClr val="00D600"/>
              </a:buClr>
              <a:buFont typeface="Wingdings" pitchFamily="2" charset="2"/>
              <a:buChar char="×"/>
            </a:pPr>
            <a:r>
              <a:rPr lang="en-US" sz="2400">
                <a:solidFill>
                  <a:srgbClr val="CC3300"/>
                </a:solidFill>
                <a:cs typeface="Homa" pitchFamily="2" charset="-78"/>
              </a:rPr>
              <a:t>X+2 &gt;= y</a:t>
            </a:r>
            <a:r>
              <a:rPr lang="fa-IR" sz="2400">
                <a:solidFill>
                  <a:srgbClr val="CC3300"/>
                </a:solidFill>
                <a:cs typeface="Homa" pitchFamily="2" charset="-78"/>
              </a:rPr>
              <a:t> در جهان درست است اگر </a:t>
            </a:r>
            <a:r>
              <a:rPr lang="en-US" sz="2400">
                <a:solidFill>
                  <a:srgbClr val="CC3300"/>
                </a:solidFill>
                <a:cs typeface="Homa" pitchFamily="2" charset="-78"/>
              </a:rPr>
              <a:t>x=7 </a:t>
            </a:r>
            <a:r>
              <a:rPr lang="fa-IR" sz="2400">
                <a:solidFill>
                  <a:srgbClr val="CC3300"/>
                </a:solidFill>
                <a:cs typeface="Homa" pitchFamily="2" charset="-78"/>
              </a:rPr>
              <a:t> و </a:t>
            </a:r>
            <a:r>
              <a:rPr lang="en-US" sz="2400">
                <a:solidFill>
                  <a:srgbClr val="CC3300"/>
                </a:solidFill>
                <a:cs typeface="Homa" pitchFamily="2" charset="-78"/>
              </a:rPr>
              <a:t>y =1</a:t>
            </a:r>
            <a:r>
              <a:rPr lang="fa-IR" sz="2400">
                <a:solidFill>
                  <a:srgbClr val="CC3300"/>
                </a:solidFill>
                <a:cs typeface="Homa" pitchFamily="2" charset="-78"/>
              </a:rPr>
              <a:t> </a:t>
            </a:r>
          </a:p>
          <a:p>
            <a:pPr lvl="2" algn="r" rtl="1">
              <a:spcBef>
                <a:spcPct val="10000"/>
              </a:spcBef>
              <a:buClr>
                <a:srgbClr val="00D600"/>
              </a:buClr>
              <a:buFont typeface="Wingdings" pitchFamily="2" charset="2"/>
              <a:buChar char="×"/>
            </a:pPr>
            <a:r>
              <a:rPr lang="en-US" sz="2400">
                <a:solidFill>
                  <a:srgbClr val="CC3300"/>
                </a:solidFill>
                <a:cs typeface="Homa" pitchFamily="2" charset="-78"/>
              </a:rPr>
              <a:t>X+2 &gt;= y</a:t>
            </a:r>
            <a:r>
              <a:rPr lang="fa-IR" sz="2400">
                <a:solidFill>
                  <a:srgbClr val="CC3300"/>
                </a:solidFill>
                <a:cs typeface="Homa" pitchFamily="2" charset="-78"/>
              </a:rPr>
              <a:t> در جهان غلط است اگر </a:t>
            </a:r>
            <a:r>
              <a:rPr lang="en-US" sz="2400">
                <a:solidFill>
                  <a:srgbClr val="CC3300"/>
                </a:solidFill>
                <a:cs typeface="Homa" pitchFamily="2" charset="-78"/>
              </a:rPr>
              <a:t>x=0 </a:t>
            </a:r>
            <a:r>
              <a:rPr lang="fa-IR" sz="2400">
                <a:solidFill>
                  <a:srgbClr val="CC3300"/>
                </a:solidFill>
                <a:cs typeface="Homa" pitchFamily="2" charset="-78"/>
              </a:rPr>
              <a:t> و </a:t>
            </a:r>
            <a:r>
              <a:rPr lang="en-US" sz="2400">
                <a:solidFill>
                  <a:srgbClr val="CC3300"/>
                </a:solidFill>
                <a:cs typeface="Homa" pitchFamily="2" charset="-78"/>
              </a:rPr>
              <a:t> y =6</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F30E6F2-B0B9-4456-AE5B-2867B5818130}" type="slidenum">
              <a:rPr lang="fa-IR"/>
              <a:pPr>
                <a:defRPr/>
              </a:pPr>
              <a:t>233</a:t>
            </a:fld>
            <a:endParaRPr lang="en-US"/>
          </a:p>
        </p:txBody>
      </p:sp>
      <p:sp>
        <p:nvSpPr>
          <p:cNvPr id="23961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3962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استلزام</a:t>
            </a:r>
            <a:endParaRPr lang="fa-IR" sz="2400" b="1">
              <a:solidFill>
                <a:schemeClr val="accent2"/>
              </a:solidFill>
              <a:cs typeface="Homa" pitchFamily="2" charset="-78"/>
            </a:endParaRPr>
          </a:p>
        </p:txBody>
      </p:sp>
      <p:sp>
        <p:nvSpPr>
          <p:cNvPr id="239621" name="Text Box 4"/>
          <p:cNvSpPr txBox="1">
            <a:spLocks noChangeArrowheads="1"/>
          </p:cNvSpPr>
          <p:nvPr/>
        </p:nvSpPr>
        <p:spPr bwMode="auto">
          <a:xfrm>
            <a:off x="539750" y="2420938"/>
            <a:ext cx="7993063"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استلزام منطقي بين جملات اين است که جمله ای بطور منطقي از جمله ديگر پيروی ميکند</a:t>
            </a:r>
          </a:p>
          <a:p>
            <a:pPr algn="ctr" rtl="1"/>
            <a:r>
              <a:rPr lang="en-US" sz="3200">
                <a:cs typeface="Homa" pitchFamily="2" charset="-78"/>
              </a:rPr>
              <a:t>a ╞ b</a:t>
            </a:r>
            <a:r>
              <a:rPr lang="fa-IR" sz="3200">
                <a:cs typeface="Homa" pitchFamily="2" charset="-78"/>
              </a:rPr>
              <a:t> </a:t>
            </a:r>
            <a:endParaRPr lang="en-US" sz="3200">
              <a:cs typeface="Homa" pitchFamily="2" charset="-78"/>
            </a:endParaRPr>
          </a:p>
          <a:p>
            <a:pPr lvl="2" algn="r" rtl="1">
              <a:spcBef>
                <a:spcPct val="10000"/>
              </a:spcBef>
              <a:buClr>
                <a:srgbClr val="00D600"/>
              </a:buClr>
              <a:buFont typeface="Wingdings" pitchFamily="2" charset="2"/>
              <a:buChar char="×"/>
            </a:pPr>
            <a:r>
              <a:rPr lang="fa-IR" sz="2000">
                <a:solidFill>
                  <a:srgbClr val="CC3300"/>
                </a:solidFill>
                <a:cs typeface="Homa" pitchFamily="2" charset="-78"/>
              </a:rPr>
              <a:t>جمله </a:t>
            </a:r>
            <a:r>
              <a:rPr lang="en-US" sz="2000">
                <a:solidFill>
                  <a:srgbClr val="CC3300"/>
                </a:solidFill>
                <a:cs typeface="Homa" pitchFamily="2" charset="-78"/>
              </a:rPr>
              <a:t>a</a:t>
            </a:r>
            <a:r>
              <a:rPr lang="fa-IR" sz="2000">
                <a:solidFill>
                  <a:srgbClr val="CC3300"/>
                </a:solidFill>
                <a:cs typeface="Homa" pitchFamily="2" charset="-78"/>
              </a:rPr>
              <a:t> استلزام جمله </a:t>
            </a:r>
            <a:r>
              <a:rPr lang="en-US" sz="2000">
                <a:solidFill>
                  <a:srgbClr val="CC3300"/>
                </a:solidFill>
                <a:cs typeface="Homa" pitchFamily="2" charset="-78"/>
              </a:rPr>
              <a:t>b</a:t>
            </a:r>
            <a:r>
              <a:rPr lang="fa-IR" sz="2000">
                <a:solidFill>
                  <a:srgbClr val="CC3300"/>
                </a:solidFill>
                <a:cs typeface="Homa" pitchFamily="2" charset="-78"/>
              </a:rPr>
              <a:t> است</a:t>
            </a:r>
          </a:p>
          <a:p>
            <a:pPr lvl="2" algn="r" rtl="1">
              <a:spcBef>
                <a:spcPct val="10000"/>
              </a:spcBef>
              <a:buClr>
                <a:srgbClr val="00D600"/>
              </a:buClr>
              <a:buFont typeface="Wingdings" pitchFamily="2" charset="2"/>
              <a:buChar char="×"/>
            </a:pPr>
            <a:r>
              <a:rPr lang="fa-IR" sz="2000">
                <a:solidFill>
                  <a:srgbClr val="CC3300"/>
                </a:solidFill>
                <a:cs typeface="Homa" pitchFamily="2" charset="-78"/>
              </a:rPr>
              <a:t>جمله </a:t>
            </a:r>
            <a:r>
              <a:rPr lang="en-US" sz="2000">
                <a:solidFill>
                  <a:srgbClr val="CC3300"/>
                </a:solidFill>
                <a:cs typeface="Homa" pitchFamily="2" charset="-78"/>
              </a:rPr>
              <a:t>a</a:t>
            </a:r>
            <a:r>
              <a:rPr lang="fa-IR" sz="2000">
                <a:solidFill>
                  <a:srgbClr val="CC3300"/>
                </a:solidFill>
                <a:cs typeface="Homa" pitchFamily="2" charset="-78"/>
              </a:rPr>
              <a:t> جمله </a:t>
            </a:r>
            <a:r>
              <a:rPr lang="en-US" sz="2000">
                <a:solidFill>
                  <a:srgbClr val="CC3300"/>
                </a:solidFill>
                <a:cs typeface="Homa" pitchFamily="2" charset="-78"/>
              </a:rPr>
              <a:t>b</a:t>
            </a:r>
            <a:r>
              <a:rPr lang="fa-IR" sz="2000">
                <a:solidFill>
                  <a:srgbClr val="CC3300"/>
                </a:solidFill>
                <a:cs typeface="Homa" pitchFamily="2" charset="-78"/>
              </a:rPr>
              <a:t> را ايجاد ميکند</a:t>
            </a:r>
          </a:p>
          <a:p>
            <a:pPr lvl="2" algn="r" rtl="1">
              <a:spcBef>
                <a:spcPct val="10000"/>
              </a:spcBef>
              <a:buClr>
                <a:srgbClr val="00D600"/>
              </a:buClr>
              <a:buFont typeface="Wingdings" pitchFamily="2" charset="2"/>
              <a:buChar char="×"/>
            </a:pPr>
            <a:r>
              <a:rPr lang="fa-IR" sz="2000">
                <a:solidFill>
                  <a:srgbClr val="CC3300"/>
                </a:solidFill>
                <a:cs typeface="Homa" pitchFamily="2" charset="-78"/>
              </a:rPr>
              <a:t>اگر و فقط اگر، در هر مدلي که </a:t>
            </a:r>
            <a:r>
              <a:rPr lang="en-US" sz="2000">
                <a:solidFill>
                  <a:srgbClr val="CC3300"/>
                </a:solidFill>
                <a:cs typeface="Homa" pitchFamily="2" charset="-78"/>
              </a:rPr>
              <a:t>a</a:t>
            </a:r>
            <a:r>
              <a:rPr lang="fa-IR" sz="2000">
                <a:solidFill>
                  <a:srgbClr val="CC3300"/>
                </a:solidFill>
                <a:cs typeface="Homa" pitchFamily="2" charset="-78"/>
              </a:rPr>
              <a:t> درست است، </a:t>
            </a:r>
            <a:r>
              <a:rPr lang="en-US" sz="2000">
                <a:solidFill>
                  <a:srgbClr val="CC3300"/>
                </a:solidFill>
                <a:cs typeface="Homa" pitchFamily="2" charset="-78"/>
              </a:rPr>
              <a:t>b</a:t>
            </a:r>
            <a:r>
              <a:rPr lang="fa-IR" sz="2000">
                <a:solidFill>
                  <a:srgbClr val="CC3300"/>
                </a:solidFill>
                <a:cs typeface="Homa" pitchFamily="2" charset="-78"/>
              </a:rPr>
              <a:t> نيز درست است</a:t>
            </a:r>
          </a:p>
          <a:p>
            <a:pPr lvl="2" algn="r" rtl="1">
              <a:spcBef>
                <a:spcPct val="10000"/>
              </a:spcBef>
              <a:buClr>
                <a:srgbClr val="00D600"/>
              </a:buClr>
              <a:buFont typeface="Wingdings" pitchFamily="2" charset="2"/>
              <a:buChar char="×"/>
            </a:pPr>
            <a:r>
              <a:rPr lang="fa-IR" sz="2000">
                <a:solidFill>
                  <a:srgbClr val="CC3300"/>
                </a:solidFill>
                <a:cs typeface="Homa" pitchFamily="2" charset="-78"/>
              </a:rPr>
              <a:t>اگر </a:t>
            </a:r>
            <a:r>
              <a:rPr lang="en-US" sz="2000">
                <a:solidFill>
                  <a:srgbClr val="CC3300"/>
                </a:solidFill>
                <a:cs typeface="Homa" pitchFamily="2" charset="-78"/>
              </a:rPr>
              <a:t>a</a:t>
            </a:r>
            <a:r>
              <a:rPr lang="fa-IR" sz="2000">
                <a:solidFill>
                  <a:srgbClr val="CC3300"/>
                </a:solidFill>
                <a:cs typeface="Homa" pitchFamily="2" charset="-78"/>
              </a:rPr>
              <a:t> درست باشد، </a:t>
            </a:r>
            <a:r>
              <a:rPr lang="en-US" sz="2000">
                <a:solidFill>
                  <a:srgbClr val="CC3300"/>
                </a:solidFill>
                <a:cs typeface="Homa" pitchFamily="2" charset="-78"/>
              </a:rPr>
              <a:t>b</a:t>
            </a:r>
            <a:r>
              <a:rPr lang="fa-IR" sz="2000">
                <a:solidFill>
                  <a:srgbClr val="CC3300"/>
                </a:solidFill>
                <a:cs typeface="Homa" pitchFamily="2" charset="-78"/>
              </a:rPr>
              <a:t> نيز درست است</a:t>
            </a:r>
          </a:p>
          <a:p>
            <a:pPr lvl="2" algn="r" rtl="1">
              <a:spcBef>
                <a:spcPct val="10000"/>
              </a:spcBef>
              <a:buClr>
                <a:srgbClr val="00D600"/>
              </a:buClr>
              <a:buFont typeface="Wingdings" pitchFamily="2" charset="2"/>
              <a:buChar char="×"/>
            </a:pPr>
            <a:r>
              <a:rPr lang="fa-IR" sz="2000">
                <a:solidFill>
                  <a:srgbClr val="CC3300"/>
                </a:solidFill>
                <a:cs typeface="Homa" pitchFamily="2" charset="-78"/>
              </a:rPr>
              <a:t>درستی </a:t>
            </a:r>
            <a:r>
              <a:rPr lang="en-US" sz="2000">
                <a:solidFill>
                  <a:srgbClr val="CC3300"/>
                </a:solidFill>
                <a:cs typeface="Homa" pitchFamily="2" charset="-78"/>
              </a:rPr>
              <a:t>b</a:t>
            </a:r>
            <a:r>
              <a:rPr lang="fa-IR" sz="2000">
                <a:solidFill>
                  <a:srgbClr val="CC3300"/>
                </a:solidFill>
                <a:cs typeface="Homa" pitchFamily="2" charset="-78"/>
              </a:rPr>
              <a:t> در درستي </a:t>
            </a:r>
            <a:r>
              <a:rPr lang="en-US" sz="2000">
                <a:solidFill>
                  <a:srgbClr val="CC3300"/>
                </a:solidFill>
                <a:cs typeface="Homa" pitchFamily="2" charset="-78"/>
              </a:rPr>
              <a:t>a</a:t>
            </a:r>
            <a:r>
              <a:rPr lang="fa-IR" sz="2000">
                <a:solidFill>
                  <a:srgbClr val="CC3300"/>
                </a:solidFill>
                <a:cs typeface="Homa" pitchFamily="2" charset="-78"/>
              </a:rPr>
              <a:t> نهفته است</a:t>
            </a:r>
            <a:r>
              <a:rPr lang="fa-IR" sz="2400">
                <a:solidFill>
                  <a:srgbClr val="CC3300"/>
                </a:solidFill>
                <a:cs typeface="Homa" pitchFamily="2" charset="-78"/>
              </a:rPr>
              <a:t> </a:t>
            </a:r>
          </a:p>
          <a:p>
            <a:pPr algn="r" rtl="1">
              <a:spcBef>
                <a:spcPct val="50000"/>
              </a:spcBef>
              <a:buClr>
                <a:srgbClr val="00D600"/>
              </a:buClr>
              <a:buFont typeface="Wingdings" pitchFamily="2" charset="2"/>
              <a:buChar char="Ã"/>
            </a:pPr>
            <a:r>
              <a:rPr lang="fa-IR" sz="2400">
                <a:solidFill>
                  <a:srgbClr val="CC3300"/>
                </a:solidFill>
                <a:cs typeface="Homa" pitchFamily="2" charset="-78"/>
              </a:rPr>
              <a:t>مثال: جمله </a:t>
            </a:r>
            <a:r>
              <a:rPr lang="en-US" sz="2400">
                <a:solidFill>
                  <a:srgbClr val="CC3300"/>
                </a:solidFill>
                <a:cs typeface="Homa" pitchFamily="2" charset="-78"/>
              </a:rPr>
              <a:t>x+y=4</a:t>
            </a:r>
            <a:r>
              <a:rPr lang="fa-IR" sz="2400">
                <a:solidFill>
                  <a:srgbClr val="CC3300"/>
                </a:solidFill>
                <a:cs typeface="Homa" pitchFamily="2" charset="-78"/>
              </a:rPr>
              <a:t> مستلزم جمله </a:t>
            </a:r>
            <a:r>
              <a:rPr lang="en-US" sz="2400">
                <a:solidFill>
                  <a:srgbClr val="CC3300"/>
                </a:solidFill>
                <a:cs typeface="Homa" pitchFamily="2" charset="-78"/>
              </a:rPr>
              <a:t>4=x+y</a:t>
            </a:r>
            <a:r>
              <a:rPr lang="fa-IR" sz="2400">
                <a:solidFill>
                  <a:srgbClr val="CC3300"/>
                </a:solidFill>
                <a:cs typeface="Homa" pitchFamily="2" charset="-78"/>
              </a:rPr>
              <a:t> است</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1AB82723-E155-4F00-B9CE-8A094193D762}" type="slidenum">
              <a:rPr lang="fa-IR"/>
              <a:pPr>
                <a:defRPr/>
              </a:pPr>
              <a:t>234</a:t>
            </a:fld>
            <a:endParaRPr lang="en-US"/>
          </a:p>
        </p:txBody>
      </p:sp>
      <p:sp>
        <p:nvSpPr>
          <p:cNvPr id="24576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45764"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منطق گزاره ای</a:t>
            </a:r>
            <a:endParaRPr lang="fa-IR" sz="2400" b="1">
              <a:solidFill>
                <a:schemeClr val="accent2"/>
              </a:solidFill>
              <a:cs typeface="Homa" pitchFamily="2" charset="-78"/>
            </a:endParaRPr>
          </a:p>
        </p:txBody>
      </p:sp>
      <p:sp>
        <p:nvSpPr>
          <p:cNvPr id="245765" name="Text Box 4"/>
          <p:cNvSpPr txBox="1">
            <a:spLocks noChangeArrowheads="1"/>
          </p:cNvSpPr>
          <p:nvPr/>
        </p:nvSpPr>
        <p:spPr bwMode="auto">
          <a:xfrm>
            <a:off x="539750" y="2492375"/>
            <a:ext cx="7920038" cy="396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000">
                <a:solidFill>
                  <a:srgbClr val="CC3300"/>
                </a:solidFill>
                <a:cs typeface="Homa" pitchFamily="2" charset="-78"/>
              </a:rPr>
              <a:t>نحو منطق گزاره ای، جملات مجاز را تعريف ميکند</a:t>
            </a:r>
          </a:p>
          <a:p>
            <a:pPr algn="r" rtl="1">
              <a:spcBef>
                <a:spcPct val="50000"/>
              </a:spcBef>
              <a:buClr>
                <a:srgbClr val="00D600"/>
              </a:buClr>
              <a:buFont typeface="Wingdings" pitchFamily="2" charset="2"/>
              <a:buChar char="Ã"/>
            </a:pPr>
            <a:r>
              <a:rPr lang="fa-IR" sz="2000">
                <a:solidFill>
                  <a:srgbClr val="CC3300"/>
                </a:solidFill>
                <a:cs typeface="Homa" pitchFamily="2" charset="-78"/>
              </a:rPr>
              <a:t>جملات اتميک(عناصر غير قابل تعميم) تشکيل شده از يک نماد گزاره</a:t>
            </a:r>
          </a:p>
          <a:p>
            <a:pPr algn="r" rtl="1">
              <a:spcBef>
                <a:spcPct val="50000"/>
              </a:spcBef>
              <a:buClr>
                <a:srgbClr val="00D600"/>
              </a:buClr>
              <a:buFont typeface="Wingdings" pitchFamily="2" charset="2"/>
              <a:buChar char="Ã"/>
            </a:pPr>
            <a:r>
              <a:rPr lang="fa-IR" sz="2000">
                <a:solidFill>
                  <a:srgbClr val="CC3300"/>
                </a:solidFill>
                <a:cs typeface="Homa" pitchFamily="2" charset="-78"/>
              </a:rPr>
              <a:t>هر يک از اين نمادها به گزاره ای درست يا نادرست اختصاص دارد</a:t>
            </a:r>
          </a:p>
          <a:p>
            <a:pPr lvl="1" algn="r" rtl="1">
              <a:buClr>
                <a:srgbClr val="00D600"/>
              </a:buClr>
              <a:buFont typeface="Wingdings" pitchFamily="2" charset="2"/>
              <a:buChar char="×"/>
            </a:pPr>
            <a:r>
              <a:rPr lang="fa-IR">
                <a:solidFill>
                  <a:srgbClr val="CC3300"/>
                </a:solidFill>
                <a:cs typeface="Homa" pitchFamily="2" charset="-78"/>
              </a:rPr>
              <a:t>نمادها از حروف بزرگ مثل </a:t>
            </a:r>
            <a:r>
              <a:rPr lang="en-US">
                <a:solidFill>
                  <a:srgbClr val="CC3300"/>
                </a:solidFill>
                <a:cs typeface="Homa" pitchFamily="2" charset="-78"/>
              </a:rPr>
              <a:t>P</a:t>
            </a:r>
            <a:r>
              <a:rPr lang="fa-IR">
                <a:solidFill>
                  <a:srgbClr val="CC3300"/>
                </a:solidFill>
                <a:cs typeface="Homa" pitchFamily="2" charset="-78"/>
              </a:rPr>
              <a:t>,</a:t>
            </a:r>
            <a:r>
              <a:rPr lang="en-US">
                <a:solidFill>
                  <a:srgbClr val="CC3300"/>
                </a:solidFill>
                <a:cs typeface="Homa" pitchFamily="2" charset="-78"/>
              </a:rPr>
              <a:t>Q</a:t>
            </a:r>
            <a:r>
              <a:rPr lang="fa-IR">
                <a:solidFill>
                  <a:srgbClr val="CC3300"/>
                </a:solidFill>
                <a:cs typeface="Homa" pitchFamily="2" charset="-78"/>
              </a:rPr>
              <a:t>,</a:t>
            </a:r>
            <a:r>
              <a:rPr lang="en-US">
                <a:solidFill>
                  <a:srgbClr val="CC3300"/>
                </a:solidFill>
                <a:cs typeface="Homa" pitchFamily="2" charset="-78"/>
              </a:rPr>
              <a:t>R</a:t>
            </a:r>
            <a:r>
              <a:rPr lang="fa-IR">
                <a:solidFill>
                  <a:srgbClr val="CC3300"/>
                </a:solidFill>
                <a:cs typeface="Homa" pitchFamily="2" charset="-78"/>
              </a:rPr>
              <a:t> استفاده ميکنند</a:t>
            </a:r>
          </a:p>
          <a:p>
            <a:pPr algn="r" rtl="1">
              <a:spcBef>
                <a:spcPct val="50000"/>
              </a:spcBef>
              <a:buClr>
                <a:srgbClr val="00D600"/>
              </a:buClr>
              <a:buFont typeface="Wingdings" pitchFamily="2" charset="2"/>
              <a:buChar char="Ã"/>
            </a:pPr>
            <a:r>
              <a:rPr lang="fa-IR" sz="2000">
                <a:solidFill>
                  <a:srgbClr val="CC3300"/>
                </a:solidFill>
                <a:cs typeface="Homa" pitchFamily="2" charset="-78"/>
              </a:rPr>
              <a:t>جملات پيچيده با استفاده از رابطهای منطقي، از جملات ساده تر ساخته ميشوند</a:t>
            </a:r>
          </a:p>
          <a:p>
            <a:pPr lvl="1" algn="r" rtl="1">
              <a:buClr>
                <a:srgbClr val="00D600"/>
              </a:buClr>
              <a:buFont typeface="Wingdings" pitchFamily="2" charset="2"/>
              <a:buChar char="×"/>
            </a:pP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not</a:t>
            </a:r>
            <a:r>
              <a:rPr lang="fa-IR">
                <a:solidFill>
                  <a:srgbClr val="CC3300"/>
                </a:solidFill>
                <a:cs typeface="Homa" pitchFamily="2" charset="-78"/>
              </a:rPr>
              <a:t>) جمله ای مثل </a:t>
            </a:r>
            <a:r>
              <a:rPr lang="en-US">
                <a:solidFill>
                  <a:srgbClr val="CC3300"/>
                </a:solidFill>
                <a:cs typeface="Homa" pitchFamily="2" charset="-78"/>
              </a:rPr>
              <a:t>~W</a:t>
            </a:r>
            <a:r>
              <a:rPr lang="en-US" sz="1000">
                <a:solidFill>
                  <a:srgbClr val="CC3300"/>
                </a:solidFill>
                <a:cs typeface="Homa" pitchFamily="2" charset="-78"/>
              </a:rPr>
              <a:t>1,3</a:t>
            </a:r>
            <a:r>
              <a:rPr lang="en-US">
                <a:solidFill>
                  <a:srgbClr val="CC3300"/>
                </a:solidFill>
                <a:cs typeface="Homa" pitchFamily="2" charset="-78"/>
              </a:rPr>
              <a:t> </a:t>
            </a:r>
            <a:r>
              <a:rPr lang="fa-IR">
                <a:solidFill>
                  <a:srgbClr val="CC3300"/>
                </a:solidFill>
                <a:cs typeface="Homa" pitchFamily="2" charset="-78"/>
              </a:rPr>
              <a:t> نقيض  </a:t>
            </a:r>
            <a:r>
              <a:rPr lang="en-US">
                <a:solidFill>
                  <a:srgbClr val="CC3300"/>
                </a:solidFill>
                <a:cs typeface="Homa" pitchFamily="2" charset="-78"/>
              </a:rPr>
              <a:t>W</a:t>
            </a:r>
            <a:r>
              <a:rPr lang="en-US" sz="1000">
                <a:solidFill>
                  <a:srgbClr val="CC3300"/>
                </a:solidFill>
                <a:cs typeface="Homa" pitchFamily="2" charset="-78"/>
              </a:rPr>
              <a:t>1,3</a:t>
            </a:r>
            <a:r>
              <a:rPr lang="fa-IR">
                <a:solidFill>
                  <a:srgbClr val="CC3300"/>
                </a:solidFill>
                <a:cs typeface="Homa" pitchFamily="2" charset="-78"/>
              </a:rPr>
              <a:t> است</a:t>
            </a:r>
          </a:p>
          <a:p>
            <a:pPr lvl="1" algn="justLow" rtl="1">
              <a:buClr>
                <a:srgbClr val="00D600"/>
              </a:buClr>
              <a:buFont typeface="Wingdings" pitchFamily="2" charset="2"/>
              <a:buChar char="×"/>
            </a:pPr>
            <a:r>
              <a:rPr lang="fa-IR">
                <a:solidFill>
                  <a:srgbClr val="CC3300"/>
                </a:solidFill>
                <a:cs typeface="Homa" pitchFamily="2" charset="-78"/>
              </a:rPr>
              <a:t>ليترال يک جمله اتميک(ليترال مثبت)، يا يک جمله اتميک منفي(ليترال منفي) است</a:t>
            </a:r>
          </a:p>
          <a:p>
            <a:pPr lvl="1" algn="justLow" rtl="1">
              <a:buClr>
                <a:srgbClr val="00D600"/>
              </a:buClr>
              <a:buFont typeface="Wingdings" pitchFamily="2" charset="2"/>
              <a:buChar char="×"/>
            </a:pP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and</a:t>
            </a:r>
            <a:r>
              <a:rPr lang="fa-IR">
                <a:solidFill>
                  <a:srgbClr val="CC3300"/>
                </a:solidFill>
                <a:cs typeface="Homa" pitchFamily="2" charset="-78"/>
              </a:rPr>
              <a:t>) مثل </a:t>
            </a:r>
            <a:r>
              <a:rPr lang="en-US">
                <a:solidFill>
                  <a:srgbClr val="CC3300"/>
                </a:solidFill>
                <a:cs typeface="Homa" pitchFamily="2" charset="-78"/>
              </a:rPr>
              <a:t>P</a:t>
            </a:r>
            <a:r>
              <a:rPr lang="en-US" sz="1000">
                <a:solidFill>
                  <a:srgbClr val="CC3300"/>
                </a:solidFill>
                <a:cs typeface="Homa" pitchFamily="2" charset="-78"/>
              </a:rPr>
              <a:t>1,3</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W</a:t>
            </a:r>
            <a:r>
              <a:rPr lang="en-US" sz="1000">
                <a:solidFill>
                  <a:srgbClr val="CC3300"/>
                </a:solidFill>
                <a:cs typeface="Homa" pitchFamily="2" charset="-78"/>
              </a:rPr>
              <a:t>1,3</a:t>
            </a:r>
            <a:r>
              <a:rPr lang="fa-IR">
                <a:solidFill>
                  <a:srgbClr val="CC3300"/>
                </a:solidFill>
                <a:cs typeface="Homa" pitchFamily="2" charset="-78"/>
              </a:rPr>
              <a:t> ترکيب عطفی نام دارد.هر بخش آن يک عطف ناميده ميشود</a:t>
            </a:r>
          </a:p>
          <a:p>
            <a:pPr lvl="1" algn="justLow" rtl="1">
              <a:buClr>
                <a:srgbClr val="00D600"/>
              </a:buClr>
              <a:buFont typeface="Wingdings" pitchFamily="2" charset="2"/>
              <a:buChar char="×"/>
            </a:pPr>
            <a:r>
              <a:rPr lang="el-GR">
                <a:solidFill>
                  <a:srgbClr val="CC3300"/>
                </a:solidFill>
                <a:cs typeface="Arial" charset="0"/>
              </a:rPr>
              <a:t>ν</a:t>
            </a:r>
            <a:r>
              <a:rPr lang="fa-IR">
                <a:solidFill>
                  <a:srgbClr val="CC3300"/>
                </a:solidFill>
                <a:cs typeface="Homa" pitchFamily="2" charset="-78"/>
              </a:rPr>
              <a:t> (</a:t>
            </a:r>
            <a:r>
              <a:rPr lang="en-US">
                <a:solidFill>
                  <a:srgbClr val="CC3300"/>
                </a:solidFill>
                <a:cs typeface="Homa" pitchFamily="2" charset="-78"/>
              </a:rPr>
              <a:t>or</a:t>
            </a:r>
            <a:r>
              <a:rPr lang="fa-IR">
                <a:solidFill>
                  <a:srgbClr val="CC3300"/>
                </a:solidFill>
                <a:cs typeface="Homa" pitchFamily="2" charset="-78"/>
              </a:rPr>
              <a:t>) مثل </a:t>
            </a:r>
            <a:r>
              <a:rPr lang="en-US">
                <a:solidFill>
                  <a:srgbClr val="CC3300"/>
                </a:solidFill>
                <a:cs typeface="Homa" pitchFamily="2" charset="-78"/>
              </a:rPr>
              <a:t>W</a:t>
            </a:r>
            <a:r>
              <a:rPr lang="en-US" sz="1000">
                <a:solidFill>
                  <a:srgbClr val="CC3300"/>
                </a:solidFill>
                <a:cs typeface="Homa" pitchFamily="2" charset="-78"/>
              </a:rPr>
              <a:t>2,2</a:t>
            </a:r>
            <a:r>
              <a:rPr lang="fa-IR">
                <a:solidFill>
                  <a:srgbClr val="CC3300"/>
                </a:solidFill>
                <a:cs typeface="Homa" pitchFamily="2" charset="-78"/>
              </a:rPr>
              <a:t> </a:t>
            </a:r>
            <a:r>
              <a:rPr lang="el-GR">
                <a:solidFill>
                  <a:srgbClr val="CC3300"/>
                </a:solidFill>
                <a:cs typeface="Homa" pitchFamily="2" charset="-78"/>
              </a:rPr>
              <a:t>ν</a:t>
            </a:r>
            <a:r>
              <a:rPr lang="fa-IR">
                <a:solidFill>
                  <a:srgbClr val="CC3300"/>
                </a:solidFill>
                <a:cs typeface="Homa" pitchFamily="2" charset="-78"/>
              </a:rPr>
              <a:t> (</a:t>
            </a:r>
            <a:r>
              <a:rPr lang="en-US">
                <a:solidFill>
                  <a:srgbClr val="CC3300"/>
                </a:solidFill>
                <a:cs typeface="Homa" pitchFamily="2" charset="-78"/>
              </a:rPr>
              <a:t>P</a:t>
            </a:r>
            <a:r>
              <a:rPr lang="en-US" sz="1000">
                <a:solidFill>
                  <a:srgbClr val="CC3300"/>
                </a:solidFill>
                <a:cs typeface="Homa" pitchFamily="2" charset="-78"/>
              </a:rPr>
              <a:t>3,1</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W</a:t>
            </a:r>
            <a:r>
              <a:rPr lang="en-US" sz="1000">
                <a:solidFill>
                  <a:srgbClr val="CC3300"/>
                </a:solidFill>
                <a:cs typeface="Homa" pitchFamily="2" charset="-78"/>
              </a:rPr>
              <a:t>1,3</a:t>
            </a:r>
            <a:r>
              <a:rPr lang="fa-IR">
                <a:solidFill>
                  <a:srgbClr val="CC3300"/>
                </a:solidFill>
                <a:cs typeface="Homa" pitchFamily="2" charset="-78"/>
              </a:rPr>
              <a:t>) ترکيب فصلي مربوط به فصل های </a:t>
            </a:r>
            <a:r>
              <a:rPr lang="en-US">
                <a:solidFill>
                  <a:srgbClr val="CC3300"/>
                </a:solidFill>
                <a:cs typeface="Homa" pitchFamily="2" charset="-78"/>
              </a:rPr>
              <a:t>W</a:t>
            </a:r>
            <a:r>
              <a:rPr lang="en-US" sz="1000">
                <a:solidFill>
                  <a:srgbClr val="CC3300"/>
                </a:solidFill>
                <a:cs typeface="Homa" pitchFamily="2" charset="-78"/>
              </a:rPr>
              <a:t>2,2</a:t>
            </a:r>
            <a:r>
              <a:rPr lang="fa-IR">
                <a:solidFill>
                  <a:srgbClr val="CC3300"/>
                </a:solidFill>
                <a:cs typeface="Homa" pitchFamily="2" charset="-78"/>
              </a:rPr>
              <a:t> و </a:t>
            </a:r>
            <a:r>
              <a:rPr lang="en-US">
                <a:solidFill>
                  <a:srgbClr val="CC3300"/>
                </a:solidFill>
                <a:cs typeface="Homa" pitchFamily="2" charset="-78"/>
              </a:rPr>
              <a:t>P</a:t>
            </a:r>
            <a:r>
              <a:rPr lang="en-US" sz="1000">
                <a:solidFill>
                  <a:srgbClr val="CC3300"/>
                </a:solidFill>
                <a:cs typeface="Homa" pitchFamily="2" charset="-78"/>
              </a:rPr>
              <a:t>3,1</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W</a:t>
            </a:r>
            <a:r>
              <a:rPr lang="en-US" sz="1000">
                <a:solidFill>
                  <a:srgbClr val="CC3300"/>
                </a:solidFill>
                <a:cs typeface="Homa" pitchFamily="2" charset="-78"/>
              </a:rPr>
              <a:t>1,3</a:t>
            </a:r>
            <a:endParaRPr lang="fa-IR" sz="1000">
              <a:solidFill>
                <a:srgbClr val="CC3300"/>
              </a:solidFill>
              <a:cs typeface="Homa" pitchFamily="2" charset="-78"/>
            </a:endParaRPr>
          </a:p>
          <a:p>
            <a:pPr lvl="1" algn="justLow" rtl="1">
              <a:buClr>
                <a:srgbClr val="00D600"/>
              </a:buClr>
              <a:buFont typeface="Wingdings" pitchFamily="2" charset="2"/>
              <a:buChar char="×"/>
            </a:pPr>
            <a:r>
              <a:rPr lang="en-US">
                <a:solidFill>
                  <a:srgbClr val="CC3300"/>
                </a:solidFill>
                <a:cs typeface="Homa" pitchFamily="2" charset="-78"/>
              </a:rPr>
              <a:t>=&gt;</a:t>
            </a:r>
            <a:r>
              <a:rPr lang="fa-IR">
                <a:solidFill>
                  <a:srgbClr val="CC3300"/>
                </a:solidFill>
                <a:cs typeface="Homa" pitchFamily="2" charset="-78"/>
              </a:rPr>
              <a:t> (استلزام): </a:t>
            </a:r>
            <a:r>
              <a:rPr lang="en-US">
                <a:solidFill>
                  <a:srgbClr val="CC3300"/>
                </a:solidFill>
                <a:cs typeface="Homa" pitchFamily="2" charset="-78"/>
              </a:rPr>
              <a:t>W2,2</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l-GR">
                <a:solidFill>
                  <a:srgbClr val="CC3300"/>
                </a:solidFill>
                <a:cs typeface="Homa" pitchFamily="2" charset="-78"/>
              </a:rPr>
              <a:t>ν</a:t>
            </a:r>
            <a:r>
              <a:rPr lang="fa-IR">
                <a:solidFill>
                  <a:srgbClr val="CC3300"/>
                </a:solidFill>
                <a:cs typeface="Homa" pitchFamily="2" charset="-78"/>
              </a:rPr>
              <a:t> (</a:t>
            </a:r>
            <a:r>
              <a:rPr lang="en-US">
                <a:solidFill>
                  <a:srgbClr val="CC3300"/>
                </a:solidFill>
                <a:cs typeface="Homa" pitchFamily="2" charset="-78"/>
              </a:rPr>
              <a:t>P3,1</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W1,3</a:t>
            </a:r>
            <a:r>
              <a:rPr lang="fa-IR">
                <a:solidFill>
                  <a:srgbClr val="CC3300"/>
                </a:solidFill>
                <a:cs typeface="Homa" pitchFamily="2" charset="-78"/>
              </a:rPr>
              <a:t>) استلزام يا شرطی ناميده ميشود. مقدمه يا مقدم آن </a:t>
            </a:r>
            <a:r>
              <a:rPr lang="en-US">
                <a:solidFill>
                  <a:srgbClr val="CC3300"/>
                </a:solidFill>
                <a:cs typeface="Homa" pitchFamily="2" charset="-78"/>
              </a:rPr>
              <a:t>P</a:t>
            </a:r>
            <a:r>
              <a:rPr lang="en-US" sz="1000">
                <a:solidFill>
                  <a:srgbClr val="CC3300"/>
                </a:solidFill>
                <a:cs typeface="Homa" pitchFamily="2" charset="-78"/>
              </a:rPr>
              <a:t>3,1</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W</a:t>
            </a:r>
            <a:r>
              <a:rPr lang="en-US" sz="1000">
                <a:solidFill>
                  <a:srgbClr val="CC3300"/>
                </a:solidFill>
                <a:cs typeface="Homa" pitchFamily="2" charset="-78"/>
              </a:rPr>
              <a:t>1,3</a:t>
            </a:r>
            <a:r>
              <a:rPr lang="fa-IR">
                <a:solidFill>
                  <a:srgbClr val="CC3300"/>
                </a:solidFill>
                <a:cs typeface="Homa" pitchFamily="2" charset="-78"/>
              </a:rPr>
              <a:t> و نتيجه يا تالي آن </a:t>
            </a:r>
            <a:r>
              <a:rPr lang="en-US">
                <a:solidFill>
                  <a:srgbClr val="CC3300"/>
                </a:solidFill>
                <a:cs typeface="Homa" pitchFamily="2" charset="-78"/>
              </a:rPr>
              <a:t>W</a:t>
            </a:r>
            <a:r>
              <a:rPr lang="en-US" sz="1000">
                <a:solidFill>
                  <a:srgbClr val="CC3300"/>
                </a:solidFill>
                <a:cs typeface="Homa" pitchFamily="2" charset="-78"/>
              </a:rPr>
              <a:t>2,2</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است</a:t>
            </a:r>
          </a:p>
          <a:p>
            <a:pPr lvl="1" algn="justLow" rtl="1">
              <a:buClr>
                <a:srgbClr val="00D600"/>
              </a:buClr>
              <a:buFont typeface="Wingdings" pitchFamily="2" charset="2"/>
              <a:buChar char="×"/>
            </a:pPr>
            <a:r>
              <a:rPr lang="en-US">
                <a:solidFill>
                  <a:srgbClr val="CC3300"/>
                </a:solidFill>
                <a:cs typeface="Homa" pitchFamily="2" charset="-78"/>
                <a:sym typeface="Wingdings" pitchFamily="2" charset="2"/>
              </a:rPr>
              <a:t></a:t>
            </a:r>
            <a:r>
              <a:rPr lang="fa-IR">
                <a:solidFill>
                  <a:srgbClr val="CC3300"/>
                </a:solidFill>
                <a:cs typeface="Homa" pitchFamily="2" charset="-78"/>
                <a:sym typeface="Wingdings" pitchFamily="2" charset="2"/>
              </a:rPr>
              <a:t> جمله </a:t>
            </a:r>
            <a:r>
              <a:rPr lang="en-US">
                <a:solidFill>
                  <a:srgbClr val="CC3300"/>
                </a:solidFill>
                <a:cs typeface="Homa" pitchFamily="2" charset="-78"/>
                <a:sym typeface="Wingdings" pitchFamily="2" charset="2"/>
              </a:rPr>
              <a:t>W</a:t>
            </a:r>
            <a:r>
              <a:rPr lang="en-US" sz="1000">
                <a:solidFill>
                  <a:srgbClr val="CC3300"/>
                </a:solidFill>
                <a:cs typeface="Homa" pitchFamily="2" charset="-78"/>
                <a:sym typeface="Wingdings" pitchFamily="2" charset="2"/>
              </a:rPr>
              <a:t>2,2</a:t>
            </a:r>
            <a:r>
              <a:rPr lang="fa-IR">
                <a:solidFill>
                  <a:srgbClr val="CC3300"/>
                </a:solidFill>
                <a:cs typeface="Homa" pitchFamily="2" charset="-78"/>
                <a:sym typeface="Wingdings" pitchFamily="2" charset="2"/>
              </a:rPr>
              <a:t> </a:t>
            </a:r>
            <a:r>
              <a:rPr lang="en-US">
                <a:solidFill>
                  <a:srgbClr val="CC3300"/>
                </a:solidFill>
                <a:cs typeface="Homa" pitchFamily="2" charset="-78"/>
                <a:sym typeface="Wingdings" pitchFamily="2" charset="2"/>
              </a:rPr>
              <a:t></a:t>
            </a:r>
            <a:r>
              <a:rPr lang="fa-IR">
                <a:solidFill>
                  <a:srgbClr val="CC3300"/>
                </a:solidFill>
                <a:cs typeface="Homa" pitchFamily="2" charset="-78"/>
                <a:sym typeface="Wingdings" pitchFamily="2" charset="2"/>
              </a:rPr>
              <a:t> </a:t>
            </a:r>
            <a:r>
              <a:rPr lang="en-US">
                <a:solidFill>
                  <a:srgbClr val="CC3300"/>
                </a:solidFill>
                <a:cs typeface="Homa" pitchFamily="2" charset="-78"/>
                <a:sym typeface="Wingdings" pitchFamily="2" charset="2"/>
              </a:rPr>
              <a:t>W</a:t>
            </a:r>
            <a:r>
              <a:rPr lang="en-US" sz="1000">
                <a:solidFill>
                  <a:srgbClr val="CC3300"/>
                </a:solidFill>
                <a:cs typeface="Homa" pitchFamily="2" charset="-78"/>
                <a:sym typeface="Wingdings" pitchFamily="2" charset="2"/>
              </a:rPr>
              <a:t>1,3</a:t>
            </a:r>
            <a:r>
              <a:rPr lang="fa-IR">
                <a:solidFill>
                  <a:srgbClr val="CC3300"/>
                </a:solidFill>
                <a:cs typeface="Homa" pitchFamily="2" charset="-78"/>
                <a:sym typeface="Wingdings" pitchFamily="2" charset="2"/>
              </a:rPr>
              <a:t> دو شرطی نام دارد</a:t>
            </a:r>
            <a:endParaRPr lang="fa-IR">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15D5E4EA-6A61-482C-A40E-D0E923D39BE1}" type="slidenum">
              <a:rPr lang="fa-IR"/>
              <a:pPr>
                <a:defRPr/>
              </a:pPr>
              <a:t>235</a:t>
            </a:fld>
            <a:endParaRPr lang="en-US"/>
          </a:p>
        </p:txBody>
      </p:sp>
      <p:sp>
        <p:nvSpPr>
          <p:cNvPr id="24678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pic>
        <p:nvPicPr>
          <p:cNvPr id="246788"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46088" y="2533650"/>
            <a:ext cx="8158162" cy="3990975"/>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46789"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منطق گزاره ای</a:t>
            </a:r>
            <a:endParaRPr lang="fa-IR" sz="2400" b="1">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4"/>
          <p:cNvSpPr>
            <a:spLocks noGrp="1"/>
          </p:cNvSpPr>
          <p:nvPr>
            <p:ph type="sldNum" sz="quarter" idx="12"/>
          </p:nvPr>
        </p:nvSpPr>
        <p:spPr/>
        <p:txBody>
          <a:bodyPr/>
          <a:lstStyle/>
          <a:p>
            <a:pPr>
              <a:defRPr/>
            </a:pPr>
            <a:fld id="{5134679F-B66D-4871-B449-3A2E9C10255C}" type="slidenum">
              <a:rPr lang="fa-IR"/>
              <a:pPr>
                <a:defRPr/>
              </a:pPr>
              <a:t>236</a:t>
            </a:fld>
            <a:endParaRPr lang="en-US"/>
          </a:p>
        </p:txBody>
      </p:sp>
      <p:sp>
        <p:nvSpPr>
          <p:cNvPr id="247811" name="Text Box 2"/>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جدول درستی پنج رابطه منطقی</a:t>
            </a:r>
            <a:endParaRPr lang="fa-IR" sz="2400" b="1">
              <a:solidFill>
                <a:schemeClr val="accent2"/>
              </a:solidFill>
              <a:cs typeface="Homa" pitchFamily="2" charset="-78"/>
            </a:endParaRPr>
          </a:p>
        </p:txBody>
      </p:sp>
      <p:sp>
        <p:nvSpPr>
          <p:cNvPr id="247812"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47813" name="Text Box 4"/>
          <p:cNvSpPr txBox="1">
            <a:spLocks noChangeArrowheads="1"/>
          </p:cNvSpPr>
          <p:nvPr/>
        </p:nvSpPr>
        <p:spPr bwMode="auto">
          <a:xfrm>
            <a:off x="395288" y="2636838"/>
            <a:ext cx="813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2400">
              <a:solidFill>
                <a:srgbClr val="CC3300"/>
              </a:solidFill>
              <a:cs typeface="Homa" pitchFamily="2" charset="-78"/>
            </a:endParaRPr>
          </a:p>
        </p:txBody>
      </p:sp>
      <p:graphicFrame>
        <p:nvGraphicFramePr>
          <p:cNvPr id="351237" name="Group 5"/>
          <p:cNvGraphicFramePr>
            <a:graphicFrameLocks noGrp="1"/>
          </p:cNvGraphicFramePr>
          <p:nvPr>
            <p:ph/>
          </p:nvPr>
        </p:nvGraphicFramePr>
        <p:xfrm>
          <a:off x="755650" y="3068638"/>
          <a:ext cx="7772400" cy="3136901"/>
        </p:xfrm>
        <a:graphic>
          <a:graphicData uri="http://schemas.openxmlformats.org/drawingml/2006/table">
            <a:tbl>
              <a:tblPr/>
              <a:tblGrid>
                <a:gridCol w="1111250"/>
                <a:gridCol w="1109663"/>
                <a:gridCol w="1111250"/>
                <a:gridCol w="1108075"/>
                <a:gridCol w="1111250"/>
                <a:gridCol w="1109662"/>
                <a:gridCol w="111125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P ^ 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P </a:t>
                      </a:r>
                      <a:r>
                        <a:rPr kumimoji="0" lang="el-GR" sz="2800" b="0" i="0" u="none" strike="noStrike" cap="none" normalizeH="0" baseline="0" smtClean="0">
                          <a:ln>
                            <a:noFill/>
                          </a:ln>
                          <a:solidFill>
                            <a:schemeClr val="tx1"/>
                          </a:solidFill>
                          <a:effectLst/>
                          <a:latin typeface="Times New Roman" pitchFamily="18" charset="0"/>
                          <a:cs typeface="Times New Roman" pitchFamily="18" charset="0"/>
                        </a:rPr>
                        <a:t>ν</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P=&gt;Q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P</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Q</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57509F95-1C2F-4FD2-AF7E-C78DD28C1112}" type="slidenum">
              <a:rPr lang="fa-IR"/>
              <a:pPr>
                <a:defRPr/>
              </a:pPr>
              <a:t>237</a:t>
            </a:fld>
            <a:endParaRPr lang="en-US"/>
          </a:p>
        </p:txBody>
      </p:sp>
      <p:sp>
        <p:nvSpPr>
          <p:cNvPr id="248835" name="Text Box 2"/>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منطق گزاره ای در دنيای </a:t>
            </a:r>
            <a:r>
              <a:rPr lang="en-US" sz="3200">
                <a:solidFill>
                  <a:schemeClr val="accent2"/>
                </a:solidFill>
                <a:cs typeface="Homa" pitchFamily="2" charset="-78"/>
              </a:rPr>
              <a:t>Wumpus</a:t>
            </a:r>
            <a:endParaRPr lang="fa-IR" sz="2400" b="1">
              <a:solidFill>
                <a:schemeClr val="accent2"/>
              </a:solidFill>
              <a:cs typeface="Homa" pitchFamily="2" charset="-78"/>
            </a:endParaRPr>
          </a:p>
        </p:txBody>
      </p:sp>
      <p:sp>
        <p:nvSpPr>
          <p:cNvPr id="248836"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48837" name="Text Box 4"/>
          <p:cNvSpPr txBox="1">
            <a:spLocks noChangeArrowheads="1"/>
          </p:cNvSpPr>
          <p:nvPr/>
        </p:nvSpPr>
        <p:spPr bwMode="auto">
          <a:xfrm>
            <a:off x="4787900" y="3429000"/>
            <a:ext cx="3527425"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2400">
                <a:solidFill>
                  <a:srgbClr val="CC3300"/>
                </a:solidFill>
                <a:cs typeface="Homa" pitchFamily="2" charset="-78"/>
              </a:rPr>
              <a:t>در </a:t>
            </a:r>
            <a:r>
              <a:rPr lang="en-US" sz="2400">
                <a:solidFill>
                  <a:srgbClr val="CC3300"/>
                </a:solidFill>
                <a:cs typeface="Homa" pitchFamily="2" charset="-78"/>
              </a:rPr>
              <a:t>B</a:t>
            </a:r>
            <a:r>
              <a:rPr lang="en-US" sz="1400">
                <a:solidFill>
                  <a:srgbClr val="CC3300"/>
                </a:solidFill>
                <a:cs typeface="Homa" pitchFamily="2" charset="-78"/>
              </a:rPr>
              <a:t>1,1</a:t>
            </a:r>
            <a:r>
              <a:rPr lang="fa-IR" sz="2400">
                <a:solidFill>
                  <a:srgbClr val="CC3300"/>
                </a:solidFill>
                <a:cs typeface="Homa" pitchFamily="2" charset="-78"/>
              </a:rPr>
              <a:t> نسيمي وجود دارد	</a:t>
            </a:r>
            <a:r>
              <a:rPr lang="en-US" sz="2400">
                <a:solidFill>
                  <a:srgbClr val="CC3300"/>
                </a:solidFill>
                <a:cs typeface="Homa" pitchFamily="2" charset="-78"/>
              </a:rPr>
              <a:t>    	</a:t>
            </a:r>
            <a:r>
              <a:rPr lang="fa-IR" sz="2400">
                <a:solidFill>
                  <a:srgbClr val="CC3300"/>
                </a:solidFill>
                <a:cs typeface="Homa" pitchFamily="2" charset="-78"/>
              </a:rPr>
              <a:t> </a:t>
            </a:r>
            <a:r>
              <a:rPr lang="en-US" sz="2400">
                <a:solidFill>
                  <a:srgbClr val="CC3300"/>
                </a:solidFill>
                <a:cs typeface="Homa" pitchFamily="2" charset="-78"/>
              </a:rPr>
              <a:t>B</a:t>
            </a:r>
            <a:r>
              <a:rPr lang="en-US" sz="1400">
                <a:solidFill>
                  <a:srgbClr val="CC3300"/>
                </a:solidFill>
                <a:cs typeface="Homa" pitchFamily="2" charset="-78"/>
              </a:rPr>
              <a:t>1,1</a:t>
            </a:r>
            <a:r>
              <a:rPr lang="en-US" sz="2400">
                <a:solidFill>
                  <a:srgbClr val="CC3300"/>
                </a:solidFill>
                <a:cs typeface="Homa" pitchFamily="2" charset="-78"/>
              </a:rPr>
              <a:t> </a:t>
            </a:r>
            <a:r>
              <a:rPr lang="en-US" sz="2400">
                <a:solidFill>
                  <a:srgbClr val="CC3300"/>
                </a:solidFill>
                <a:cs typeface="Homa" pitchFamily="2" charset="-78"/>
                <a:sym typeface="Wingdings" pitchFamily="2" charset="2"/>
              </a:rPr>
              <a:t> (P</a:t>
            </a:r>
            <a:r>
              <a:rPr lang="en-US" sz="1400">
                <a:solidFill>
                  <a:srgbClr val="CC3300"/>
                </a:solidFill>
                <a:cs typeface="Homa" pitchFamily="2" charset="-78"/>
                <a:sym typeface="Wingdings" pitchFamily="2" charset="2"/>
              </a:rPr>
              <a:t>1,2</a:t>
            </a:r>
            <a:r>
              <a:rPr lang="en-US" sz="2400">
                <a:solidFill>
                  <a:srgbClr val="CC3300"/>
                </a:solidFill>
                <a:cs typeface="Homa" pitchFamily="2" charset="-78"/>
                <a:sym typeface="Wingdings" pitchFamily="2" charset="2"/>
              </a:rPr>
              <a:t> </a:t>
            </a:r>
            <a:r>
              <a:rPr lang="el-GR" sz="2400">
                <a:solidFill>
                  <a:srgbClr val="CC3300"/>
                </a:solidFill>
                <a:cs typeface="Homa" pitchFamily="2" charset="-78"/>
              </a:rPr>
              <a:t>ν</a:t>
            </a:r>
            <a:r>
              <a:rPr lang="en-US" sz="2400">
                <a:solidFill>
                  <a:srgbClr val="CC3300"/>
                </a:solidFill>
                <a:cs typeface="Homa" pitchFamily="2" charset="-78"/>
              </a:rPr>
              <a:t> P</a:t>
            </a:r>
            <a:r>
              <a:rPr lang="en-US" sz="1400">
                <a:solidFill>
                  <a:srgbClr val="CC3300"/>
                </a:solidFill>
                <a:cs typeface="Homa" pitchFamily="2" charset="-78"/>
              </a:rPr>
              <a:t>2,1</a:t>
            </a:r>
            <a:r>
              <a:rPr lang="en-US" sz="2400">
                <a:solidFill>
                  <a:srgbClr val="CC3300"/>
                </a:solidFill>
                <a:cs typeface="Homa" pitchFamily="2" charset="-78"/>
              </a:rPr>
              <a:t>)</a:t>
            </a:r>
          </a:p>
          <a:p>
            <a:pPr algn="r" rtl="1">
              <a:spcBef>
                <a:spcPct val="50000"/>
              </a:spcBef>
            </a:pPr>
            <a:r>
              <a:rPr lang="fa-IR" sz="2400">
                <a:solidFill>
                  <a:srgbClr val="CC3300"/>
                </a:solidFill>
                <a:cs typeface="Homa" pitchFamily="2" charset="-78"/>
              </a:rPr>
              <a:t>در </a:t>
            </a:r>
            <a:r>
              <a:rPr lang="en-US" sz="2400">
                <a:solidFill>
                  <a:srgbClr val="CC3300"/>
                </a:solidFill>
                <a:cs typeface="Homa" pitchFamily="2" charset="-78"/>
              </a:rPr>
              <a:t>[1,1]</a:t>
            </a:r>
            <a:r>
              <a:rPr lang="fa-IR" sz="2400">
                <a:solidFill>
                  <a:srgbClr val="CC3300"/>
                </a:solidFill>
                <a:cs typeface="Homa" pitchFamily="2" charset="-78"/>
              </a:rPr>
              <a:t> گودالی وجود ندارد</a:t>
            </a:r>
            <a:r>
              <a:rPr lang="en-US" sz="2400">
                <a:solidFill>
                  <a:srgbClr val="CC3300"/>
                </a:solidFill>
                <a:cs typeface="Homa" pitchFamily="2" charset="-78"/>
              </a:rPr>
              <a:t>		    	  R</a:t>
            </a:r>
            <a:r>
              <a:rPr lang="en-US" sz="1400">
                <a:solidFill>
                  <a:srgbClr val="CC3300"/>
                </a:solidFill>
                <a:cs typeface="Homa" pitchFamily="2" charset="-78"/>
              </a:rPr>
              <a:t>1</a:t>
            </a:r>
            <a:r>
              <a:rPr lang="en-US" sz="2400">
                <a:solidFill>
                  <a:srgbClr val="CC3300"/>
                </a:solidFill>
                <a:cs typeface="Homa" pitchFamily="2" charset="-78"/>
              </a:rPr>
              <a:t>: ┐P</a:t>
            </a:r>
            <a:r>
              <a:rPr lang="en-US" sz="1400">
                <a:solidFill>
                  <a:srgbClr val="CC3300"/>
                </a:solidFill>
                <a:cs typeface="Homa" pitchFamily="2" charset="-78"/>
              </a:rPr>
              <a:t>1,1</a:t>
            </a:r>
            <a:r>
              <a:rPr lang="en-US" sz="2400">
                <a:solidFill>
                  <a:srgbClr val="CC3300"/>
                </a:solidFill>
                <a:cs typeface="Homa" pitchFamily="2" charset="-78"/>
              </a:rPr>
              <a:t> </a:t>
            </a:r>
          </a:p>
          <a:p>
            <a:pPr algn="r" rtl="1">
              <a:spcBef>
                <a:spcPct val="50000"/>
              </a:spcBef>
            </a:pPr>
            <a:endParaRPr lang="en-US" sz="2400">
              <a:solidFill>
                <a:srgbClr val="CC3300"/>
              </a:solidFill>
              <a:cs typeface="Homa" pitchFamily="2" charset="-78"/>
            </a:endParaRPr>
          </a:p>
          <a:p>
            <a:pPr algn="r" rtl="1">
              <a:spcBef>
                <a:spcPct val="50000"/>
              </a:spcBef>
            </a:pPr>
            <a:endParaRPr lang="en-US" sz="2400">
              <a:solidFill>
                <a:srgbClr val="CC3300"/>
              </a:solidFill>
              <a:cs typeface="Homa" pitchFamily="2" charset="-78"/>
            </a:endParaRPr>
          </a:p>
        </p:txBody>
      </p:sp>
      <p:pic>
        <p:nvPicPr>
          <p:cNvPr id="248838" name="Picture 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4213" y="2636838"/>
            <a:ext cx="3960812" cy="3713162"/>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5C30E92D-CA83-47EE-8031-4862E31B69E1}" type="slidenum">
              <a:rPr lang="fa-IR"/>
              <a:pPr>
                <a:defRPr/>
              </a:pPr>
              <a:t>238</a:t>
            </a:fld>
            <a:endParaRPr lang="en-US"/>
          </a:p>
        </p:txBody>
      </p:sp>
      <p:sp>
        <p:nvSpPr>
          <p:cNvPr id="24985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4986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الگوهای استدلال در منطق گزاره ای</a:t>
            </a:r>
          </a:p>
        </p:txBody>
      </p:sp>
      <p:sp>
        <p:nvSpPr>
          <p:cNvPr id="249861" name="Text Box 4"/>
          <p:cNvSpPr txBox="1">
            <a:spLocks noChangeArrowheads="1"/>
          </p:cNvSpPr>
          <p:nvPr/>
        </p:nvSpPr>
        <p:spPr bwMode="auto">
          <a:xfrm>
            <a:off x="468313" y="2420938"/>
            <a:ext cx="7991475"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قوانين استنتاج: الگوهايي استاندارد که زنجيره ای از نتايج را برای رسيدن به هدف ايجاد ميکند</a:t>
            </a:r>
          </a:p>
          <a:p>
            <a:pPr algn="r" rtl="1">
              <a:spcBef>
                <a:spcPct val="50000"/>
              </a:spcBef>
              <a:buClr>
                <a:srgbClr val="00D600"/>
              </a:buClr>
              <a:buFont typeface="Wingdings" pitchFamily="2" charset="2"/>
              <a:buChar char="Ã"/>
            </a:pPr>
            <a:r>
              <a:rPr lang="fa-IR" sz="2400">
                <a:solidFill>
                  <a:srgbClr val="CC3300"/>
                </a:solidFill>
                <a:cs typeface="Homa" pitchFamily="2" charset="-78"/>
              </a:rPr>
              <a:t>قياس استثنايي: با استفاده از ترکيب عطفی، ميتوان هر عطف را استنتاج کرد(</a:t>
            </a:r>
            <a:r>
              <a:rPr lang="fa-IR" sz="2000">
                <a:solidFill>
                  <a:srgbClr val="CC3300"/>
                </a:solidFill>
                <a:cs typeface="Homa" pitchFamily="2" charset="-78"/>
              </a:rPr>
              <a:t>يعنی هر وقت جمله ای به شکل </a:t>
            </a:r>
            <a:r>
              <a:rPr lang="en-US" sz="2000">
                <a:solidFill>
                  <a:srgbClr val="CC3300"/>
                </a:solidFill>
                <a:cs typeface="Homa" pitchFamily="2" charset="-78"/>
              </a:rPr>
              <a:t>a=&gt;b</a:t>
            </a:r>
            <a:r>
              <a:rPr lang="fa-IR" sz="2000">
                <a:solidFill>
                  <a:srgbClr val="CC3300"/>
                </a:solidFill>
                <a:cs typeface="Homa" pitchFamily="2" charset="-78"/>
              </a:rPr>
              <a:t> داده شود، جمله </a:t>
            </a:r>
            <a:r>
              <a:rPr lang="en-US" sz="2000">
                <a:solidFill>
                  <a:srgbClr val="CC3300"/>
                </a:solidFill>
                <a:cs typeface="Homa" pitchFamily="2" charset="-78"/>
              </a:rPr>
              <a:t>b</a:t>
            </a:r>
            <a:r>
              <a:rPr lang="fa-IR" sz="2000">
                <a:solidFill>
                  <a:srgbClr val="CC3300"/>
                </a:solidFill>
                <a:cs typeface="Homa" pitchFamily="2" charset="-78"/>
              </a:rPr>
              <a:t> را ميتوان استنتاج کرد.)</a:t>
            </a:r>
            <a:endParaRPr lang="en-US" sz="2000">
              <a:solidFill>
                <a:srgbClr val="CC3300"/>
              </a:solidFill>
              <a:cs typeface="Homa" pitchFamily="2" charset="-78"/>
            </a:endParaRPr>
          </a:p>
        </p:txBody>
      </p:sp>
      <p:graphicFrame>
        <p:nvGraphicFramePr>
          <p:cNvPr id="249862" name="Object 5"/>
          <p:cNvGraphicFramePr>
            <a:graphicFrameLocks noGrp="1" noChangeAspect="1"/>
          </p:cNvGraphicFramePr>
          <p:nvPr>
            <p:ph/>
          </p:nvPr>
        </p:nvGraphicFramePr>
        <p:xfrm>
          <a:off x="539750" y="4365625"/>
          <a:ext cx="2760663" cy="1787525"/>
        </p:xfrm>
        <a:graphic>
          <a:graphicData uri="http://schemas.openxmlformats.org/presentationml/2006/ole">
            <mc:AlternateContent xmlns:mc="http://schemas.openxmlformats.org/markup-compatibility/2006">
              <mc:Choice xmlns:v="urn:schemas-microsoft-com:vml" Requires="v">
                <p:oleObj spid="_x0000_s249887" name="Equation" r:id="rId3" imgW="647700" imgH="419100" progId="Equation.3">
                  <p:embed/>
                </p:oleObj>
              </mc:Choice>
              <mc:Fallback>
                <p:oleObj name="Equation" r:id="rId3" imgW="6477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365625"/>
                        <a:ext cx="2760663" cy="178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9863" name="Text Box 6"/>
          <p:cNvSpPr txBox="1">
            <a:spLocks noChangeArrowheads="1"/>
          </p:cNvSpPr>
          <p:nvPr/>
        </p:nvSpPr>
        <p:spPr bwMode="auto">
          <a:xfrm>
            <a:off x="2989263" y="4437063"/>
            <a:ext cx="611981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buClr>
                <a:srgbClr val="00D600"/>
              </a:buClr>
              <a:buFont typeface="Wingdings" pitchFamily="2" charset="2"/>
              <a:buChar char="§"/>
            </a:pPr>
            <a:r>
              <a:rPr lang="fa-IR" sz="2000">
                <a:solidFill>
                  <a:srgbClr val="CC3300"/>
                </a:solidFill>
                <a:cs typeface="Homa" pitchFamily="2" charset="-78"/>
              </a:rPr>
              <a:t>ميتوان از</a:t>
            </a:r>
            <a:endParaRPr lang="en-US" sz="2000">
              <a:solidFill>
                <a:srgbClr val="CC3300"/>
              </a:solidFill>
              <a:cs typeface="Homa" pitchFamily="2" charset="-78"/>
            </a:endParaRPr>
          </a:p>
          <a:p>
            <a:pPr algn="ctr" rtl="1"/>
            <a:r>
              <a:rPr lang="en-US" sz="2000">
                <a:solidFill>
                  <a:srgbClr val="CC3300"/>
                </a:solidFill>
                <a:cs typeface="Homa" pitchFamily="2" charset="-78"/>
              </a:rPr>
              <a:t>(WumpusAhead ^ WumpusAlive)</a:t>
            </a:r>
          </a:p>
          <a:p>
            <a:pPr algn="ctr" rtl="1"/>
            <a:r>
              <a:rPr lang="fa-IR" sz="2000">
                <a:solidFill>
                  <a:srgbClr val="CC3300"/>
                </a:solidFill>
                <a:cs typeface="Homa" pitchFamily="2" charset="-78"/>
              </a:rPr>
              <a:t>و</a:t>
            </a:r>
            <a:endParaRPr lang="en-US" sz="2000">
              <a:solidFill>
                <a:srgbClr val="CC3300"/>
              </a:solidFill>
              <a:cs typeface="Homa" pitchFamily="2" charset="-78"/>
            </a:endParaRPr>
          </a:p>
          <a:p>
            <a:pPr algn="ctr" rtl="1"/>
            <a:r>
              <a:rPr lang="en-US" sz="2000">
                <a:solidFill>
                  <a:srgbClr val="CC3300"/>
                </a:solidFill>
                <a:cs typeface="Homa" pitchFamily="2" charset="-78"/>
              </a:rPr>
              <a:t>(WumpusAhead ^ WumpusAlive) =&gt; Shoot</a:t>
            </a:r>
          </a:p>
          <a:p>
            <a:pPr algn="ctr" rtl="1"/>
            <a:r>
              <a:rPr lang="en-US" sz="2000">
                <a:solidFill>
                  <a:srgbClr val="CC3300"/>
                </a:solidFill>
                <a:cs typeface="Homa" pitchFamily="2" charset="-78"/>
              </a:rPr>
              <a:t>Shoot</a:t>
            </a:r>
            <a:r>
              <a:rPr lang="fa-IR" sz="2000">
                <a:solidFill>
                  <a:srgbClr val="CC3300"/>
                </a:solidFill>
                <a:cs typeface="Homa" pitchFamily="2" charset="-78"/>
              </a:rPr>
              <a:t> را استنتاج کرد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71C7765B-E9B3-4119-9A34-45573E21A4A6}" type="slidenum">
              <a:rPr lang="fa-IR"/>
              <a:pPr>
                <a:defRPr/>
              </a:pPr>
              <a:t>239</a:t>
            </a:fld>
            <a:endParaRPr lang="en-US"/>
          </a:p>
        </p:txBody>
      </p:sp>
      <p:sp>
        <p:nvSpPr>
          <p:cNvPr id="25088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50884" name="Text Box 3"/>
          <p:cNvSpPr txBox="1">
            <a:spLocks noChangeArrowheads="1"/>
          </p:cNvSpPr>
          <p:nvPr/>
        </p:nvSpPr>
        <p:spPr bwMode="auto">
          <a:xfrm>
            <a:off x="539750" y="2133600"/>
            <a:ext cx="770413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حذف </a:t>
            </a:r>
            <a:r>
              <a:rPr lang="en-US" sz="2400">
                <a:solidFill>
                  <a:srgbClr val="CC3300"/>
                </a:solidFill>
                <a:cs typeface="Homa" pitchFamily="2" charset="-78"/>
              </a:rPr>
              <a:t>and</a:t>
            </a:r>
            <a:r>
              <a:rPr lang="fa-IR" sz="2400">
                <a:solidFill>
                  <a:srgbClr val="CC3300"/>
                </a:solidFill>
                <a:cs typeface="Homa" pitchFamily="2" charset="-78"/>
              </a:rPr>
              <a:t>: هر عطف را ميتوان از ترکيب عطفی استنتاج کرد</a:t>
            </a:r>
          </a:p>
          <a:p>
            <a:pPr algn="r" rtl="1">
              <a:spcBef>
                <a:spcPct val="50000"/>
              </a:spcBef>
            </a:pPr>
            <a:r>
              <a:rPr lang="fa-IR" sz="2000">
                <a:solidFill>
                  <a:srgbClr val="CC3300"/>
                </a:solidFill>
                <a:cs typeface="Homa" pitchFamily="2" charset="-78"/>
              </a:rPr>
              <a:t>مثال: </a:t>
            </a:r>
            <a:r>
              <a:rPr lang="en-US" sz="2000">
                <a:solidFill>
                  <a:srgbClr val="CC3300"/>
                </a:solidFill>
                <a:cs typeface="Homa" pitchFamily="2" charset="-78"/>
              </a:rPr>
              <a:t>WumpusAlive</a:t>
            </a:r>
            <a:r>
              <a:rPr lang="fa-IR" sz="2000">
                <a:solidFill>
                  <a:srgbClr val="CC3300"/>
                </a:solidFill>
                <a:cs typeface="Homa" pitchFamily="2" charset="-78"/>
              </a:rPr>
              <a:t> را ميتوان از جمله زير استناج کرد</a:t>
            </a:r>
          </a:p>
          <a:p>
            <a:pPr algn="r" rtl="1"/>
            <a:r>
              <a:rPr lang="en-US" sz="2000">
                <a:solidFill>
                  <a:srgbClr val="CC3300"/>
                </a:solidFill>
                <a:cs typeface="Homa" pitchFamily="2" charset="-78"/>
              </a:rPr>
              <a:t>(WumpusAhead ^ WumpusAlive)</a:t>
            </a:r>
          </a:p>
          <a:p>
            <a:pPr algn="r" rtl="1">
              <a:spcBef>
                <a:spcPct val="50000"/>
              </a:spcBef>
            </a:pPr>
            <a:endParaRPr lang="en-US" sz="2400">
              <a:solidFill>
                <a:srgbClr val="CC3300"/>
              </a:solidFill>
              <a:cs typeface="Homa" pitchFamily="2" charset="-78"/>
            </a:endParaRPr>
          </a:p>
        </p:txBody>
      </p:sp>
      <p:graphicFrame>
        <p:nvGraphicFramePr>
          <p:cNvPr id="250885" name="Object 4"/>
          <p:cNvGraphicFramePr>
            <a:graphicFrameLocks noGrp="1" noChangeAspect="1"/>
          </p:cNvGraphicFramePr>
          <p:nvPr>
            <p:ph sz="half" idx="1"/>
          </p:nvPr>
        </p:nvGraphicFramePr>
        <p:xfrm>
          <a:off x="1042988" y="2581275"/>
          <a:ext cx="1974850" cy="1855788"/>
        </p:xfrm>
        <a:graphic>
          <a:graphicData uri="http://schemas.openxmlformats.org/presentationml/2006/ole">
            <mc:AlternateContent xmlns:mc="http://schemas.openxmlformats.org/markup-compatibility/2006">
              <mc:Choice xmlns:v="urn:schemas-microsoft-com:vml" Requires="v">
                <p:oleObj spid="_x0000_s250934" name="Equation" r:id="rId3" imgW="418918" imgH="393529" progId="Equation.3">
                  <p:embed/>
                </p:oleObj>
              </mc:Choice>
              <mc:Fallback>
                <p:oleObj name="Equation" r:id="rId3" imgW="418918"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581275"/>
                        <a:ext cx="1974850"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0886" name="Text Box 5"/>
          <p:cNvSpPr txBox="1">
            <a:spLocks noChangeArrowheads="1"/>
          </p:cNvSpPr>
          <p:nvPr/>
        </p:nvSpPr>
        <p:spPr bwMode="auto">
          <a:xfrm>
            <a:off x="395288" y="4005263"/>
            <a:ext cx="8137525"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3200">
                <a:solidFill>
                  <a:schemeClr val="accent2"/>
                </a:solidFill>
                <a:cs typeface="Homa" pitchFamily="2" charset="-78"/>
              </a:rPr>
              <a:t>خاصيت يکنواختی</a:t>
            </a:r>
          </a:p>
          <a:p>
            <a:pPr algn="r">
              <a:spcBef>
                <a:spcPct val="50000"/>
              </a:spcBef>
            </a:pPr>
            <a:r>
              <a:rPr lang="fa-IR" sz="2400">
                <a:solidFill>
                  <a:srgbClr val="CC3300"/>
                </a:solidFill>
                <a:cs typeface="Homa" pitchFamily="2" charset="-78"/>
              </a:rPr>
              <a:t>مجموعه ای از جملات استلزامی که فقط ميتواند در صورت اضافه شدن اطلاعات به پايگاه دانش رشد کند. </a:t>
            </a:r>
          </a:p>
          <a:p>
            <a:pPr algn="r" rtl="1">
              <a:spcBef>
                <a:spcPct val="25000"/>
              </a:spcBef>
            </a:pPr>
            <a:r>
              <a:rPr lang="fa-IR" sz="2400">
                <a:solidFill>
                  <a:srgbClr val="CC3300"/>
                </a:solidFill>
                <a:cs typeface="Homa" pitchFamily="2" charset="-78"/>
              </a:rPr>
              <a:t>برای جملات </a:t>
            </a:r>
            <a:r>
              <a:rPr lang="en-US" sz="2400">
                <a:solidFill>
                  <a:srgbClr val="CC3300"/>
                </a:solidFill>
                <a:cs typeface="Homa" pitchFamily="2" charset="-78"/>
              </a:rPr>
              <a:t>a</a:t>
            </a:r>
            <a:r>
              <a:rPr lang="fa-IR" sz="2400">
                <a:solidFill>
                  <a:srgbClr val="CC3300"/>
                </a:solidFill>
                <a:cs typeface="Homa" pitchFamily="2" charset="-78"/>
              </a:rPr>
              <a:t> و </a:t>
            </a:r>
            <a:r>
              <a:rPr lang="en-US" sz="2400">
                <a:solidFill>
                  <a:srgbClr val="CC3300"/>
                </a:solidFill>
                <a:cs typeface="Homa" pitchFamily="2" charset="-78"/>
              </a:rPr>
              <a:t>b</a:t>
            </a:r>
            <a:r>
              <a:rPr lang="fa-IR" sz="2400">
                <a:solidFill>
                  <a:srgbClr val="CC3300"/>
                </a:solidFill>
                <a:cs typeface="Homa" pitchFamily="2" charset="-78"/>
              </a:rPr>
              <a:t> داريم:</a:t>
            </a:r>
            <a:endParaRPr lang="en-US" sz="2400">
              <a:solidFill>
                <a:srgbClr val="CC3300"/>
              </a:solidFill>
              <a:cs typeface="Homa" pitchFamily="2" charset="-78"/>
            </a:endParaRPr>
          </a:p>
        </p:txBody>
      </p:sp>
      <p:graphicFrame>
        <p:nvGraphicFramePr>
          <p:cNvPr id="250887" name="Object 6"/>
          <p:cNvGraphicFramePr>
            <a:graphicFrameLocks noGrp="1" noChangeAspect="1"/>
          </p:cNvGraphicFramePr>
          <p:nvPr>
            <p:ph sz="half" idx="2"/>
          </p:nvPr>
        </p:nvGraphicFramePr>
        <p:xfrm>
          <a:off x="900113" y="5445125"/>
          <a:ext cx="4321175" cy="595313"/>
        </p:xfrm>
        <a:graphic>
          <a:graphicData uri="http://schemas.openxmlformats.org/presentationml/2006/ole">
            <mc:AlternateContent xmlns:mc="http://schemas.openxmlformats.org/markup-compatibility/2006">
              <mc:Choice xmlns:v="urn:schemas-microsoft-com:vml" Requires="v">
                <p:oleObj spid="_x0000_s250935" name="Equation" r:id="rId5" imgW="1473200" imgH="203200" progId="Equation.3">
                  <p:embed/>
                </p:oleObj>
              </mc:Choice>
              <mc:Fallback>
                <p:oleObj name="Equation" r:id="rId5" imgW="1473200" imgH="203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445125"/>
                        <a:ext cx="432117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pPr>
              <a:defRPr/>
            </a:pPr>
            <a:fld id="{17A3F753-B20A-4FD2-8A91-F741A52516C0}" type="slidenum">
              <a:rPr lang="fa-IR"/>
              <a:pPr>
                <a:defRPr/>
              </a:pPr>
              <a:t>24</a:t>
            </a:fld>
            <a:endParaRPr lang="en-US"/>
          </a:p>
        </p:txBody>
      </p:sp>
      <p:sp>
        <p:nvSpPr>
          <p:cNvPr id="25603" name="Rectangle 2"/>
          <p:cNvSpPr>
            <a:spLocks noChangeArrowheads="1"/>
          </p:cNvSpPr>
          <p:nvPr/>
        </p:nvSpPr>
        <p:spPr bwMode="auto">
          <a:xfrm>
            <a:off x="4716463" y="1916113"/>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600" b="1">
                <a:solidFill>
                  <a:srgbClr val="000099"/>
                </a:solidFill>
                <a:cs typeface="Lotus" pitchFamily="2" charset="-78"/>
              </a:rPr>
              <a:t>عاملهای واکنشی ساده</a:t>
            </a:r>
            <a:endParaRPr lang="en-US" sz="3600" b="1">
              <a:solidFill>
                <a:srgbClr val="000099"/>
              </a:solidFill>
              <a:cs typeface="Lotus" pitchFamily="2" charset="-78"/>
            </a:endParaRPr>
          </a:p>
        </p:txBody>
      </p:sp>
      <p:sp>
        <p:nvSpPr>
          <p:cNvPr id="25604" name="Text Box 3"/>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25605" name="AutoShape 4"/>
          <p:cNvSpPr>
            <a:spLocks noChangeArrowheads="1"/>
          </p:cNvSpPr>
          <p:nvPr/>
        </p:nvSpPr>
        <p:spPr bwMode="auto">
          <a:xfrm>
            <a:off x="611188" y="2565400"/>
            <a:ext cx="3240087" cy="4032250"/>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0C0C0"/>
              </a:solidFill>
            </a:endParaRPr>
          </a:p>
        </p:txBody>
      </p:sp>
      <p:sp>
        <p:nvSpPr>
          <p:cNvPr id="25606" name="AutoShape 5"/>
          <p:cNvSpPr>
            <a:spLocks noChangeArrowheads="1"/>
          </p:cNvSpPr>
          <p:nvPr/>
        </p:nvSpPr>
        <p:spPr bwMode="auto">
          <a:xfrm>
            <a:off x="4284663" y="2565400"/>
            <a:ext cx="1008062" cy="4032250"/>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0C0C0"/>
              </a:solidFill>
            </a:endParaRPr>
          </a:p>
        </p:txBody>
      </p:sp>
      <p:sp>
        <p:nvSpPr>
          <p:cNvPr id="25607" name="Text Box 6"/>
          <p:cNvSpPr txBox="1">
            <a:spLocks noChangeArrowheads="1"/>
          </p:cNvSpPr>
          <p:nvPr/>
        </p:nvSpPr>
        <p:spPr bwMode="auto">
          <a:xfrm>
            <a:off x="717550" y="2806700"/>
            <a:ext cx="909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a-IR" sz="3600" b="1">
                <a:latin typeface="Akram" pitchFamily="2" charset="2"/>
                <a:cs typeface="Lotus" pitchFamily="2" charset="-78"/>
              </a:rPr>
              <a:t>عامل</a:t>
            </a:r>
            <a:endParaRPr lang="en-US" sz="3600" b="1">
              <a:latin typeface="Akram" pitchFamily="2" charset="2"/>
              <a:cs typeface="Lotus" pitchFamily="2" charset="-78"/>
            </a:endParaRPr>
          </a:p>
        </p:txBody>
      </p:sp>
      <p:sp>
        <p:nvSpPr>
          <p:cNvPr id="25608" name="Text Box 7"/>
          <p:cNvSpPr txBox="1">
            <a:spLocks noChangeArrowheads="1"/>
          </p:cNvSpPr>
          <p:nvPr/>
        </p:nvSpPr>
        <p:spPr bwMode="auto">
          <a:xfrm rot="-5400000">
            <a:off x="4316412" y="4137026"/>
            <a:ext cx="1000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fa-IR" sz="3600" b="1">
                <a:cs typeface="Lotus" pitchFamily="2" charset="-78"/>
              </a:rPr>
              <a:t>محيط</a:t>
            </a:r>
            <a:endParaRPr lang="en-US" sz="3600" b="1">
              <a:cs typeface="Lotus" pitchFamily="2" charset="-78"/>
            </a:endParaRPr>
          </a:p>
        </p:txBody>
      </p:sp>
      <p:sp>
        <p:nvSpPr>
          <p:cNvPr id="25609" name="Line 8"/>
          <p:cNvSpPr>
            <a:spLocks noChangeShapeType="1"/>
          </p:cNvSpPr>
          <p:nvPr/>
        </p:nvSpPr>
        <p:spPr bwMode="auto">
          <a:xfrm flipH="1">
            <a:off x="3276600" y="2997200"/>
            <a:ext cx="1582738" cy="0"/>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9"/>
          <p:cNvSpPr txBox="1">
            <a:spLocks noChangeArrowheads="1"/>
          </p:cNvSpPr>
          <p:nvPr/>
        </p:nvSpPr>
        <p:spPr bwMode="auto">
          <a:xfrm>
            <a:off x="2254250" y="279717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b="1">
                <a:cs typeface="Lotus" pitchFamily="2" charset="-78"/>
              </a:rPr>
              <a:t>حسگرها</a:t>
            </a:r>
            <a:endParaRPr lang="en-US" sz="2400" b="1">
              <a:cs typeface="Lotus" pitchFamily="2" charset="-78"/>
            </a:endParaRPr>
          </a:p>
        </p:txBody>
      </p:sp>
      <p:sp>
        <p:nvSpPr>
          <p:cNvPr id="25611" name="Rectangle 10"/>
          <p:cNvSpPr>
            <a:spLocks noChangeArrowheads="1"/>
          </p:cNvSpPr>
          <p:nvPr/>
        </p:nvSpPr>
        <p:spPr bwMode="auto">
          <a:xfrm>
            <a:off x="2212975" y="3573463"/>
            <a:ext cx="1368425"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a:cs typeface="Lotus" pitchFamily="2" charset="-78"/>
              </a:rPr>
              <a:t>جهان چگونه است</a:t>
            </a:r>
            <a:endParaRPr lang="en-US" b="1">
              <a:cs typeface="Lotus" pitchFamily="2" charset="-78"/>
            </a:endParaRPr>
          </a:p>
        </p:txBody>
      </p:sp>
      <p:sp>
        <p:nvSpPr>
          <p:cNvPr id="25612" name="Text Box 11"/>
          <p:cNvSpPr txBox="1">
            <a:spLocks noChangeArrowheads="1"/>
          </p:cNvSpPr>
          <p:nvPr/>
        </p:nvSpPr>
        <p:spPr bwMode="auto">
          <a:xfrm>
            <a:off x="2306638" y="591185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b="1">
                <a:cs typeface="Lotus" pitchFamily="2" charset="-78"/>
              </a:rPr>
              <a:t>محرکها</a:t>
            </a:r>
            <a:endParaRPr lang="en-US" sz="2400" b="1">
              <a:cs typeface="Lotus" pitchFamily="2" charset="-78"/>
            </a:endParaRPr>
          </a:p>
        </p:txBody>
      </p:sp>
      <p:sp>
        <p:nvSpPr>
          <p:cNvPr id="25613" name="Line 12"/>
          <p:cNvSpPr>
            <a:spLocks noChangeShapeType="1"/>
          </p:cNvSpPr>
          <p:nvPr/>
        </p:nvSpPr>
        <p:spPr bwMode="auto">
          <a:xfrm flipH="1">
            <a:off x="3276600" y="6130925"/>
            <a:ext cx="1582738" cy="0"/>
          </a:xfrm>
          <a:prstGeom prst="line">
            <a:avLst/>
          </a:prstGeom>
          <a:noFill/>
          <a:ln w="34925">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Line 13"/>
          <p:cNvSpPr>
            <a:spLocks noChangeShapeType="1"/>
          </p:cNvSpPr>
          <p:nvPr/>
        </p:nvSpPr>
        <p:spPr bwMode="auto">
          <a:xfrm>
            <a:off x="2843213" y="3103563"/>
            <a:ext cx="0" cy="431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5" name="Line 14"/>
          <p:cNvSpPr>
            <a:spLocks noChangeShapeType="1"/>
          </p:cNvSpPr>
          <p:nvPr/>
        </p:nvSpPr>
        <p:spPr bwMode="auto">
          <a:xfrm>
            <a:off x="2843213" y="5445125"/>
            <a:ext cx="0" cy="5048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6" name="Line 15"/>
          <p:cNvSpPr>
            <a:spLocks noChangeShapeType="1"/>
          </p:cNvSpPr>
          <p:nvPr/>
        </p:nvSpPr>
        <p:spPr bwMode="auto">
          <a:xfrm>
            <a:off x="2843213" y="4005263"/>
            <a:ext cx="0" cy="1008062"/>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AutoShape 16"/>
          <p:cNvSpPr>
            <a:spLocks noChangeArrowheads="1"/>
          </p:cNvSpPr>
          <p:nvPr/>
        </p:nvSpPr>
        <p:spPr bwMode="auto">
          <a:xfrm>
            <a:off x="755650" y="4967288"/>
            <a:ext cx="936625" cy="503237"/>
          </a:xfrm>
          <a:prstGeom prst="roundRect">
            <a:avLst>
              <a:gd name="adj" fmla="val 16667"/>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a:cs typeface="Lotus" pitchFamily="2" charset="-78"/>
              </a:rPr>
              <a:t>قانون</a:t>
            </a:r>
          </a:p>
          <a:p>
            <a:pPr algn="ctr"/>
            <a:r>
              <a:rPr lang="fa-IR" b="1">
                <a:cs typeface="Lotus" pitchFamily="2" charset="-78"/>
              </a:rPr>
              <a:t>شرط عمل</a:t>
            </a:r>
            <a:endParaRPr lang="en-US" b="1">
              <a:cs typeface="Lotus" pitchFamily="2" charset="-78"/>
            </a:endParaRPr>
          </a:p>
        </p:txBody>
      </p:sp>
      <p:sp>
        <p:nvSpPr>
          <p:cNvPr id="25618" name="Line 17"/>
          <p:cNvSpPr>
            <a:spLocks noChangeShapeType="1"/>
          </p:cNvSpPr>
          <p:nvPr/>
        </p:nvSpPr>
        <p:spPr bwMode="auto">
          <a:xfrm>
            <a:off x="1704975" y="5241925"/>
            <a:ext cx="50323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9" name="Text Box 18"/>
          <p:cNvSpPr txBox="1">
            <a:spLocks noChangeArrowheads="1"/>
          </p:cNvSpPr>
          <p:nvPr/>
        </p:nvSpPr>
        <p:spPr bwMode="auto">
          <a:xfrm>
            <a:off x="2195513" y="4995863"/>
            <a:ext cx="1368425" cy="4984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1168400" algn="l"/>
              </a:tabLst>
              <a:defRPr>
                <a:solidFill>
                  <a:schemeClr val="tx1"/>
                </a:solidFill>
                <a:latin typeface="Arial" charset="0"/>
                <a:cs typeface="Times New Roman" pitchFamily="18" charset="0"/>
              </a:defRPr>
            </a:lvl1pPr>
            <a:lvl2pPr marL="742950" indent="-285750">
              <a:tabLst>
                <a:tab pos="1168400" algn="l"/>
              </a:tabLst>
              <a:defRPr>
                <a:solidFill>
                  <a:schemeClr val="tx1"/>
                </a:solidFill>
                <a:latin typeface="Arial" charset="0"/>
                <a:cs typeface="Times New Roman" pitchFamily="18" charset="0"/>
              </a:defRPr>
            </a:lvl2pPr>
            <a:lvl3pPr marL="1143000" indent="-228600">
              <a:tabLst>
                <a:tab pos="1168400" algn="l"/>
              </a:tabLst>
              <a:defRPr>
                <a:solidFill>
                  <a:schemeClr val="tx1"/>
                </a:solidFill>
                <a:latin typeface="Arial" charset="0"/>
                <a:cs typeface="Times New Roman" pitchFamily="18" charset="0"/>
              </a:defRPr>
            </a:lvl3pPr>
            <a:lvl4pPr marL="1600200" indent="-228600">
              <a:tabLst>
                <a:tab pos="1168400" algn="l"/>
              </a:tabLst>
              <a:defRPr>
                <a:solidFill>
                  <a:schemeClr val="tx1"/>
                </a:solidFill>
                <a:latin typeface="Arial" charset="0"/>
                <a:cs typeface="Times New Roman" pitchFamily="18" charset="0"/>
              </a:defRPr>
            </a:lvl4pPr>
            <a:lvl5pPr marL="2057400" indent="-228600">
              <a:tabLst>
                <a:tab pos="1168400" algn="l"/>
              </a:tabLst>
              <a:defRPr>
                <a:solidFill>
                  <a:schemeClr val="tx1"/>
                </a:solidFill>
                <a:latin typeface="Arial" charset="0"/>
                <a:cs typeface="Times New Roman" pitchFamily="18" charset="0"/>
              </a:defRPr>
            </a:lvl5pPr>
            <a:lvl6pPr marL="25146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6pPr>
            <a:lvl7pPr marL="29718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7pPr>
            <a:lvl8pPr marL="34290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8pPr>
            <a:lvl9pPr marL="38862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9pPr>
          </a:lstStyle>
          <a:p>
            <a:pPr algn="ctr"/>
            <a:r>
              <a:rPr lang="fa-IR" sz="1600" b="1">
                <a:cs typeface="Lotus" pitchFamily="2" charset="-78"/>
              </a:rPr>
              <a:t>اکنون چه عملی بايد انجام دهم</a:t>
            </a:r>
            <a:endParaRPr lang="en-US" sz="1600">
              <a:cs typeface="Lotus" pitchFamily="2" charset="-78"/>
            </a:endParaRPr>
          </a:p>
        </p:txBody>
      </p:sp>
      <p:sp>
        <p:nvSpPr>
          <p:cNvPr id="25620" name="Text Box 19"/>
          <p:cNvSpPr txBox="1">
            <a:spLocks noChangeArrowheads="1"/>
          </p:cNvSpPr>
          <p:nvPr/>
        </p:nvSpPr>
        <p:spPr bwMode="auto">
          <a:xfrm>
            <a:off x="5435600" y="2708275"/>
            <a:ext cx="338455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Lotus" pitchFamily="2" charset="-78"/>
              </a:rPr>
              <a:t>اين عاملها فعاليت را بر اساس </a:t>
            </a:r>
            <a:r>
              <a:rPr lang="fa-IR" sz="2400" b="1">
                <a:solidFill>
                  <a:srgbClr val="CC3300"/>
                </a:solidFill>
                <a:cs typeface="Lotus" pitchFamily="2" charset="-78"/>
              </a:rPr>
              <a:t>درک فعلی</a:t>
            </a:r>
            <a:r>
              <a:rPr lang="fa-IR" sz="2400">
                <a:solidFill>
                  <a:srgbClr val="CC3300"/>
                </a:solidFill>
                <a:cs typeface="Lotus" pitchFamily="2" charset="-78"/>
              </a:rPr>
              <a:t> و بدون در نظر گرفتن سابقه ادراک، انتخاب ميکند</a:t>
            </a:r>
          </a:p>
          <a:p>
            <a:pPr algn="r" rtl="1">
              <a:spcBef>
                <a:spcPct val="50000"/>
              </a:spcBef>
              <a:buClr>
                <a:srgbClr val="00D600"/>
              </a:buClr>
              <a:buFont typeface="Wingdings" pitchFamily="2" charset="2"/>
              <a:buChar char="Ã"/>
            </a:pPr>
            <a:r>
              <a:rPr lang="fa-IR" sz="2400">
                <a:solidFill>
                  <a:srgbClr val="CC3300"/>
                </a:solidFill>
                <a:cs typeface="Lotus" pitchFamily="2" charset="-78"/>
              </a:rPr>
              <a:t>به خاطر </a:t>
            </a:r>
            <a:r>
              <a:rPr lang="fa-IR" sz="2400" b="1">
                <a:solidFill>
                  <a:srgbClr val="CC3300"/>
                </a:solidFill>
                <a:cs typeface="Lotus" pitchFamily="2" charset="-78"/>
              </a:rPr>
              <a:t>حذف سابقه ادراک</a:t>
            </a:r>
            <a:r>
              <a:rPr lang="fa-IR" sz="2400">
                <a:solidFill>
                  <a:srgbClr val="CC3300"/>
                </a:solidFill>
                <a:cs typeface="Lotus" pitchFamily="2" charset="-78"/>
              </a:rPr>
              <a:t> برنامه عامل در مقايسه با جدول آن </a:t>
            </a:r>
            <a:r>
              <a:rPr lang="fa-IR" sz="2400" b="1">
                <a:solidFill>
                  <a:srgbClr val="CC3300"/>
                </a:solidFill>
                <a:cs typeface="Lotus" pitchFamily="2" charset="-78"/>
              </a:rPr>
              <a:t>بسيار کوچک</a:t>
            </a:r>
            <a:r>
              <a:rPr lang="fa-IR" sz="2400">
                <a:solidFill>
                  <a:srgbClr val="CC3300"/>
                </a:solidFill>
                <a:cs typeface="Lotus" pitchFamily="2" charset="-78"/>
              </a:rPr>
              <a:t> است</a:t>
            </a:r>
          </a:p>
          <a:p>
            <a:pPr algn="r" rtl="1">
              <a:spcBef>
                <a:spcPct val="50000"/>
              </a:spcBef>
              <a:buClr>
                <a:srgbClr val="00D600"/>
              </a:buClr>
              <a:buFont typeface="Wingdings" pitchFamily="2" charset="2"/>
              <a:buChar char="Ã"/>
            </a:pPr>
            <a:r>
              <a:rPr lang="fa-IR" sz="2400">
                <a:solidFill>
                  <a:srgbClr val="CC3300"/>
                </a:solidFill>
                <a:cs typeface="Lotus" pitchFamily="2" charset="-78"/>
              </a:rPr>
              <a:t>انتخاب فعاليت بر اساس يکسری </a:t>
            </a:r>
            <a:r>
              <a:rPr lang="fa-IR" sz="2400" b="1">
                <a:solidFill>
                  <a:srgbClr val="CC3300"/>
                </a:solidFill>
                <a:cs typeface="Lotus" pitchFamily="2" charset="-78"/>
              </a:rPr>
              <a:t>قوانين موقعيت شرطي</a:t>
            </a:r>
            <a:r>
              <a:rPr lang="fa-IR" sz="2400">
                <a:solidFill>
                  <a:srgbClr val="CC3300"/>
                </a:solidFill>
                <a:cs typeface="Lotus" pitchFamily="2" charset="-78"/>
              </a:rPr>
              <a:t> انجام ميشود</a:t>
            </a:r>
          </a:p>
          <a:p>
            <a:pPr algn="r" rtl="1">
              <a:spcBef>
                <a:spcPct val="50000"/>
              </a:spcBef>
              <a:buClr>
                <a:srgbClr val="00D600"/>
              </a:buClr>
              <a:buFont typeface="Wingdings" pitchFamily="2" charset="2"/>
              <a:buChar char="Ã"/>
            </a:pPr>
            <a:endParaRPr lang="en-US" sz="2400">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EE237A37-125B-4AAD-A7CE-4F9ED24861D8}" type="slidenum">
              <a:rPr lang="fa-IR"/>
              <a:pPr>
                <a:defRPr/>
              </a:pPr>
              <a:t>240</a:t>
            </a:fld>
            <a:endParaRPr lang="en-US"/>
          </a:p>
        </p:txBody>
      </p:sp>
      <p:sp>
        <p:nvSpPr>
          <p:cNvPr id="25190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5190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قانون </a:t>
            </a:r>
            <a:r>
              <a:rPr lang="en-US" sz="3200">
                <a:solidFill>
                  <a:schemeClr val="accent2"/>
                </a:solidFill>
                <a:cs typeface="Homa" pitchFamily="2" charset="-78"/>
              </a:rPr>
              <a:t>resolution</a:t>
            </a:r>
            <a:endParaRPr lang="fa-IR" sz="3200">
              <a:solidFill>
                <a:schemeClr val="accent2"/>
              </a:solidFill>
              <a:cs typeface="Homa" pitchFamily="2" charset="-78"/>
            </a:endParaRPr>
          </a:p>
        </p:txBody>
      </p:sp>
      <p:sp>
        <p:nvSpPr>
          <p:cNvPr id="251909" name="Text Box 4"/>
          <p:cNvSpPr txBox="1">
            <a:spLocks noChangeArrowheads="1"/>
          </p:cNvSpPr>
          <p:nvPr/>
        </p:nvSpPr>
        <p:spPr bwMode="auto">
          <a:xfrm>
            <a:off x="323850" y="2420938"/>
            <a:ext cx="8208963"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قانون </a:t>
            </a:r>
            <a:r>
              <a:rPr lang="en-US" sz="2400">
                <a:solidFill>
                  <a:srgbClr val="CC3300"/>
                </a:solidFill>
                <a:cs typeface="Homa" pitchFamily="2" charset="-78"/>
              </a:rPr>
              <a:t>resolution</a:t>
            </a:r>
            <a:r>
              <a:rPr lang="fa-IR" sz="2400">
                <a:solidFill>
                  <a:srgbClr val="CC3300"/>
                </a:solidFill>
                <a:cs typeface="Homa" pitchFamily="2" charset="-78"/>
              </a:rPr>
              <a:t> واحد، يک عبارت و يک ليترال را گرفته، عبارت ديگری توليد ميکند</a:t>
            </a:r>
          </a:p>
          <a:p>
            <a:pPr algn="r" rtl="1">
              <a:spcBef>
                <a:spcPct val="50000"/>
              </a:spcBef>
            </a:pPr>
            <a:endParaRPr lang="fa-IR" sz="2400">
              <a:solidFill>
                <a:srgbClr val="CC3300"/>
              </a:solidFill>
              <a:cs typeface="Homa" pitchFamily="2" charset="-78"/>
            </a:endParaRPr>
          </a:p>
          <a:p>
            <a:pPr algn="r" rtl="1">
              <a:spcBef>
                <a:spcPct val="50000"/>
              </a:spcBef>
            </a:pPr>
            <a:endParaRPr lang="fa-IR" sz="2400">
              <a:solidFill>
                <a:srgbClr val="CC3300"/>
              </a:solidFill>
              <a:cs typeface="Homa" pitchFamily="2" charset="-78"/>
            </a:endParaRPr>
          </a:p>
          <a:p>
            <a:pPr algn="r" rtl="1">
              <a:spcBef>
                <a:spcPct val="50000"/>
              </a:spcBef>
              <a:buClr>
                <a:srgbClr val="00D600"/>
              </a:buClr>
              <a:buFont typeface="Wingdings" pitchFamily="2" charset="2"/>
              <a:buChar char="Ã"/>
            </a:pPr>
            <a:r>
              <a:rPr lang="fa-IR" sz="2400">
                <a:solidFill>
                  <a:srgbClr val="CC3300"/>
                </a:solidFill>
                <a:cs typeface="Homa" pitchFamily="2" charset="-78"/>
              </a:rPr>
              <a:t>قانون </a:t>
            </a:r>
            <a:r>
              <a:rPr lang="en-US" sz="2400">
                <a:solidFill>
                  <a:srgbClr val="CC3300"/>
                </a:solidFill>
                <a:cs typeface="Homa" pitchFamily="2" charset="-78"/>
              </a:rPr>
              <a:t>resulotion</a:t>
            </a:r>
            <a:r>
              <a:rPr lang="fa-IR" sz="2400">
                <a:solidFill>
                  <a:srgbClr val="CC3300"/>
                </a:solidFill>
                <a:cs typeface="Homa" pitchFamily="2" charset="-78"/>
              </a:rPr>
              <a:t> واحد ميتواند به قانون </a:t>
            </a:r>
            <a:r>
              <a:rPr lang="en-US" sz="2400">
                <a:solidFill>
                  <a:srgbClr val="CC3300"/>
                </a:solidFill>
                <a:cs typeface="Homa" pitchFamily="2" charset="-78"/>
              </a:rPr>
              <a:t>resulotion</a:t>
            </a:r>
            <a:r>
              <a:rPr lang="fa-IR" sz="2400">
                <a:solidFill>
                  <a:srgbClr val="CC3300"/>
                </a:solidFill>
                <a:cs typeface="Homa" pitchFamily="2" charset="-78"/>
              </a:rPr>
              <a:t> کامل تعميم داد:</a:t>
            </a:r>
            <a:endParaRPr lang="en-US" sz="2400">
              <a:solidFill>
                <a:srgbClr val="CC3300"/>
              </a:solidFill>
              <a:cs typeface="Homa" pitchFamily="2" charset="-78"/>
            </a:endParaRPr>
          </a:p>
        </p:txBody>
      </p:sp>
      <p:graphicFrame>
        <p:nvGraphicFramePr>
          <p:cNvPr id="251910" name="Object 5"/>
          <p:cNvGraphicFramePr>
            <a:graphicFrameLocks noGrp="1" noChangeAspect="1"/>
          </p:cNvGraphicFramePr>
          <p:nvPr>
            <p:ph sz="half" idx="1"/>
          </p:nvPr>
        </p:nvGraphicFramePr>
        <p:xfrm>
          <a:off x="2281238" y="3032125"/>
          <a:ext cx="4090987" cy="1189038"/>
        </p:xfrm>
        <a:graphic>
          <a:graphicData uri="http://schemas.openxmlformats.org/presentationml/2006/ole">
            <mc:AlternateContent xmlns:mc="http://schemas.openxmlformats.org/markup-compatibility/2006">
              <mc:Choice xmlns:v="urn:schemas-microsoft-com:vml" Requires="v">
                <p:oleObj spid="_x0000_s251958" name="Equation" r:id="rId3" imgW="1485900" imgH="431800" progId="Equation.3">
                  <p:embed/>
                </p:oleObj>
              </mc:Choice>
              <mc:Fallback>
                <p:oleObj name="Equation" r:id="rId3" imgW="14859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8" y="3032125"/>
                        <a:ext cx="4090987"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1911" name="Object 6"/>
          <p:cNvGraphicFramePr>
            <a:graphicFrameLocks noGrp="1" noChangeAspect="1"/>
          </p:cNvGraphicFramePr>
          <p:nvPr>
            <p:ph sz="half" idx="2"/>
          </p:nvPr>
        </p:nvGraphicFramePr>
        <p:xfrm>
          <a:off x="539750" y="5033963"/>
          <a:ext cx="8208963" cy="1131887"/>
        </p:xfrm>
        <a:graphic>
          <a:graphicData uri="http://schemas.openxmlformats.org/presentationml/2006/ole">
            <mc:AlternateContent xmlns:mc="http://schemas.openxmlformats.org/markup-compatibility/2006">
              <mc:Choice xmlns:v="urn:schemas-microsoft-com:vml" Requires="v">
                <p:oleObj spid="_x0000_s251959" name="Equation" r:id="rId5" imgW="3403600" imgH="469900" progId="Equation.3">
                  <p:embed/>
                </p:oleObj>
              </mc:Choice>
              <mc:Fallback>
                <p:oleObj name="Equation" r:id="rId5" imgW="3403600" imgH="4699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5033963"/>
                        <a:ext cx="8208963"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A7D7A5C1-4BF9-463A-BFF8-ACEB691E6692}" type="slidenum">
              <a:rPr lang="fa-IR"/>
              <a:pPr>
                <a:defRPr/>
              </a:pPr>
              <a:t>241</a:t>
            </a:fld>
            <a:endParaRPr lang="en-US"/>
          </a:p>
        </p:txBody>
      </p:sp>
      <p:sp>
        <p:nvSpPr>
          <p:cNvPr id="25293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52932"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a:t>
            </a:r>
            <a:r>
              <a:rPr lang="en-US" sz="3200">
                <a:solidFill>
                  <a:schemeClr val="accent2"/>
                </a:solidFill>
                <a:cs typeface="Homa" pitchFamily="2" charset="-78"/>
              </a:rPr>
              <a:t>resolution</a:t>
            </a:r>
            <a:endParaRPr lang="fa-IR" sz="3200">
              <a:solidFill>
                <a:schemeClr val="accent2"/>
              </a:solidFill>
              <a:cs typeface="Homa" pitchFamily="2" charset="-78"/>
            </a:endParaRPr>
          </a:p>
        </p:txBody>
      </p:sp>
      <p:sp>
        <p:nvSpPr>
          <p:cNvPr id="252933" name="Text Box 4"/>
          <p:cNvSpPr txBox="1">
            <a:spLocks noChangeArrowheads="1"/>
          </p:cNvSpPr>
          <p:nvPr/>
        </p:nvSpPr>
        <p:spPr bwMode="auto">
          <a:xfrm>
            <a:off x="468313" y="2349500"/>
            <a:ext cx="8135937"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شکل نرمال عطفی(</a:t>
            </a:r>
            <a:r>
              <a:rPr lang="en-US" sz="2400">
                <a:solidFill>
                  <a:srgbClr val="CC3300"/>
                </a:solidFill>
                <a:cs typeface="Homa" pitchFamily="2" charset="-78"/>
              </a:rPr>
              <a:t>CNF</a:t>
            </a:r>
            <a:r>
              <a:rPr lang="fa-IR" sz="2400">
                <a:solidFill>
                  <a:srgbClr val="CC3300"/>
                </a:solidFill>
                <a:cs typeface="Homa" pitchFamily="2" charset="-78"/>
              </a:rPr>
              <a:t>): </a:t>
            </a:r>
            <a:r>
              <a:rPr lang="fa-IR" sz="2000">
                <a:solidFill>
                  <a:srgbClr val="CC3300"/>
                </a:solidFill>
                <a:cs typeface="Homa" pitchFamily="2" charset="-78"/>
              </a:rPr>
              <a:t>جمله ای که بصورت ترکيب عطفی از ترکيبات فصلي ليترالها بيان ميشود.در هر عبارت موجود در جمله </a:t>
            </a:r>
            <a:r>
              <a:rPr lang="en-US" sz="2000">
                <a:solidFill>
                  <a:srgbClr val="CC3300"/>
                </a:solidFill>
                <a:cs typeface="Homa" pitchFamily="2" charset="-78"/>
              </a:rPr>
              <a:t>k-CNF</a:t>
            </a:r>
            <a:r>
              <a:rPr lang="fa-IR" sz="2000">
                <a:solidFill>
                  <a:srgbClr val="CC3300"/>
                </a:solidFill>
                <a:cs typeface="Homa" pitchFamily="2" charset="-78"/>
              </a:rPr>
              <a:t> دقيقا </a:t>
            </a:r>
            <a:r>
              <a:rPr lang="en-US" sz="2000">
                <a:solidFill>
                  <a:srgbClr val="CC3300"/>
                </a:solidFill>
                <a:cs typeface="Homa" pitchFamily="2" charset="-78"/>
              </a:rPr>
              <a:t>k</a:t>
            </a:r>
            <a:r>
              <a:rPr lang="fa-IR" sz="2000">
                <a:solidFill>
                  <a:srgbClr val="CC3300"/>
                </a:solidFill>
                <a:cs typeface="Homa" pitchFamily="2" charset="-78"/>
              </a:rPr>
              <a:t> ليترال وجود دارد</a:t>
            </a:r>
          </a:p>
          <a:p>
            <a:pPr algn="r" rtl="1">
              <a:spcBef>
                <a:spcPct val="50000"/>
              </a:spcBef>
            </a:pPr>
            <a:endParaRPr lang="fa-IR" sz="2000">
              <a:solidFill>
                <a:srgbClr val="CC3300"/>
              </a:solidFill>
              <a:cs typeface="Homa" pitchFamily="2" charset="-78"/>
            </a:endParaRPr>
          </a:p>
          <a:p>
            <a:pPr algn="r" rtl="1">
              <a:spcBef>
                <a:spcPct val="75000"/>
              </a:spcBef>
              <a:buClr>
                <a:srgbClr val="00D600"/>
              </a:buClr>
              <a:buFont typeface="Wingdings" pitchFamily="2" charset="2"/>
              <a:buChar char="Ã"/>
            </a:pPr>
            <a:r>
              <a:rPr lang="fa-IR" sz="2400">
                <a:solidFill>
                  <a:srgbClr val="CC3300"/>
                </a:solidFill>
                <a:cs typeface="Homa" pitchFamily="2" charset="-78"/>
              </a:rPr>
              <a:t>الگوريتم </a:t>
            </a:r>
            <a:r>
              <a:rPr lang="en-US" sz="2400">
                <a:solidFill>
                  <a:srgbClr val="CC3300"/>
                </a:solidFill>
                <a:cs typeface="Homa" pitchFamily="2" charset="-78"/>
              </a:rPr>
              <a:t>resolution</a:t>
            </a:r>
            <a:r>
              <a:rPr lang="fa-IR" sz="2400">
                <a:solidFill>
                  <a:srgbClr val="CC3300"/>
                </a:solidFill>
                <a:cs typeface="Homa" pitchFamily="2" charset="-78"/>
              </a:rPr>
              <a:t>:</a:t>
            </a:r>
          </a:p>
          <a:p>
            <a:pPr lvl="1" algn="r" rtl="1">
              <a:buClr>
                <a:srgbClr val="00D600"/>
              </a:buClr>
              <a:buFont typeface="Wingdings" pitchFamily="2" charset="2"/>
              <a:buChar char="×"/>
            </a:pPr>
            <a:r>
              <a:rPr lang="fa-IR" sz="2000">
                <a:solidFill>
                  <a:srgbClr val="CC3300"/>
                </a:solidFill>
                <a:cs typeface="Homa" pitchFamily="2" charset="-78"/>
              </a:rPr>
              <a:t>برای اينکه نشان دهيم</a:t>
            </a:r>
            <a:r>
              <a:rPr lang="en-US" sz="2000">
                <a:solidFill>
                  <a:srgbClr val="CC3300"/>
                </a:solidFill>
                <a:cs typeface="Homa" pitchFamily="2" charset="-78"/>
              </a:rPr>
              <a:t>KB|=a </a:t>
            </a:r>
            <a:r>
              <a:rPr lang="fa-IR" sz="2000">
                <a:solidFill>
                  <a:srgbClr val="CC3300"/>
                </a:solidFill>
                <a:cs typeface="Homa" pitchFamily="2" charset="-78"/>
              </a:rPr>
              <a:t>, مشخص ميکنيم (</a:t>
            </a:r>
            <a:r>
              <a:rPr lang="en-US" sz="2000">
                <a:solidFill>
                  <a:srgbClr val="CC3300"/>
                </a:solidFill>
                <a:cs typeface="Homa" pitchFamily="2" charset="-78"/>
              </a:rPr>
              <a:t>KB ^ ┐a</a:t>
            </a:r>
            <a:r>
              <a:rPr lang="fa-IR" sz="2000">
                <a:solidFill>
                  <a:srgbClr val="CC3300"/>
                </a:solidFill>
                <a:cs typeface="Homa" pitchFamily="2" charset="-78"/>
              </a:rPr>
              <a:t>) ارضا کننده نيست</a:t>
            </a:r>
            <a:r>
              <a:rPr lang="en-US" sz="2000">
                <a:solidFill>
                  <a:srgbClr val="CC3300"/>
                </a:solidFill>
                <a:cs typeface="Homa" pitchFamily="2" charset="-78"/>
              </a:rPr>
              <a:t> </a:t>
            </a:r>
            <a:endParaRPr lang="fa-IR" sz="2000">
              <a:solidFill>
                <a:srgbClr val="CC3300"/>
              </a:solidFill>
              <a:cs typeface="Homa" pitchFamily="2" charset="-78"/>
            </a:endParaRPr>
          </a:p>
          <a:p>
            <a:pPr lvl="1" algn="r" rtl="1">
              <a:buClr>
                <a:srgbClr val="00D600"/>
              </a:buClr>
              <a:buFont typeface="Wingdings" pitchFamily="2" charset="2"/>
              <a:buChar char="×"/>
            </a:pPr>
            <a:r>
              <a:rPr lang="fa-IR" sz="1600">
                <a:solidFill>
                  <a:srgbClr val="CC3300"/>
                </a:solidFill>
                <a:cs typeface="Homa" pitchFamily="2" charset="-78"/>
              </a:rPr>
              <a:t>ابتدا </a:t>
            </a:r>
            <a:r>
              <a:rPr lang="fa-IR">
                <a:solidFill>
                  <a:srgbClr val="CC3300"/>
                </a:solidFill>
                <a:cs typeface="Homa" pitchFamily="2" charset="-78"/>
              </a:rPr>
              <a:t>(</a:t>
            </a:r>
            <a:r>
              <a:rPr lang="en-US">
                <a:solidFill>
                  <a:srgbClr val="CC3300"/>
                </a:solidFill>
                <a:cs typeface="Homa" pitchFamily="2" charset="-78"/>
              </a:rPr>
              <a:t>KB ^ ┐a</a:t>
            </a:r>
            <a:r>
              <a:rPr lang="fa-IR">
                <a:solidFill>
                  <a:srgbClr val="CC3300"/>
                </a:solidFill>
                <a:cs typeface="Homa" pitchFamily="2" charset="-78"/>
              </a:rPr>
              <a:t>) را به </a:t>
            </a:r>
            <a:r>
              <a:rPr lang="en-US">
                <a:solidFill>
                  <a:srgbClr val="CC3300"/>
                </a:solidFill>
                <a:cs typeface="Homa" pitchFamily="2" charset="-78"/>
              </a:rPr>
              <a:t>CNF</a:t>
            </a:r>
            <a:r>
              <a:rPr lang="fa-IR">
                <a:solidFill>
                  <a:srgbClr val="CC3300"/>
                </a:solidFill>
                <a:cs typeface="Homa" pitchFamily="2" charset="-78"/>
              </a:rPr>
              <a:t> تبديل ميکنيم</a:t>
            </a:r>
          </a:p>
          <a:p>
            <a:pPr lvl="1" algn="r" rtl="1">
              <a:buClr>
                <a:srgbClr val="00D600"/>
              </a:buClr>
              <a:buFont typeface="Wingdings" pitchFamily="2" charset="2"/>
              <a:buChar char="×"/>
            </a:pPr>
            <a:r>
              <a:rPr lang="fa-IR">
                <a:solidFill>
                  <a:srgbClr val="CC3300"/>
                </a:solidFill>
                <a:cs typeface="Homa" pitchFamily="2" charset="-78"/>
              </a:rPr>
              <a:t>سپس قانون </a:t>
            </a:r>
            <a:r>
              <a:rPr lang="en-US">
                <a:solidFill>
                  <a:srgbClr val="CC3300"/>
                </a:solidFill>
                <a:cs typeface="Homa" pitchFamily="2" charset="-78"/>
              </a:rPr>
              <a:t>resulotion</a:t>
            </a:r>
            <a:r>
              <a:rPr lang="fa-IR">
                <a:solidFill>
                  <a:srgbClr val="CC3300"/>
                </a:solidFill>
                <a:cs typeface="Homa" pitchFamily="2" charset="-78"/>
              </a:rPr>
              <a:t> به عبارات کوچک حاصل اعمال ميشود</a:t>
            </a:r>
          </a:p>
          <a:p>
            <a:pPr lvl="1" algn="r" rtl="1">
              <a:buClr>
                <a:srgbClr val="00D600"/>
              </a:buClr>
              <a:buFont typeface="Wingdings" pitchFamily="2" charset="2"/>
              <a:buChar char="×"/>
            </a:pPr>
            <a:r>
              <a:rPr lang="fa-IR">
                <a:solidFill>
                  <a:srgbClr val="CC3300"/>
                </a:solidFill>
                <a:cs typeface="Homa" pitchFamily="2" charset="-78"/>
              </a:rPr>
              <a:t>هر جفتی که شامل ليترالهای مکمل باشد، </a:t>
            </a:r>
            <a:r>
              <a:rPr lang="en-US">
                <a:solidFill>
                  <a:srgbClr val="CC3300"/>
                </a:solidFill>
                <a:cs typeface="Homa" pitchFamily="2" charset="-78"/>
              </a:rPr>
              <a:t>resulotion</a:t>
            </a:r>
            <a:r>
              <a:rPr lang="fa-IR">
                <a:solidFill>
                  <a:srgbClr val="CC3300"/>
                </a:solidFill>
                <a:cs typeface="Homa" pitchFamily="2" charset="-78"/>
              </a:rPr>
              <a:t> ميشود تا عبارت جديدی ايجاد گردد</a:t>
            </a:r>
          </a:p>
          <a:p>
            <a:pPr lvl="1" algn="r" rtl="1">
              <a:buClr>
                <a:srgbClr val="00D600"/>
              </a:buClr>
              <a:buFont typeface="Wingdings" pitchFamily="2" charset="2"/>
              <a:buChar char="×"/>
            </a:pPr>
            <a:r>
              <a:rPr lang="fa-IR">
                <a:solidFill>
                  <a:srgbClr val="CC3300"/>
                </a:solidFill>
                <a:cs typeface="Homa" pitchFamily="2" charset="-78"/>
              </a:rPr>
              <a:t>اگر اين عبارت قبلا در مجموعه نباشد، به آن اضافه ميشود</a:t>
            </a:r>
          </a:p>
          <a:p>
            <a:pPr lvl="1" algn="r" rtl="1">
              <a:buClr>
                <a:srgbClr val="00D600"/>
              </a:buClr>
              <a:buFont typeface="Wingdings" pitchFamily="2" charset="2"/>
              <a:buChar char="×"/>
            </a:pPr>
            <a:r>
              <a:rPr lang="fa-IR">
                <a:solidFill>
                  <a:srgbClr val="CC3300"/>
                </a:solidFill>
                <a:cs typeface="Homa" pitchFamily="2" charset="-78"/>
              </a:rPr>
              <a:t>فرايند تا محقق شدن يکي از شروط زير ادامه مي يابد:</a:t>
            </a:r>
          </a:p>
          <a:p>
            <a:pPr lvl="3" algn="r" rtl="1">
              <a:buClr>
                <a:srgbClr val="00D600"/>
              </a:buClr>
              <a:buFont typeface="Wingdings" pitchFamily="2" charset="2"/>
              <a:buChar char="§"/>
            </a:pPr>
            <a:r>
              <a:rPr lang="fa-IR" sz="1600">
                <a:solidFill>
                  <a:srgbClr val="CC3300"/>
                </a:solidFill>
                <a:cs typeface="Homa" pitchFamily="2" charset="-78"/>
              </a:rPr>
              <a:t>هيچ عبارت ديگری وجود نداشته باشد که بتواند اضافه شود. در اين مورد، </a:t>
            </a:r>
            <a:r>
              <a:rPr lang="en-US" sz="1600">
                <a:solidFill>
                  <a:srgbClr val="CC3300"/>
                </a:solidFill>
                <a:cs typeface="Homa" pitchFamily="2" charset="-78"/>
              </a:rPr>
              <a:t>b</a:t>
            </a:r>
            <a:r>
              <a:rPr lang="fa-IR" sz="1600">
                <a:solidFill>
                  <a:srgbClr val="CC3300"/>
                </a:solidFill>
                <a:cs typeface="Homa" pitchFamily="2" charset="-78"/>
              </a:rPr>
              <a:t> استلزام </a:t>
            </a:r>
            <a:r>
              <a:rPr lang="en-US" sz="1600">
                <a:solidFill>
                  <a:srgbClr val="CC3300"/>
                </a:solidFill>
                <a:cs typeface="Homa" pitchFamily="2" charset="-78"/>
              </a:rPr>
              <a:t>a</a:t>
            </a:r>
            <a:r>
              <a:rPr lang="fa-IR" sz="1600">
                <a:solidFill>
                  <a:srgbClr val="CC3300"/>
                </a:solidFill>
                <a:cs typeface="Homa" pitchFamily="2" charset="-78"/>
              </a:rPr>
              <a:t> نيست</a:t>
            </a:r>
          </a:p>
          <a:p>
            <a:pPr lvl="3" algn="r" rtl="1">
              <a:buClr>
                <a:srgbClr val="00D600"/>
              </a:buClr>
              <a:buFont typeface="Wingdings" pitchFamily="2" charset="2"/>
              <a:buChar char="§"/>
            </a:pPr>
            <a:r>
              <a:rPr lang="fa-IR" sz="1600">
                <a:solidFill>
                  <a:srgbClr val="CC3300"/>
                </a:solidFill>
                <a:cs typeface="Homa" pitchFamily="2" charset="-78"/>
              </a:rPr>
              <a:t>کاربرد قانون </a:t>
            </a:r>
            <a:r>
              <a:rPr lang="en-US" sz="1600">
                <a:solidFill>
                  <a:srgbClr val="CC3300"/>
                </a:solidFill>
                <a:cs typeface="Homa" pitchFamily="2" charset="-78"/>
              </a:rPr>
              <a:t>resolution</a:t>
            </a:r>
            <a:r>
              <a:rPr lang="fa-IR" sz="1600">
                <a:solidFill>
                  <a:srgbClr val="CC3300"/>
                </a:solidFill>
                <a:cs typeface="Homa" pitchFamily="2" charset="-78"/>
              </a:rPr>
              <a:t>، عبارت تهی را بدست ميدهد که در اين مورد، </a:t>
            </a:r>
            <a:r>
              <a:rPr lang="en-US" sz="1600">
                <a:solidFill>
                  <a:srgbClr val="CC3300"/>
                </a:solidFill>
                <a:cs typeface="Homa" pitchFamily="2" charset="-78"/>
              </a:rPr>
              <a:t>b</a:t>
            </a:r>
            <a:r>
              <a:rPr lang="fa-IR" sz="1600">
                <a:solidFill>
                  <a:srgbClr val="CC3300"/>
                </a:solidFill>
                <a:cs typeface="Homa" pitchFamily="2" charset="-78"/>
              </a:rPr>
              <a:t> استلزام </a:t>
            </a:r>
            <a:r>
              <a:rPr lang="en-US" sz="1600">
                <a:solidFill>
                  <a:srgbClr val="CC3300"/>
                </a:solidFill>
                <a:cs typeface="Homa" pitchFamily="2" charset="-78"/>
              </a:rPr>
              <a:t>a</a:t>
            </a:r>
            <a:r>
              <a:rPr lang="fa-IR" sz="1600">
                <a:solidFill>
                  <a:srgbClr val="CC3300"/>
                </a:solidFill>
                <a:cs typeface="Homa" pitchFamily="2" charset="-78"/>
              </a:rPr>
              <a:t> است</a:t>
            </a:r>
            <a:endParaRPr lang="en-US" sz="1600">
              <a:solidFill>
                <a:srgbClr val="CC3300"/>
              </a:solidFill>
              <a:cs typeface="Homa" pitchFamily="2" charset="-78"/>
            </a:endParaRPr>
          </a:p>
        </p:txBody>
      </p:sp>
      <p:graphicFrame>
        <p:nvGraphicFramePr>
          <p:cNvPr id="252934" name="Object 5"/>
          <p:cNvGraphicFramePr>
            <a:graphicFrameLocks noGrp="1" noChangeAspect="1"/>
          </p:cNvGraphicFramePr>
          <p:nvPr>
            <p:ph/>
          </p:nvPr>
        </p:nvGraphicFramePr>
        <p:xfrm>
          <a:off x="1435100" y="3028950"/>
          <a:ext cx="6096000" cy="723900"/>
        </p:xfrm>
        <a:graphic>
          <a:graphicData uri="http://schemas.openxmlformats.org/presentationml/2006/ole">
            <mc:AlternateContent xmlns:mc="http://schemas.openxmlformats.org/markup-compatibility/2006">
              <mc:Choice xmlns:v="urn:schemas-microsoft-com:vml" Requires="v">
                <p:oleObj spid="_x0000_s252958" name="Equation" r:id="rId3" imgW="2032000" imgH="241300" progId="Equation.3">
                  <p:embed/>
                </p:oleObj>
              </mc:Choice>
              <mc:Fallback>
                <p:oleObj name="Equation" r:id="rId3" imgW="2032000" imgH="241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3028950"/>
                        <a:ext cx="60960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537FD64D-21DC-4445-8C15-AAE4867FFC66}" type="slidenum">
              <a:rPr lang="fa-IR"/>
              <a:pPr>
                <a:defRPr/>
              </a:pPr>
              <a:t>242</a:t>
            </a:fld>
            <a:endParaRPr lang="en-US"/>
          </a:p>
        </p:txBody>
      </p:sp>
      <p:sp>
        <p:nvSpPr>
          <p:cNvPr id="25395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pic>
        <p:nvPicPr>
          <p:cNvPr id="253956" name="Picture 3" descr="wumpus-resolution"/>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68313" y="3346450"/>
            <a:ext cx="8280400" cy="181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3957"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مثال:الگوريتم </a:t>
            </a:r>
            <a:r>
              <a:rPr lang="en-US" sz="3200">
                <a:solidFill>
                  <a:schemeClr val="accent2"/>
                </a:solidFill>
                <a:cs typeface="Homa" pitchFamily="2" charset="-78"/>
              </a:rPr>
              <a:t>resolution</a:t>
            </a:r>
            <a:endParaRPr lang="fa-IR" sz="3200">
              <a:solidFill>
                <a:schemeClr val="accent2"/>
              </a:solidFill>
              <a:cs typeface="Homa" pitchFamily="2" charset="-78"/>
            </a:endParaRPr>
          </a:p>
        </p:txBody>
      </p:sp>
      <p:sp>
        <p:nvSpPr>
          <p:cNvPr id="253958" name="Text Box 5"/>
          <p:cNvSpPr txBox="1">
            <a:spLocks noChangeArrowheads="1"/>
          </p:cNvSpPr>
          <p:nvPr/>
        </p:nvSpPr>
        <p:spPr bwMode="auto">
          <a:xfrm>
            <a:off x="323850" y="5373688"/>
            <a:ext cx="799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en-US" sz="2400" i="1">
                <a:solidFill>
                  <a:srgbClr val="CC3300"/>
                </a:solidFill>
                <a:cs typeface="Homa" pitchFamily="2" charset="-78"/>
              </a:rPr>
              <a:t>KB</a:t>
            </a:r>
            <a:r>
              <a:rPr lang="en-US" sz="2400">
                <a:solidFill>
                  <a:srgbClr val="CC3300"/>
                </a:solidFill>
                <a:cs typeface="Homa" pitchFamily="2" charset="-78"/>
              </a:rPr>
              <a:t> = (B1,1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(P1,2</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P2,1))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B1,1 α =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P1,2</a:t>
            </a:r>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CC51F7E-3E33-4780-8021-C27239F36C61}" type="slidenum">
              <a:rPr lang="fa-IR"/>
              <a:pPr>
                <a:defRPr/>
              </a:pPr>
              <a:t>243</a:t>
            </a:fld>
            <a:endParaRPr lang="en-US"/>
          </a:p>
        </p:txBody>
      </p:sp>
      <p:sp>
        <p:nvSpPr>
          <p:cNvPr id="25497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5498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زنجير پيشرو و عقبگرد</a:t>
            </a:r>
          </a:p>
        </p:txBody>
      </p:sp>
      <p:sp>
        <p:nvSpPr>
          <p:cNvPr id="254981" name="Text Box 4"/>
          <p:cNvSpPr txBox="1">
            <a:spLocks noChangeArrowheads="1"/>
          </p:cNvSpPr>
          <p:nvPr/>
        </p:nvSpPr>
        <p:spPr bwMode="auto">
          <a:xfrm>
            <a:off x="395288" y="2636838"/>
            <a:ext cx="835342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400">
                <a:solidFill>
                  <a:srgbClr val="CC3300"/>
                </a:solidFill>
                <a:cs typeface="Homa" pitchFamily="2" charset="-78"/>
              </a:rPr>
              <a:t>عبارات هورن: ترکيب فصلی ليترالهايي است که حداکثر يکي از آنها مثبت است</a:t>
            </a:r>
          </a:p>
          <a:p>
            <a:pPr lvl="2" algn="justLow" rtl="1">
              <a:buClr>
                <a:srgbClr val="00D600"/>
              </a:buClr>
              <a:buFont typeface="Wingdings" pitchFamily="2" charset="2"/>
              <a:buChar char="×"/>
            </a:pPr>
            <a:r>
              <a:rPr lang="fa-IR" sz="2000">
                <a:solidFill>
                  <a:srgbClr val="CC3300"/>
                </a:solidFill>
                <a:cs typeface="Homa" pitchFamily="2" charset="-78"/>
              </a:rPr>
              <a:t>هر عبارت </a:t>
            </a:r>
            <a:r>
              <a:rPr lang="fa-IR" sz="2000" b="1">
                <a:solidFill>
                  <a:srgbClr val="CC3300"/>
                </a:solidFill>
                <a:cs typeface="Homa" pitchFamily="2" charset="-78"/>
              </a:rPr>
              <a:t>هورن</a:t>
            </a:r>
            <a:r>
              <a:rPr lang="fa-IR" sz="2000">
                <a:solidFill>
                  <a:srgbClr val="CC3300"/>
                </a:solidFill>
                <a:cs typeface="Homa" pitchFamily="2" charset="-78"/>
              </a:rPr>
              <a:t> را ميتوان به صورت يک استلزام نوشت که مقدمه آن ترکيب عطفی ليترالهای مثبت و تالی آن يک ليترال مثبت است</a:t>
            </a:r>
          </a:p>
          <a:p>
            <a:pPr lvl="2" algn="justLow" rtl="1">
              <a:buClr>
                <a:srgbClr val="00D600"/>
              </a:buClr>
              <a:buFont typeface="Wingdings" pitchFamily="2" charset="2"/>
              <a:buChar char="×"/>
            </a:pPr>
            <a:r>
              <a:rPr lang="fa-IR" sz="2000">
                <a:solidFill>
                  <a:srgbClr val="CC3300"/>
                </a:solidFill>
                <a:cs typeface="Homa" pitchFamily="2" charset="-78"/>
              </a:rPr>
              <a:t>اين نوع عبارات هورن که فقط يک ليترال مثبت دارند، </a:t>
            </a:r>
            <a:r>
              <a:rPr lang="fa-IR" sz="2000" b="1">
                <a:solidFill>
                  <a:srgbClr val="CC3300"/>
                </a:solidFill>
                <a:cs typeface="Homa" pitchFamily="2" charset="-78"/>
              </a:rPr>
              <a:t>عبارات معين</a:t>
            </a:r>
            <a:r>
              <a:rPr lang="fa-IR" sz="2000">
                <a:solidFill>
                  <a:srgbClr val="CC3300"/>
                </a:solidFill>
                <a:cs typeface="Homa" pitchFamily="2" charset="-78"/>
              </a:rPr>
              <a:t> ناميده ميشوند</a:t>
            </a:r>
          </a:p>
          <a:p>
            <a:pPr lvl="2" algn="justLow" rtl="1">
              <a:buClr>
                <a:srgbClr val="00D600"/>
              </a:buClr>
              <a:buFont typeface="Wingdings" pitchFamily="2" charset="2"/>
              <a:buChar char="×"/>
            </a:pPr>
            <a:r>
              <a:rPr lang="fa-IR" sz="2000">
                <a:solidFill>
                  <a:srgbClr val="CC3300"/>
                </a:solidFill>
                <a:cs typeface="Homa" pitchFamily="2" charset="-78"/>
              </a:rPr>
              <a:t>ليترال مثبت را </a:t>
            </a:r>
            <a:r>
              <a:rPr lang="fa-IR" sz="2000" b="1">
                <a:solidFill>
                  <a:srgbClr val="CC3300"/>
                </a:solidFill>
                <a:cs typeface="Homa" pitchFamily="2" charset="-78"/>
              </a:rPr>
              <a:t>رأس</a:t>
            </a:r>
            <a:r>
              <a:rPr lang="fa-IR" sz="2000">
                <a:solidFill>
                  <a:srgbClr val="CC3300"/>
                </a:solidFill>
                <a:cs typeface="Homa" pitchFamily="2" charset="-78"/>
              </a:rPr>
              <a:t> و ليترالهای منفی را </a:t>
            </a:r>
            <a:r>
              <a:rPr lang="fa-IR" sz="2000" b="1">
                <a:solidFill>
                  <a:srgbClr val="CC3300"/>
                </a:solidFill>
                <a:cs typeface="Homa" pitchFamily="2" charset="-78"/>
              </a:rPr>
              <a:t>بدنه</a:t>
            </a:r>
            <a:r>
              <a:rPr lang="fa-IR" sz="2000">
                <a:solidFill>
                  <a:srgbClr val="CC3300"/>
                </a:solidFill>
                <a:cs typeface="Homa" pitchFamily="2" charset="-78"/>
              </a:rPr>
              <a:t> </a:t>
            </a:r>
            <a:r>
              <a:rPr lang="fa-IR" sz="2000" b="1">
                <a:solidFill>
                  <a:srgbClr val="CC3300"/>
                </a:solidFill>
                <a:cs typeface="Homa" pitchFamily="2" charset="-78"/>
              </a:rPr>
              <a:t>عبارت</a:t>
            </a:r>
            <a:r>
              <a:rPr lang="fa-IR" sz="2000">
                <a:solidFill>
                  <a:srgbClr val="CC3300"/>
                </a:solidFill>
                <a:cs typeface="Homa" pitchFamily="2" charset="-78"/>
              </a:rPr>
              <a:t> گويند</a:t>
            </a:r>
          </a:p>
          <a:p>
            <a:pPr lvl="2" algn="justLow" rtl="1">
              <a:buClr>
                <a:srgbClr val="00D600"/>
              </a:buClr>
              <a:buFont typeface="Wingdings" pitchFamily="2" charset="2"/>
              <a:buChar char="×"/>
            </a:pPr>
            <a:r>
              <a:rPr lang="fa-IR" sz="2000">
                <a:solidFill>
                  <a:srgbClr val="CC3300"/>
                </a:solidFill>
                <a:cs typeface="Homa" pitchFamily="2" charset="-78"/>
              </a:rPr>
              <a:t>عبارت معيني که فاقد ليترالهای منفی باشد، گزاره ای بنام </a:t>
            </a:r>
            <a:r>
              <a:rPr lang="fa-IR" sz="2000" b="1">
                <a:solidFill>
                  <a:srgbClr val="CC3300"/>
                </a:solidFill>
                <a:cs typeface="Homa" pitchFamily="2" charset="-78"/>
              </a:rPr>
              <a:t>حقيقت</a:t>
            </a:r>
            <a:r>
              <a:rPr lang="fa-IR" sz="2000">
                <a:solidFill>
                  <a:srgbClr val="CC3300"/>
                </a:solidFill>
                <a:cs typeface="Homa" pitchFamily="2" charset="-78"/>
              </a:rPr>
              <a:t> نام دارد</a:t>
            </a:r>
          </a:p>
          <a:p>
            <a:pPr lvl="2" algn="justLow" rtl="1">
              <a:buClr>
                <a:srgbClr val="00D600"/>
              </a:buClr>
              <a:buFont typeface="Wingdings" pitchFamily="2" charset="2"/>
              <a:buChar char="×"/>
            </a:pPr>
            <a:r>
              <a:rPr lang="fa-IR" sz="2000" b="1">
                <a:solidFill>
                  <a:srgbClr val="CC3300"/>
                </a:solidFill>
                <a:cs typeface="Homa" pitchFamily="2" charset="-78"/>
              </a:rPr>
              <a:t>عبارات معين</a:t>
            </a:r>
            <a:r>
              <a:rPr lang="fa-IR" sz="2000">
                <a:solidFill>
                  <a:srgbClr val="CC3300"/>
                </a:solidFill>
                <a:cs typeface="Homa" pitchFamily="2" charset="-78"/>
              </a:rPr>
              <a:t> اساس </a:t>
            </a:r>
            <a:r>
              <a:rPr lang="fa-IR" sz="2000" b="1">
                <a:solidFill>
                  <a:srgbClr val="CC3300"/>
                </a:solidFill>
                <a:cs typeface="Homa" pitchFamily="2" charset="-78"/>
              </a:rPr>
              <a:t>برنامه نويسي منطقی</a:t>
            </a:r>
            <a:r>
              <a:rPr lang="fa-IR" sz="2000">
                <a:solidFill>
                  <a:srgbClr val="CC3300"/>
                </a:solidFill>
                <a:cs typeface="Homa" pitchFamily="2" charset="-78"/>
              </a:rPr>
              <a:t> را ميسازد</a:t>
            </a:r>
            <a:endParaRPr lang="en-US" sz="2000">
              <a:solidFill>
                <a:srgbClr val="CC3300"/>
              </a:solidFill>
              <a:cs typeface="Homa" pitchFamily="2" charset="-78"/>
            </a:endParaRPr>
          </a:p>
          <a:p>
            <a:pPr algn="justLow" rtl="1">
              <a:spcBef>
                <a:spcPct val="50000"/>
              </a:spcBef>
              <a:buClr>
                <a:srgbClr val="00D600"/>
              </a:buClr>
              <a:buFont typeface="Wingdings" pitchFamily="2" charset="2"/>
              <a:buChar char="Ã"/>
            </a:pPr>
            <a:r>
              <a:rPr lang="fa-IR" sz="2400">
                <a:solidFill>
                  <a:srgbClr val="CC3300"/>
                </a:solidFill>
                <a:cs typeface="Homa" pitchFamily="2" charset="-78"/>
              </a:rPr>
              <a:t>استنتاج با عبارات هورن، از طريق الگوريتم های </a:t>
            </a:r>
            <a:r>
              <a:rPr lang="fa-IR" sz="2400" b="1">
                <a:solidFill>
                  <a:srgbClr val="CC3300"/>
                </a:solidFill>
                <a:cs typeface="Homa" pitchFamily="2" charset="-78"/>
              </a:rPr>
              <a:t>زنجير پيشرو</a:t>
            </a:r>
            <a:r>
              <a:rPr lang="fa-IR" sz="2400">
                <a:solidFill>
                  <a:srgbClr val="CC3300"/>
                </a:solidFill>
                <a:cs typeface="Homa" pitchFamily="2" charset="-78"/>
              </a:rPr>
              <a:t> و </a:t>
            </a:r>
            <a:r>
              <a:rPr lang="fa-IR" sz="2400" b="1">
                <a:solidFill>
                  <a:srgbClr val="CC3300"/>
                </a:solidFill>
                <a:cs typeface="Homa" pitchFamily="2" charset="-78"/>
              </a:rPr>
              <a:t>زنجير عقبگرد</a:t>
            </a:r>
            <a:r>
              <a:rPr lang="fa-IR" sz="2400">
                <a:solidFill>
                  <a:srgbClr val="CC3300"/>
                </a:solidFill>
                <a:cs typeface="Homa" pitchFamily="2" charset="-78"/>
              </a:rPr>
              <a:t> انجام ميگيرد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6C4CBC6-4F5B-403A-81A1-ACFEBC4E8A50}" type="slidenum">
              <a:rPr lang="fa-IR"/>
              <a:pPr>
                <a:defRPr/>
              </a:pPr>
              <a:t>244</a:t>
            </a:fld>
            <a:endParaRPr lang="en-US"/>
          </a:p>
        </p:txBody>
      </p:sp>
      <p:sp>
        <p:nvSpPr>
          <p:cNvPr id="25600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56004"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زنجير پيشرو</a:t>
            </a:r>
          </a:p>
        </p:txBody>
      </p:sp>
      <p:pic>
        <p:nvPicPr>
          <p:cNvPr id="256005"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l="51563" t="32292" r="4688" b="30208"/>
          <a:stretch>
            <a:fillRect/>
          </a:stretch>
        </p:blipFill>
        <p:spPr>
          <a:xfrm>
            <a:off x="2339975" y="3213100"/>
            <a:ext cx="4608513" cy="3455988"/>
          </a:xfrm>
          <a:noFill/>
        </p:spPr>
      </p:pic>
      <p:sp>
        <p:nvSpPr>
          <p:cNvPr id="256006" name="Text Box 5"/>
          <p:cNvSpPr txBox="1">
            <a:spLocks noChangeArrowheads="1"/>
          </p:cNvSpPr>
          <p:nvPr/>
        </p:nvSpPr>
        <p:spPr bwMode="auto">
          <a:xfrm>
            <a:off x="684213" y="2535238"/>
            <a:ext cx="7704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2400">
                <a:solidFill>
                  <a:srgbClr val="CC3300"/>
                </a:solidFill>
                <a:cs typeface="Homa" pitchFamily="2" charset="-78"/>
              </a:rPr>
              <a:t>الگوريتم زنجير پيشرو تعيين ميکند آيا نماد گزاره ای </a:t>
            </a:r>
            <a:r>
              <a:rPr lang="en-US" sz="2400">
                <a:solidFill>
                  <a:srgbClr val="CC3300"/>
                </a:solidFill>
                <a:cs typeface="Homa" pitchFamily="2" charset="-78"/>
              </a:rPr>
              <a:t>q</a:t>
            </a:r>
            <a:r>
              <a:rPr lang="fa-IR" sz="2400">
                <a:solidFill>
                  <a:srgbClr val="CC3300"/>
                </a:solidFill>
                <a:cs typeface="Homa" pitchFamily="2" charset="-78"/>
              </a:rPr>
              <a:t>(تقاضا)، توسط پايگاه دانش عبارات هورن ايجاب ميشود يا خير</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F794F3D1-F44C-4471-9456-672B13E72348}" type="slidenum">
              <a:rPr lang="fa-IR"/>
              <a:pPr>
                <a:defRPr/>
              </a:pPr>
              <a:t>245</a:t>
            </a:fld>
            <a:endParaRPr lang="en-US"/>
          </a:p>
        </p:txBody>
      </p:sp>
      <p:sp>
        <p:nvSpPr>
          <p:cNvPr id="25702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5702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زنجير پيشرو</a:t>
            </a:r>
          </a:p>
        </p:txBody>
      </p:sp>
      <p:pic>
        <p:nvPicPr>
          <p:cNvPr id="257029" name="Picture 4" descr="fc-horn-example01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2138" y="2409825"/>
            <a:ext cx="2709862"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26EA61F1-1856-48EC-84FD-51CE78D6534A}" type="slidenum">
              <a:rPr lang="fa-IR"/>
              <a:pPr>
                <a:defRPr/>
              </a:pPr>
              <a:t>246</a:t>
            </a:fld>
            <a:endParaRPr lang="en-US"/>
          </a:p>
        </p:txBody>
      </p:sp>
      <p:sp>
        <p:nvSpPr>
          <p:cNvPr id="25805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pic>
        <p:nvPicPr>
          <p:cNvPr id="258052" name="Picture 3" descr="fc-horn-example02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8053"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زنجير پيشرو</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634C2EEA-C9CD-45FC-94DF-B4FF508AC263}" type="slidenum">
              <a:rPr lang="fa-IR"/>
              <a:pPr>
                <a:defRPr/>
              </a:pPr>
              <a:t>247</a:t>
            </a:fld>
            <a:endParaRPr lang="en-US"/>
          </a:p>
        </p:txBody>
      </p:sp>
      <p:sp>
        <p:nvSpPr>
          <p:cNvPr id="25907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pic>
        <p:nvPicPr>
          <p:cNvPr id="259076" name="Picture 3" descr="fc-horn-example03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9077" name="Text Box 4"/>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زنجير پيشرو</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2EAC4E1D-5F1B-4E70-B9A0-4A65642F7C2E}" type="slidenum">
              <a:rPr lang="fa-IR"/>
              <a:pPr>
                <a:defRPr/>
              </a:pPr>
              <a:t>248</a:t>
            </a:fld>
            <a:endParaRPr lang="en-US"/>
          </a:p>
        </p:txBody>
      </p:sp>
      <p:sp>
        <p:nvSpPr>
          <p:cNvPr id="26009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6010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زنجير پيشرو</a:t>
            </a:r>
          </a:p>
        </p:txBody>
      </p:sp>
      <p:pic>
        <p:nvPicPr>
          <p:cNvPr id="260101" name="Picture 4" descr="fc-horn-example04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5EB6A412-D48A-4473-BA22-7C15DEE9EA7D}" type="slidenum">
              <a:rPr lang="fa-IR"/>
              <a:pPr>
                <a:defRPr/>
              </a:pPr>
              <a:t>249</a:t>
            </a:fld>
            <a:endParaRPr lang="en-US"/>
          </a:p>
        </p:txBody>
      </p:sp>
      <p:sp>
        <p:nvSpPr>
          <p:cNvPr id="26112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61124"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زنجير پيشرو</a:t>
            </a:r>
          </a:p>
        </p:txBody>
      </p:sp>
      <p:pic>
        <p:nvPicPr>
          <p:cNvPr id="261125" name="Picture 4" descr="fc-horn-example05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pPr>
              <a:defRPr/>
            </a:pPr>
            <a:fld id="{ADE2936A-AABE-4921-8ECE-7C83601CF2E1}" type="slidenum">
              <a:rPr lang="fa-IR"/>
              <a:pPr>
                <a:defRPr/>
              </a:pPr>
              <a:t>25</a:t>
            </a:fld>
            <a:endParaRPr lang="en-US"/>
          </a:p>
        </p:txBody>
      </p:sp>
      <p:pic>
        <p:nvPicPr>
          <p:cNvPr id="26627"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9750" y="2770188"/>
            <a:ext cx="3960813" cy="2027237"/>
          </a:xfrm>
          <a:noFill/>
        </p:spPr>
      </p:pic>
      <p:sp>
        <p:nvSpPr>
          <p:cNvPr id="26628" name="Text Box 3"/>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26629" name="Text Box 4"/>
          <p:cNvSpPr txBox="1">
            <a:spLocks noChangeArrowheads="1"/>
          </p:cNvSpPr>
          <p:nvPr/>
        </p:nvSpPr>
        <p:spPr bwMode="auto">
          <a:xfrm>
            <a:off x="611188" y="4941888"/>
            <a:ext cx="5545137"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r>
              <a:rPr lang="en-US" sz="1600"/>
              <a:t>function REFLEX-VACUUM-AGENT ([</a:t>
            </a:r>
            <a:r>
              <a:rPr lang="en-US" sz="1600" i="1"/>
              <a:t>location, status</a:t>
            </a:r>
            <a:r>
              <a:rPr lang="en-US" sz="1600"/>
              <a:t>]) return an action</a:t>
            </a:r>
          </a:p>
          <a:p>
            <a:r>
              <a:rPr lang="en-US" sz="1600"/>
              <a:t>	if </a:t>
            </a:r>
            <a:r>
              <a:rPr lang="en-US" sz="1600" i="1"/>
              <a:t>status == Dirty</a:t>
            </a:r>
            <a:r>
              <a:rPr lang="en-US" sz="1600"/>
              <a:t> then return </a:t>
            </a:r>
            <a:r>
              <a:rPr lang="en-US" sz="1600" i="1"/>
              <a:t>Suck</a:t>
            </a:r>
            <a:endParaRPr lang="en-US" sz="1600"/>
          </a:p>
          <a:p>
            <a:r>
              <a:rPr lang="en-US" sz="1600"/>
              <a:t>	else if </a:t>
            </a:r>
            <a:r>
              <a:rPr lang="en-US" sz="1600" i="1"/>
              <a:t>location == A</a:t>
            </a:r>
            <a:r>
              <a:rPr lang="en-US" sz="1600"/>
              <a:t> then return </a:t>
            </a:r>
            <a:r>
              <a:rPr lang="en-US" sz="1600" i="1"/>
              <a:t>Right</a:t>
            </a:r>
            <a:endParaRPr lang="en-US" sz="1600"/>
          </a:p>
          <a:p>
            <a:r>
              <a:rPr lang="en-US" sz="1600"/>
              <a:t>	else if </a:t>
            </a:r>
            <a:r>
              <a:rPr lang="en-US" sz="1600" i="1"/>
              <a:t>location == B</a:t>
            </a:r>
            <a:r>
              <a:rPr lang="en-US" sz="1600"/>
              <a:t> then return </a:t>
            </a:r>
            <a:r>
              <a:rPr lang="en-US" sz="1600" i="1"/>
              <a:t>Left</a:t>
            </a:r>
          </a:p>
        </p:txBody>
      </p:sp>
      <p:sp>
        <p:nvSpPr>
          <p:cNvPr id="26630" name="Rectangle 5"/>
          <p:cNvSpPr>
            <a:spLocks noChangeArrowheads="1"/>
          </p:cNvSpPr>
          <p:nvPr/>
        </p:nvSpPr>
        <p:spPr bwMode="auto">
          <a:xfrm>
            <a:off x="2411413" y="2025650"/>
            <a:ext cx="5661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b="1">
                <a:solidFill>
                  <a:srgbClr val="000099"/>
                </a:solidFill>
                <a:cs typeface="Lotus" pitchFamily="2" charset="-78"/>
              </a:rPr>
              <a:t> مثالي از عامل واکنشی ساده در دنيای جاروبرقي</a:t>
            </a:r>
            <a:endParaRPr lang="en-US" sz="2800" b="1">
              <a:solidFill>
                <a:srgbClr val="000099"/>
              </a:solidFill>
              <a:cs typeface="Lotus" pitchFamily="2" charset="-78"/>
            </a:endParaRPr>
          </a:p>
        </p:txBody>
      </p:sp>
      <p:sp>
        <p:nvSpPr>
          <p:cNvPr id="26631" name="Text Box 6"/>
          <p:cNvSpPr txBox="1">
            <a:spLocks noChangeArrowheads="1"/>
          </p:cNvSpPr>
          <p:nvPr/>
        </p:nvSpPr>
        <p:spPr bwMode="auto">
          <a:xfrm>
            <a:off x="5435600" y="2547938"/>
            <a:ext cx="3168650" cy="380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400">
                <a:solidFill>
                  <a:srgbClr val="CC3300"/>
                </a:solidFill>
                <a:cs typeface="Lotus" pitchFamily="2" charset="-78"/>
              </a:rPr>
              <a:t>تصميم گيری آن بر اساس </a:t>
            </a:r>
            <a:r>
              <a:rPr lang="fa-IR" sz="2400" b="1">
                <a:solidFill>
                  <a:srgbClr val="CC3300"/>
                </a:solidFill>
                <a:cs typeface="Lotus" pitchFamily="2" charset="-78"/>
              </a:rPr>
              <a:t>مکان فعلی و کثيف بودن</a:t>
            </a:r>
            <a:r>
              <a:rPr lang="fa-IR" sz="2400">
                <a:solidFill>
                  <a:srgbClr val="CC3300"/>
                </a:solidFill>
                <a:cs typeface="Lotus" pitchFamily="2" charset="-78"/>
              </a:rPr>
              <a:t> آن مکان صورت ميگيرد</a:t>
            </a:r>
          </a:p>
          <a:p>
            <a:pPr algn="justLow" rtl="1">
              <a:spcBef>
                <a:spcPct val="50000"/>
              </a:spcBef>
              <a:buClr>
                <a:srgbClr val="00D600"/>
              </a:buClr>
              <a:buFont typeface="Wingdings" pitchFamily="2" charset="2"/>
              <a:buChar char="Ã"/>
            </a:pPr>
            <a:r>
              <a:rPr lang="fa-IR" sz="2400">
                <a:solidFill>
                  <a:srgbClr val="CC3300"/>
                </a:solidFill>
                <a:cs typeface="Lotus" pitchFamily="2" charset="-78"/>
              </a:rPr>
              <a:t>در برنامه عامل در مقايسه با جدول آن، تعداد حالتهای ممکن از  </a:t>
            </a:r>
            <a:r>
              <a:rPr lang="fa-IR" sz="3200">
                <a:solidFill>
                  <a:srgbClr val="CC3300"/>
                </a:solidFill>
                <a:cs typeface="Lotus" pitchFamily="2" charset="-78"/>
              </a:rPr>
              <a:t>4</a:t>
            </a:r>
            <a:r>
              <a:rPr lang="fa-IR" sz="2400">
                <a:solidFill>
                  <a:srgbClr val="CC3300"/>
                </a:solidFill>
                <a:cs typeface="Lotus" pitchFamily="2" charset="-78"/>
              </a:rPr>
              <a:t> به </a:t>
            </a:r>
            <a:r>
              <a:rPr lang="fa-IR" sz="3200">
                <a:solidFill>
                  <a:srgbClr val="CC3300"/>
                </a:solidFill>
                <a:cs typeface="Lotus" pitchFamily="2" charset="-78"/>
              </a:rPr>
              <a:t>4</a:t>
            </a:r>
            <a:r>
              <a:rPr lang="fa-IR" sz="2400">
                <a:solidFill>
                  <a:srgbClr val="CC3300"/>
                </a:solidFill>
                <a:cs typeface="Lotus" pitchFamily="2" charset="-78"/>
              </a:rPr>
              <a:t> </a:t>
            </a:r>
            <a:r>
              <a:rPr lang="fa-IR" sz="2400" b="1">
                <a:solidFill>
                  <a:srgbClr val="CC3300"/>
                </a:solidFill>
                <a:cs typeface="Lotus" pitchFamily="2" charset="-78"/>
              </a:rPr>
              <a:t>کاهش</a:t>
            </a:r>
            <a:r>
              <a:rPr lang="fa-IR" sz="2400">
                <a:solidFill>
                  <a:srgbClr val="CC3300"/>
                </a:solidFill>
                <a:cs typeface="Lotus" pitchFamily="2" charset="-78"/>
              </a:rPr>
              <a:t> مي يابد </a:t>
            </a:r>
            <a:endParaRPr lang="en-US" sz="2400">
              <a:solidFill>
                <a:srgbClr val="CC3300"/>
              </a:solidFill>
              <a:cs typeface="Lotus" pitchFamily="2" charset="-78"/>
            </a:endParaRPr>
          </a:p>
          <a:p>
            <a:pPr algn="justLow" rtl="1">
              <a:spcBef>
                <a:spcPct val="50000"/>
              </a:spcBef>
              <a:buClr>
                <a:srgbClr val="00D600"/>
              </a:buClr>
              <a:buFont typeface="Wingdings" pitchFamily="2" charset="2"/>
              <a:buChar char="Ã"/>
            </a:pPr>
            <a:r>
              <a:rPr lang="fa-IR" sz="2400">
                <a:solidFill>
                  <a:srgbClr val="CC3300"/>
                </a:solidFill>
                <a:cs typeface="Lotus" pitchFamily="2" charset="-78"/>
              </a:rPr>
              <a:t>انتخاب فعاليت بر اساس </a:t>
            </a:r>
            <a:r>
              <a:rPr lang="fa-IR" sz="2400" b="1">
                <a:solidFill>
                  <a:srgbClr val="CC3300"/>
                </a:solidFill>
                <a:cs typeface="Lotus" pitchFamily="2" charset="-78"/>
              </a:rPr>
              <a:t>موقعيت شرطي</a:t>
            </a:r>
            <a:r>
              <a:rPr lang="fa-IR" sz="2400">
                <a:solidFill>
                  <a:srgbClr val="CC3300"/>
                </a:solidFill>
                <a:cs typeface="Lotus" pitchFamily="2" charset="-78"/>
              </a:rPr>
              <a:t>:</a:t>
            </a:r>
          </a:p>
          <a:p>
            <a:pPr rtl="1">
              <a:buClr>
                <a:srgbClr val="00D600"/>
              </a:buClr>
              <a:buFont typeface="Wingdings" pitchFamily="2" charset="2"/>
              <a:buNone/>
            </a:pPr>
            <a:r>
              <a:rPr lang="en-US" sz="2000">
                <a:solidFill>
                  <a:srgbClr val="CC3300"/>
                </a:solidFill>
                <a:cs typeface="Lotus" pitchFamily="2" charset="-78"/>
              </a:rPr>
              <a:t>If </a:t>
            </a:r>
            <a:r>
              <a:rPr lang="en-US" sz="2000" b="1">
                <a:solidFill>
                  <a:srgbClr val="CC3300"/>
                </a:solidFill>
                <a:cs typeface="Lotus" pitchFamily="2" charset="-78"/>
              </a:rPr>
              <a:t>dirty</a:t>
            </a:r>
            <a:r>
              <a:rPr lang="en-US" sz="2000">
                <a:solidFill>
                  <a:srgbClr val="CC3300"/>
                </a:solidFill>
                <a:cs typeface="Lotus" pitchFamily="2" charset="-78"/>
              </a:rPr>
              <a:t> then </a:t>
            </a:r>
            <a:r>
              <a:rPr lang="en-US" sz="2000" b="1">
                <a:solidFill>
                  <a:srgbClr val="CC3300"/>
                </a:solidFill>
                <a:cs typeface="Lotus" pitchFamily="2" charset="-78"/>
              </a:rPr>
              <a:t>suck</a:t>
            </a:r>
          </a:p>
        </p:txBody>
      </p:sp>
      <p:sp>
        <p:nvSpPr>
          <p:cNvPr id="26632" name="WordArt 7"/>
          <p:cNvSpPr>
            <a:spLocks noChangeArrowheads="1" noChangeShapeType="1" noTextEdit="1"/>
          </p:cNvSpPr>
          <p:nvPr/>
        </p:nvSpPr>
        <p:spPr bwMode="auto">
          <a:xfrm>
            <a:off x="8193088" y="4652963"/>
            <a:ext cx="120650" cy="17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CC3300"/>
                </a:solidFill>
                <a:latin typeface="Times New Roman"/>
                <a:cs typeface="Times New Roman"/>
              </a:rPr>
              <a:t>T</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F269405B-F1B8-4BBC-BB92-F89A9588F53C}" type="slidenum">
              <a:rPr lang="fa-IR"/>
              <a:pPr>
                <a:defRPr/>
              </a:pPr>
              <a:t>250</a:t>
            </a:fld>
            <a:endParaRPr lang="en-US"/>
          </a:p>
        </p:txBody>
      </p:sp>
      <p:sp>
        <p:nvSpPr>
          <p:cNvPr id="26214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6214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زنجير پيشرو</a:t>
            </a:r>
          </a:p>
        </p:txBody>
      </p:sp>
      <p:pic>
        <p:nvPicPr>
          <p:cNvPr id="262149" name="Picture 4" descr="fc-horn-example06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C86924DD-8272-460B-912F-22DB2B0D2018}" type="slidenum">
              <a:rPr lang="fa-IR"/>
              <a:pPr>
                <a:defRPr/>
              </a:pPr>
              <a:t>251</a:t>
            </a:fld>
            <a:endParaRPr lang="en-US"/>
          </a:p>
        </p:txBody>
      </p:sp>
      <p:sp>
        <p:nvSpPr>
          <p:cNvPr id="26317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63172"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زنجير پيشرو</a:t>
            </a:r>
          </a:p>
        </p:txBody>
      </p:sp>
      <p:pic>
        <p:nvPicPr>
          <p:cNvPr id="263173" name="Picture 4" descr="fc-horn-example07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35F043EE-B68E-414E-9859-D83053DB99E2}" type="slidenum">
              <a:rPr lang="fa-IR"/>
              <a:pPr>
                <a:defRPr/>
              </a:pPr>
              <a:t>252</a:t>
            </a:fld>
            <a:endParaRPr lang="en-US"/>
          </a:p>
        </p:txBody>
      </p:sp>
      <p:sp>
        <p:nvSpPr>
          <p:cNvPr id="26419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64196"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زنجير پيشرو</a:t>
            </a:r>
          </a:p>
        </p:txBody>
      </p:sp>
      <p:pic>
        <p:nvPicPr>
          <p:cNvPr id="264197" name="Picture 4" descr="fc-horn-example08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F63EC91F-5EF6-4725-AD41-A74DE7F006AC}" type="slidenum">
              <a:rPr lang="fa-IR"/>
              <a:pPr>
                <a:defRPr/>
              </a:pPr>
              <a:t>253</a:t>
            </a:fld>
            <a:endParaRPr lang="en-US"/>
          </a:p>
        </p:txBody>
      </p:sp>
      <p:sp>
        <p:nvSpPr>
          <p:cNvPr id="26521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6522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عقبگرد کامل</a:t>
            </a:r>
          </a:p>
        </p:txBody>
      </p:sp>
      <p:pic>
        <p:nvPicPr>
          <p:cNvPr id="265221" name="Picture 4" descr="bc-horn-example01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02B3CC9B-6D45-4FC9-8451-B916D450E767}" type="slidenum">
              <a:rPr lang="fa-IR"/>
              <a:pPr>
                <a:defRPr/>
              </a:pPr>
              <a:t>254</a:t>
            </a:fld>
            <a:endParaRPr lang="en-US"/>
          </a:p>
        </p:txBody>
      </p:sp>
      <p:sp>
        <p:nvSpPr>
          <p:cNvPr id="26624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66244"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عقبگرد کامل</a:t>
            </a:r>
          </a:p>
        </p:txBody>
      </p:sp>
      <p:pic>
        <p:nvPicPr>
          <p:cNvPr id="266245"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l="51563" t="32292" r="4688" b="30208"/>
          <a:stretch>
            <a:fillRect/>
          </a:stretch>
        </p:blipFill>
        <p:spPr>
          <a:xfrm>
            <a:off x="2427288" y="3170238"/>
            <a:ext cx="4665662" cy="3498850"/>
          </a:xfrm>
          <a:noFill/>
        </p:spPr>
      </p:pic>
      <p:sp>
        <p:nvSpPr>
          <p:cNvPr id="266246" name="Text Box 5"/>
          <p:cNvSpPr txBox="1">
            <a:spLocks noChangeArrowheads="1"/>
          </p:cNvSpPr>
          <p:nvPr/>
        </p:nvSpPr>
        <p:spPr bwMode="auto">
          <a:xfrm>
            <a:off x="468313" y="2420938"/>
            <a:ext cx="8135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تغييرات عمده: خاتمه زودرس، اکتشاف نماد محض، اکتشاف عبارت واحد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EC02EC79-5C68-4A30-B64A-9F61682D1AE6}" type="slidenum">
              <a:rPr lang="fa-IR"/>
              <a:pPr>
                <a:defRPr/>
              </a:pPr>
              <a:t>255</a:t>
            </a:fld>
            <a:endParaRPr lang="en-US"/>
          </a:p>
        </p:txBody>
      </p:sp>
      <p:sp>
        <p:nvSpPr>
          <p:cNvPr id="26726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6726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عقبگرد کامل</a:t>
            </a:r>
          </a:p>
        </p:txBody>
      </p:sp>
      <p:pic>
        <p:nvPicPr>
          <p:cNvPr id="267269" name="Picture 4" descr="bc-horn-example02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9D0366B2-86AA-4708-AF7C-75033556434B}" type="slidenum">
              <a:rPr lang="fa-IR"/>
              <a:pPr>
                <a:defRPr/>
              </a:pPr>
              <a:t>256</a:t>
            </a:fld>
            <a:endParaRPr lang="en-US"/>
          </a:p>
        </p:txBody>
      </p:sp>
      <p:sp>
        <p:nvSpPr>
          <p:cNvPr id="26829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68292"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عقبگرد کامل</a:t>
            </a:r>
          </a:p>
        </p:txBody>
      </p:sp>
      <p:pic>
        <p:nvPicPr>
          <p:cNvPr id="268293" name="Picture 4" descr="bc-horn-example03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D2FA5363-17FC-40EB-A25A-65B4A9BA25F3}" type="slidenum">
              <a:rPr lang="fa-IR"/>
              <a:pPr>
                <a:defRPr/>
              </a:pPr>
              <a:t>257</a:t>
            </a:fld>
            <a:endParaRPr lang="en-US"/>
          </a:p>
        </p:txBody>
      </p:sp>
      <p:sp>
        <p:nvSpPr>
          <p:cNvPr id="26931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69316"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عقبگرد کامل</a:t>
            </a:r>
          </a:p>
        </p:txBody>
      </p:sp>
      <p:pic>
        <p:nvPicPr>
          <p:cNvPr id="269317" name="Picture 4" descr="bc-horn-example04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FE1E261A-D25E-4C34-8D38-79219039B8FE}" type="slidenum">
              <a:rPr lang="fa-IR"/>
              <a:pPr>
                <a:defRPr/>
              </a:pPr>
              <a:t>258</a:t>
            </a:fld>
            <a:endParaRPr lang="en-US"/>
          </a:p>
        </p:txBody>
      </p:sp>
      <p:sp>
        <p:nvSpPr>
          <p:cNvPr id="27033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7034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عقبگرد کامل</a:t>
            </a:r>
          </a:p>
        </p:txBody>
      </p:sp>
      <p:pic>
        <p:nvPicPr>
          <p:cNvPr id="270341" name="Picture 4" descr="bc-horn-example05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52042550-7CF7-41AD-8A75-0AA0C32BEE77}" type="slidenum">
              <a:rPr lang="fa-IR"/>
              <a:pPr>
                <a:defRPr/>
              </a:pPr>
              <a:t>259</a:t>
            </a:fld>
            <a:endParaRPr lang="en-US"/>
          </a:p>
        </p:txBody>
      </p:sp>
      <p:sp>
        <p:nvSpPr>
          <p:cNvPr id="27136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71364"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عقبگرد کامل</a:t>
            </a:r>
          </a:p>
        </p:txBody>
      </p:sp>
      <p:pic>
        <p:nvPicPr>
          <p:cNvPr id="271365" name="Picture 4" descr="bc-horn-example06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pPr>
              <a:defRPr/>
            </a:pPr>
            <a:fld id="{3873455C-C848-4FFE-9DBE-C99438E42D8D}" type="slidenum">
              <a:rPr lang="fa-IR"/>
              <a:pPr>
                <a:defRPr/>
              </a:pPr>
              <a:t>26</a:t>
            </a:fld>
            <a:endParaRPr lang="en-US"/>
          </a:p>
        </p:txBody>
      </p:sp>
      <p:sp>
        <p:nvSpPr>
          <p:cNvPr id="2765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27652" name="Text Box 3"/>
          <p:cNvSpPr txBox="1">
            <a:spLocks noChangeArrowheads="1"/>
          </p:cNvSpPr>
          <p:nvPr/>
        </p:nvSpPr>
        <p:spPr bwMode="auto">
          <a:xfrm>
            <a:off x="4067175" y="1844675"/>
            <a:ext cx="39608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3600" b="1">
                <a:solidFill>
                  <a:srgbClr val="000099"/>
                </a:solidFill>
                <a:cs typeface="Lotus" pitchFamily="2" charset="-78"/>
              </a:rPr>
              <a:t>عاملهای واکنشي مدل گرا</a:t>
            </a:r>
            <a:endParaRPr lang="en-US" sz="3600" b="1">
              <a:solidFill>
                <a:srgbClr val="000099"/>
              </a:solidFill>
              <a:cs typeface="Lotus" pitchFamily="2" charset="-78"/>
            </a:endParaRPr>
          </a:p>
        </p:txBody>
      </p:sp>
      <p:sp>
        <p:nvSpPr>
          <p:cNvPr id="27653" name="AutoShape 4"/>
          <p:cNvSpPr>
            <a:spLocks noChangeArrowheads="1"/>
          </p:cNvSpPr>
          <p:nvPr/>
        </p:nvSpPr>
        <p:spPr bwMode="auto">
          <a:xfrm>
            <a:off x="611188" y="2565400"/>
            <a:ext cx="3240087" cy="4032250"/>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0C0C0"/>
              </a:solidFill>
            </a:endParaRPr>
          </a:p>
        </p:txBody>
      </p:sp>
      <p:sp>
        <p:nvSpPr>
          <p:cNvPr id="27654" name="AutoShape 5"/>
          <p:cNvSpPr>
            <a:spLocks noChangeArrowheads="1"/>
          </p:cNvSpPr>
          <p:nvPr/>
        </p:nvSpPr>
        <p:spPr bwMode="auto">
          <a:xfrm>
            <a:off x="4284663" y="2565400"/>
            <a:ext cx="1008062" cy="4032250"/>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0C0C0"/>
              </a:solidFill>
            </a:endParaRPr>
          </a:p>
        </p:txBody>
      </p:sp>
      <p:sp>
        <p:nvSpPr>
          <p:cNvPr id="27655" name="Text Box 6"/>
          <p:cNvSpPr txBox="1">
            <a:spLocks noChangeArrowheads="1"/>
          </p:cNvSpPr>
          <p:nvPr/>
        </p:nvSpPr>
        <p:spPr bwMode="auto">
          <a:xfrm>
            <a:off x="717550" y="5956300"/>
            <a:ext cx="909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a-IR" sz="3600" b="1">
                <a:latin typeface="Akram" pitchFamily="2" charset="2"/>
                <a:cs typeface="Lotus" pitchFamily="2" charset="-78"/>
              </a:rPr>
              <a:t>عامل</a:t>
            </a:r>
            <a:endParaRPr lang="en-US" sz="3600" b="1">
              <a:latin typeface="Akram" pitchFamily="2" charset="2"/>
              <a:cs typeface="Lotus" pitchFamily="2" charset="-78"/>
            </a:endParaRPr>
          </a:p>
        </p:txBody>
      </p:sp>
      <p:sp>
        <p:nvSpPr>
          <p:cNvPr id="27656" name="Text Box 7"/>
          <p:cNvSpPr txBox="1">
            <a:spLocks noChangeArrowheads="1"/>
          </p:cNvSpPr>
          <p:nvPr/>
        </p:nvSpPr>
        <p:spPr bwMode="auto">
          <a:xfrm rot="-5400000">
            <a:off x="4316412" y="4137026"/>
            <a:ext cx="1000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fa-IR" sz="3600" b="1">
                <a:cs typeface="Lotus" pitchFamily="2" charset="-78"/>
              </a:rPr>
              <a:t>محيط</a:t>
            </a:r>
            <a:endParaRPr lang="en-US" sz="3600" b="1">
              <a:cs typeface="Lotus" pitchFamily="2" charset="-78"/>
            </a:endParaRPr>
          </a:p>
        </p:txBody>
      </p:sp>
      <p:sp>
        <p:nvSpPr>
          <p:cNvPr id="27657" name="Line 8"/>
          <p:cNvSpPr>
            <a:spLocks noChangeShapeType="1"/>
          </p:cNvSpPr>
          <p:nvPr/>
        </p:nvSpPr>
        <p:spPr bwMode="auto">
          <a:xfrm flipH="1">
            <a:off x="3276600" y="2895600"/>
            <a:ext cx="1582738" cy="0"/>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Text Box 9"/>
          <p:cNvSpPr txBox="1">
            <a:spLocks noChangeArrowheads="1"/>
          </p:cNvSpPr>
          <p:nvPr/>
        </p:nvSpPr>
        <p:spPr bwMode="auto">
          <a:xfrm>
            <a:off x="2254250" y="269557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b="1">
                <a:cs typeface="Lotus" pitchFamily="2" charset="-78"/>
              </a:rPr>
              <a:t>حسگرها</a:t>
            </a:r>
            <a:endParaRPr lang="en-US" sz="2400" b="1">
              <a:cs typeface="Lotus" pitchFamily="2" charset="-78"/>
            </a:endParaRPr>
          </a:p>
        </p:txBody>
      </p:sp>
      <p:sp>
        <p:nvSpPr>
          <p:cNvPr id="27659" name="Rectangle 10"/>
          <p:cNvSpPr>
            <a:spLocks noChangeArrowheads="1"/>
          </p:cNvSpPr>
          <p:nvPr/>
        </p:nvSpPr>
        <p:spPr bwMode="auto">
          <a:xfrm>
            <a:off x="2212975" y="3573463"/>
            <a:ext cx="1368425"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a:cs typeface="Lotus" pitchFamily="2" charset="-78"/>
              </a:rPr>
              <a:t>جهان چگونه است</a:t>
            </a:r>
            <a:endParaRPr lang="en-US" b="1">
              <a:cs typeface="Lotus" pitchFamily="2" charset="-78"/>
            </a:endParaRPr>
          </a:p>
        </p:txBody>
      </p:sp>
      <p:sp>
        <p:nvSpPr>
          <p:cNvPr id="27660" name="Text Box 11"/>
          <p:cNvSpPr txBox="1">
            <a:spLocks noChangeArrowheads="1"/>
          </p:cNvSpPr>
          <p:nvPr/>
        </p:nvSpPr>
        <p:spPr bwMode="auto">
          <a:xfrm>
            <a:off x="2306638" y="60674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b="1">
                <a:cs typeface="Lotus" pitchFamily="2" charset="-78"/>
              </a:rPr>
              <a:t>محرکها</a:t>
            </a:r>
            <a:endParaRPr lang="en-US" sz="2400" b="1">
              <a:cs typeface="Lotus" pitchFamily="2" charset="-78"/>
            </a:endParaRPr>
          </a:p>
        </p:txBody>
      </p:sp>
      <p:sp>
        <p:nvSpPr>
          <p:cNvPr id="27661" name="Line 12"/>
          <p:cNvSpPr>
            <a:spLocks noChangeShapeType="1"/>
          </p:cNvSpPr>
          <p:nvPr/>
        </p:nvSpPr>
        <p:spPr bwMode="auto">
          <a:xfrm flipH="1">
            <a:off x="3276600" y="6262688"/>
            <a:ext cx="1582738" cy="0"/>
          </a:xfrm>
          <a:prstGeom prst="line">
            <a:avLst/>
          </a:prstGeom>
          <a:noFill/>
          <a:ln w="34925">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Line 13"/>
          <p:cNvSpPr>
            <a:spLocks noChangeShapeType="1"/>
          </p:cNvSpPr>
          <p:nvPr/>
        </p:nvSpPr>
        <p:spPr bwMode="auto">
          <a:xfrm>
            <a:off x="2843213" y="3014663"/>
            <a:ext cx="0" cy="558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3" name="Line 14"/>
          <p:cNvSpPr>
            <a:spLocks noChangeShapeType="1"/>
          </p:cNvSpPr>
          <p:nvPr/>
        </p:nvSpPr>
        <p:spPr bwMode="auto">
          <a:xfrm>
            <a:off x="2843213" y="5613400"/>
            <a:ext cx="0" cy="5048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4" name="Line 15"/>
          <p:cNvSpPr>
            <a:spLocks noChangeShapeType="1"/>
          </p:cNvSpPr>
          <p:nvPr/>
        </p:nvSpPr>
        <p:spPr bwMode="auto">
          <a:xfrm>
            <a:off x="2843213" y="4005263"/>
            <a:ext cx="0" cy="10795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5" name="AutoShape 16"/>
          <p:cNvSpPr>
            <a:spLocks noChangeArrowheads="1"/>
          </p:cNvSpPr>
          <p:nvPr/>
        </p:nvSpPr>
        <p:spPr bwMode="auto">
          <a:xfrm>
            <a:off x="755650" y="5094288"/>
            <a:ext cx="936625" cy="503237"/>
          </a:xfrm>
          <a:prstGeom prst="roundRect">
            <a:avLst>
              <a:gd name="adj" fmla="val 16667"/>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a:cs typeface="Lotus" pitchFamily="2" charset="-78"/>
              </a:rPr>
              <a:t>قانون</a:t>
            </a:r>
          </a:p>
          <a:p>
            <a:pPr algn="ctr"/>
            <a:r>
              <a:rPr lang="fa-IR" b="1">
                <a:cs typeface="Lotus" pitchFamily="2" charset="-78"/>
              </a:rPr>
              <a:t>شرط عمل</a:t>
            </a:r>
            <a:endParaRPr lang="en-US" b="1">
              <a:cs typeface="Lotus" pitchFamily="2" charset="-78"/>
            </a:endParaRPr>
          </a:p>
        </p:txBody>
      </p:sp>
      <p:sp>
        <p:nvSpPr>
          <p:cNvPr id="27666" name="Line 17"/>
          <p:cNvSpPr>
            <a:spLocks noChangeShapeType="1"/>
          </p:cNvSpPr>
          <p:nvPr/>
        </p:nvSpPr>
        <p:spPr bwMode="auto">
          <a:xfrm>
            <a:off x="1704975" y="5368925"/>
            <a:ext cx="50323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7" name="Text Box 18"/>
          <p:cNvSpPr txBox="1">
            <a:spLocks noChangeArrowheads="1"/>
          </p:cNvSpPr>
          <p:nvPr/>
        </p:nvSpPr>
        <p:spPr bwMode="auto">
          <a:xfrm>
            <a:off x="2195513" y="5097463"/>
            <a:ext cx="1368425" cy="4984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1168400" algn="l"/>
              </a:tabLst>
              <a:defRPr>
                <a:solidFill>
                  <a:schemeClr val="tx1"/>
                </a:solidFill>
                <a:latin typeface="Arial" charset="0"/>
                <a:cs typeface="Times New Roman" pitchFamily="18" charset="0"/>
              </a:defRPr>
            </a:lvl1pPr>
            <a:lvl2pPr marL="742950" indent="-285750">
              <a:tabLst>
                <a:tab pos="1168400" algn="l"/>
              </a:tabLst>
              <a:defRPr>
                <a:solidFill>
                  <a:schemeClr val="tx1"/>
                </a:solidFill>
                <a:latin typeface="Arial" charset="0"/>
                <a:cs typeface="Times New Roman" pitchFamily="18" charset="0"/>
              </a:defRPr>
            </a:lvl2pPr>
            <a:lvl3pPr marL="1143000" indent="-228600">
              <a:tabLst>
                <a:tab pos="1168400" algn="l"/>
              </a:tabLst>
              <a:defRPr>
                <a:solidFill>
                  <a:schemeClr val="tx1"/>
                </a:solidFill>
                <a:latin typeface="Arial" charset="0"/>
                <a:cs typeface="Times New Roman" pitchFamily="18" charset="0"/>
              </a:defRPr>
            </a:lvl3pPr>
            <a:lvl4pPr marL="1600200" indent="-228600">
              <a:tabLst>
                <a:tab pos="1168400" algn="l"/>
              </a:tabLst>
              <a:defRPr>
                <a:solidFill>
                  <a:schemeClr val="tx1"/>
                </a:solidFill>
                <a:latin typeface="Arial" charset="0"/>
                <a:cs typeface="Times New Roman" pitchFamily="18" charset="0"/>
              </a:defRPr>
            </a:lvl4pPr>
            <a:lvl5pPr marL="2057400" indent="-228600">
              <a:tabLst>
                <a:tab pos="1168400" algn="l"/>
              </a:tabLst>
              <a:defRPr>
                <a:solidFill>
                  <a:schemeClr val="tx1"/>
                </a:solidFill>
                <a:latin typeface="Arial" charset="0"/>
                <a:cs typeface="Times New Roman" pitchFamily="18" charset="0"/>
              </a:defRPr>
            </a:lvl5pPr>
            <a:lvl6pPr marL="25146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6pPr>
            <a:lvl7pPr marL="29718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7pPr>
            <a:lvl8pPr marL="34290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8pPr>
            <a:lvl9pPr marL="38862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9pPr>
          </a:lstStyle>
          <a:p>
            <a:pPr algn="ctr"/>
            <a:r>
              <a:rPr lang="fa-IR" sz="1600" b="1">
                <a:cs typeface="Lotus" pitchFamily="2" charset="-78"/>
              </a:rPr>
              <a:t>اکنون چه عملی بايد انجام دهم</a:t>
            </a:r>
            <a:endParaRPr lang="en-US" sz="1600">
              <a:cs typeface="Lotus" pitchFamily="2" charset="-78"/>
            </a:endParaRPr>
          </a:p>
        </p:txBody>
      </p:sp>
      <p:sp>
        <p:nvSpPr>
          <p:cNvPr id="27668" name="Text Box 19"/>
          <p:cNvSpPr txBox="1">
            <a:spLocks noChangeArrowheads="1"/>
          </p:cNvSpPr>
          <p:nvPr/>
        </p:nvSpPr>
        <p:spPr bwMode="auto">
          <a:xfrm>
            <a:off x="5435600" y="2547938"/>
            <a:ext cx="3168650"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400">
                <a:solidFill>
                  <a:srgbClr val="CC3300"/>
                </a:solidFill>
                <a:cs typeface="Lotus" pitchFamily="2" charset="-78"/>
              </a:rPr>
              <a:t>استفاده از دانش </a:t>
            </a:r>
            <a:r>
              <a:rPr lang="fa-IR" sz="2400" b="1">
                <a:solidFill>
                  <a:srgbClr val="CC3300"/>
                </a:solidFill>
                <a:cs typeface="Lotus" pitchFamily="2" charset="-78"/>
              </a:rPr>
              <a:t>“چگونگی عملکرد جهان”</a:t>
            </a:r>
            <a:r>
              <a:rPr lang="fa-IR" sz="2400">
                <a:solidFill>
                  <a:srgbClr val="CC3300"/>
                </a:solidFill>
                <a:cs typeface="Lotus" pitchFamily="2" charset="-78"/>
              </a:rPr>
              <a:t> که </a:t>
            </a:r>
            <a:r>
              <a:rPr lang="fa-IR" sz="2400" b="1">
                <a:solidFill>
                  <a:srgbClr val="CC3300"/>
                </a:solidFill>
                <a:cs typeface="Lotus" pitchFamily="2" charset="-78"/>
              </a:rPr>
              <a:t>مدل</a:t>
            </a:r>
            <a:r>
              <a:rPr lang="fa-IR" sz="2400">
                <a:solidFill>
                  <a:srgbClr val="CC3300"/>
                </a:solidFill>
                <a:cs typeface="Lotus" pitchFamily="2" charset="-78"/>
              </a:rPr>
              <a:t> نام دارد</a:t>
            </a:r>
          </a:p>
          <a:p>
            <a:pPr algn="justLow" rtl="1">
              <a:spcBef>
                <a:spcPct val="50000"/>
              </a:spcBef>
              <a:buClr>
                <a:srgbClr val="00D600"/>
              </a:buClr>
              <a:buFont typeface="Wingdings" pitchFamily="2" charset="2"/>
              <a:buChar char="Ã"/>
            </a:pPr>
            <a:r>
              <a:rPr lang="fa-IR" sz="2400">
                <a:solidFill>
                  <a:srgbClr val="CC3300"/>
                </a:solidFill>
                <a:cs typeface="Lotus" pitchFamily="2" charset="-78"/>
              </a:rPr>
              <a:t>عامل </a:t>
            </a:r>
            <a:r>
              <a:rPr lang="fa-IR" sz="2400" b="1">
                <a:solidFill>
                  <a:srgbClr val="CC3300"/>
                </a:solidFill>
                <a:cs typeface="Lotus" pitchFamily="2" charset="-78"/>
              </a:rPr>
              <a:t>بخشي از دنيايي</a:t>
            </a:r>
            <a:r>
              <a:rPr lang="fa-IR" sz="2400">
                <a:solidFill>
                  <a:srgbClr val="CC3300"/>
                </a:solidFill>
                <a:cs typeface="Lotus" pitchFamily="2" charset="-78"/>
              </a:rPr>
              <a:t> را که فعلا ميبيند </a:t>
            </a:r>
            <a:r>
              <a:rPr lang="fa-IR" sz="2400" b="1">
                <a:solidFill>
                  <a:srgbClr val="CC3300"/>
                </a:solidFill>
                <a:cs typeface="Lotus" pitchFamily="2" charset="-78"/>
              </a:rPr>
              <a:t>رديابی</a:t>
            </a:r>
            <a:r>
              <a:rPr lang="fa-IR" sz="2400">
                <a:solidFill>
                  <a:srgbClr val="CC3300"/>
                </a:solidFill>
                <a:cs typeface="Lotus" pitchFamily="2" charset="-78"/>
              </a:rPr>
              <a:t> ميکند</a:t>
            </a:r>
          </a:p>
          <a:p>
            <a:pPr algn="justLow" rtl="1">
              <a:spcBef>
                <a:spcPct val="50000"/>
              </a:spcBef>
              <a:buClr>
                <a:srgbClr val="00D600"/>
              </a:buClr>
              <a:buFont typeface="Wingdings" pitchFamily="2" charset="2"/>
              <a:buChar char="Ã"/>
            </a:pPr>
            <a:r>
              <a:rPr lang="fa-IR" sz="2400">
                <a:solidFill>
                  <a:srgbClr val="CC3300"/>
                </a:solidFill>
                <a:cs typeface="Lotus" pitchFamily="2" charset="-78"/>
              </a:rPr>
              <a:t>عامل بايد </a:t>
            </a:r>
            <a:r>
              <a:rPr lang="fa-IR" sz="2400" b="1">
                <a:solidFill>
                  <a:srgbClr val="CC3300"/>
                </a:solidFill>
                <a:cs typeface="Lotus" pitchFamily="2" charset="-78"/>
              </a:rPr>
              <a:t>حالت داخلي</a:t>
            </a:r>
            <a:r>
              <a:rPr lang="fa-IR" sz="2400">
                <a:solidFill>
                  <a:srgbClr val="CC3300"/>
                </a:solidFill>
                <a:cs typeface="Lotus" pitchFamily="2" charset="-78"/>
              </a:rPr>
              <a:t> را ذخيره کند که به </a:t>
            </a:r>
            <a:r>
              <a:rPr lang="fa-IR" sz="2400" b="1">
                <a:solidFill>
                  <a:srgbClr val="CC3300"/>
                </a:solidFill>
                <a:cs typeface="Lotus" pitchFamily="2" charset="-78"/>
              </a:rPr>
              <a:t>سابقه ادراک</a:t>
            </a:r>
            <a:r>
              <a:rPr lang="fa-IR" sz="2400">
                <a:solidFill>
                  <a:srgbClr val="CC3300"/>
                </a:solidFill>
                <a:cs typeface="Lotus" pitchFamily="2" charset="-78"/>
              </a:rPr>
              <a:t> بستگي دارد</a:t>
            </a:r>
          </a:p>
          <a:p>
            <a:pPr algn="justLow" rtl="1">
              <a:spcBef>
                <a:spcPct val="50000"/>
              </a:spcBef>
              <a:buClr>
                <a:srgbClr val="00D600"/>
              </a:buClr>
              <a:buFont typeface="Wingdings" pitchFamily="2" charset="2"/>
              <a:buChar char="Ã"/>
            </a:pPr>
            <a:r>
              <a:rPr lang="fa-IR" sz="2400">
                <a:solidFill>
                  <a:srgbClr val="CC3300"/>
                </a:solidFill>
                <a:cs typeface="Lotus" pitchFamily="2" charset="-78"/>
              </a:rPr>
              <a:t>در هر وضعيت, عامل ميتواند </a:t>
            </a:r>
            <a:r>
              <a:rPr lang="fa-IR" sz="2400" b="1">
                <a:solidFill>
                  <a:srgbClr val="CC3300"/>
                </a:solidFill>
                <a:cs typeface="Lotus" pitchFamily="2" charset="-78"/>
              </a:rPr>
              <a:t>توصيف جديدی</a:t>
            </a:r>
            <a:r>
              <a:rPr lang="fa-IR" sz="2400">
                <a:solidFill>
                  <a:srgbClr val="CC3300"/>
                </a:solidFill>
                <a:cs typeface="Lotus" pitchFamily="2" charset="-78"/>
              </a:rPr>
              <a:t> از جهان را کسب کند</a:t>
            </a:r>
            <a:endParaRPr lang="en-US" sz="2400">
              <a:solidFill>
                <a:srgbClr val="CC3300"/>
              </a:solidFill>
              <a:cs typeface="Lotus" pitchFamily="2" charset="-78"/>
            </a:endParaRPr>
          </a:p>
        </p:txBody>
      </p:sp>
      <p:sp>
        <p:nvSpPr>
          <p:cNvPr id="27669" name="Oval 20"/>
          <p:cNvSpPr>
            <a:spLocks noChangeArrowheads="1"/>
          </p:cNvSpPr>
          <p:nvPr/>
        </p:nvSpPr>
        <p:spPr bwMode="auto">
          <a:xfrm>
            <a:off x="827088" y="2852738"/>
            <a:ext cx="720725" cy="360362"/>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a:cs typeface="Lotus" pitchFamily="2" charset="-78"/>
              </a:rPr>
              <a:t>حالت</a:t>
            </a:r>
            <a:endParaRPr lang="en-US" b="1">
              <a:cs typeface="Lotus" pitchFamily="2" charset="-78"/>
            </a:endParaRPr>
          </a:p>
        </p:txBody>
      </p:sp>
      <p:sp>
        <p:nvSpPr>
          <p:cNvPr id="27670" name="Freeform 21"/>
          <p:cNvSpPr>
            <a:spLocks/>
          </p:cNvSpPr>
          <p:nvPr/>
        </p:nvSpPr>
        <p:spPr bwMode="auto">
          <a:xfrm>
            <a:off x="1476375" y="2673350"/>
            <a:ext cx="1008063" cy="900113"/>
          </a:xfrm>
          <a:custGeom>
            <a:avLst/>
            <a:gdLst>
              <a:gd name="T0" fmla="*/ 2147483647 w 590"/>
              <a:gd name="T1" fmla="*/ 2147483647 h 567"/>
              <a:gd name="T2" fmla="*/ 2147483647 w 590"/>
              <a:gd name="T3" fmla="*/ 2147483647 h 567"/>
              <a:gd name="T4" fmla="*/ 0 w 590"/>
              <a:gd name="T5" fmla="*/ 2147483647 h 567"/>
              <a:gd name="T6" fmla="*/ 0 60000 65536"/>
              <a:gd name="T7" fmla="*/ 0 60000 65536"/>
              <a:gd name="T8" fmla="*/ 0 60000 65536"/>
            </a:gdLst>
            <a:ahLst/>
            <a:cxnLst>
              <a:cxn ang="T6">
                <a:pos x="T0" y="T1"/>
              </a:cxn>
              <a:cxn ang="T7">
                <a:pos x="T2" y="T3"/>
              </a:cxn>
              <a:cxn ang="T8">
                <a:pos x="T4" y="T5"/>
              </a:cxn>
            </a:cxnLst>
            <a:rect l="0" t="0" r="r" b="b"/>
            <a:pathLst>
              <a:path w="590" h="567">
                <a:moveTo>
                  <a:pt x="590" y="567"/>
                </a:moveTo>
                <a:cubicBezTo>
                  <a:pt x="502" y="351"/>
                  <a:pt x="415" y="136"/>
                  <a:pt x="317" y="68"/>
                </a:cubicBezTo>
                <a:cubicBezTo>
                  <a:pt x="219" y="0"/>
                  <a:pt x="109" y="79"/>
                  <a:pt x="0" y="158"/>
                </a:cubicBezTo>
              </a:path>
            </a:pathLst>
          </a:custGeom>
          <a:noFill/>
          <a:ln w="2540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1" name="Line 22"/>
          <p:cNvSpPr>
            <a:spLocks noChangeShapeType="1"/>
          </p:cNvSpPr>
          <p:nvPr/>
        </p:nvSpPr>
        <p:spPr bwMode="auto">
          <a:xfrm>
            <a:off x="1476375" y="3141663"/>
            <a:ext cx="719138" cy="431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2" name="AutoShape 23"/>
          <p:cNvSpPr>
            <a:spLocks noChangeArrowheads="1"/>
          </p:cNvSpPr>
          <p:nvPr/>
        </p:nvSpPr>
        <p:spPr bwMode="auto">
          <a:xfrm>
            <a:off x="704850" y="3500438"/>
            <a:ext cx="1079500" cy="576262"/>
          </a:xfrm>
          <a:prstGeom prst="roundRect">
            <a:avLst>
              <a:gd name="adj" fmla="val 16667"/>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a-IR" sz="1600" b="1">
                <a:cs typeface="Lotus" pitchFamily="2" charset="-78"/>
              </a:rPr>
              <a:t>جهان چگونه تکامل می يابد</a:t>
            </a:r>
            <a:endParaRPr lang="en-US" sz="1600" b="1">
              <a:cs typeface="Lotus" pitchFamily="2" charset="-78"/>
            </a:endParaRPr>
          </a:p>
        </p:txBody>
      </p:sp>
      <p:sp>
        <p:nvSpPr>
          <p:cNvPr id="27673" name="AutoShape 24"/>
          <p:cNvSpPr>
            <a:spLocks noChangeArrowheads="1"/>
          </p:cNvSpPr>
          <p:nvPr/>
        </p:nvSpPr>
        <p:spPr bwMode="auto">
          <a:xfrm>
            <a:off x="730250" y="4221163"/>
            <a:ext cx="1079500" cy="431800"/>
          </a:xfrm>
          <a:prstGeom prst="roundRect">
            <a:avLst>
              <a:gd name="adj" fmla="val 16667"/>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a-IR" sz="1600" b="1">
                <a:cs typeface="Lotus" pitchFamily="2" charset="-78"/>
              </a:rPr>
              <a:t>کار فعاليت چيست</a:t>
            </a:r>
            <a:endParaRPr lang="en-US" sz="1600" b="1">
              <a:cs typeface="Lotus" pitchFamily="2" charset="-78"/>
            </a:endParaRPr>
          </a:p>
        </p:txBody>
      </p:sp>
      <p:sp>
        <p:nvSpPr>
          <p:cNvPr id="27674" name="Line 25"/>
          <p:cNvSpPr>
            <a:spLocks noChangeShapeType="1"/>
          </p:cNvSpPr>
          <p:nvPr/>
        </p:nvSpPr>
        <p:spPr bwMode="auto">
          <a:xfrm>
            <a:off x="1776413" y="3789363"/>
            <a:ext cx="43180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5" name="Line 26"/>
          <p:cNvSpPr>
            <a:spLocks noChangeShapeType="1"/>
          </p:cNvSpPr>
          <p:nvPr/>
        </p:nvSpPr>
        <p:spPr bwMode="auto">
          <a:xfrm flipV="1">
            <a:off x="1835150" y="4005263"/>
            <a:ext cx="433388" cy="503237"/>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EBBC6397-D0DC-40FE-9E3F-3FDC82E0AC3D}" type="slidenum">
              <a:rPr lang="fa-IR"/>
              <a:pPr>
                <a:defRPr/>
              </a:pPr>
              <a:t>260</a:t>
            </a:fld>
            <a:endParaRPr lang="en-US"/>
          </a:p>
        </p:txBody>
      </p:sp>
      <p:sp>
        <p:nvSpPr>
          <p:cNvPr id="27238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7238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عقبگرد کامل</a:t>
            </a:r>
          </a:p>
        </p:txBody>
      </p:sp>
      <p:pic>
        <p:nvPicPr>
          <p:cNvPr id="272389" name="Picture 4" descr="bc-horn-example07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431E66DB-FA79-4C28-9C3E-562F091D2FA2}" type="slidenum">
              <a:rPr lang="fa-IR"/>
              <a:pPr>
                <a:defRPr/>
              </a:pPr>
              <a:t>261</a:t>
            </a:fld>
            <a:endParaRPr lang="en-US"/>
          </a:p>
        </p:txBody>
      </p:sp>
      <p:sp>
        <p:nvSpPr>
          <p:cNvPr id="27341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73412"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عقبگرد کامل</a:t>
            </a:r>
          </a:p>
        </p:txBody>
      </p:sp>
      <p:pic>
        <p:nvPicPr>
          <p:cNvPr id="273413" name="Picture 4" descr="bc-horn-example08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5E301636-0D58-49E6-9653-C4D1B03C2912}" type="slidenum">
              <a:rPr lang="fa-IR"/>
              <a:pPr>
                <a:defRPr/>
              </a:pPr>
              <a:t>262</a:t>
            </a:fld>
            <a:endParaRPr lang="en-US"/>
          </a:p>
        </p:txBody>
      </p:sp>
      <p:sp>
        <p:nvSpPr>
          <p:cNvPr id="27443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74436"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عقبگرد کامل</a:t>
            </a:r>
          </a:p>
        </p:txBody>
      </p:sp>
      <p:pic>
        <p:nvPicPr>
          <p:cNvPr id="274437" name="Picture 4" descr="bc-horn-example09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5E515005-180A-47D0-B90A-7DE9FE2D965E}" type="slidenum">
              <a:rPr lang="fa-IR"/>
              <a:pPr>
                <a:defRPr/>
              </a:pPr>
              <a:t>263</a:t>
            </a:fld>
            <a:endParaRPr lang="en-US"/>
          </a:p>
        </p:txBody>
      </p:sp>
      <p:sp>
        <p:nvSpPr>
          <p:cNvPr id="27545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75460"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الگوريتم عقبگرد کامل</a:t>
            </a:r>
          </a:p>
        </p:txBody>
      </p:sp>
      <p:pic>
        <p:nvPicPr>
          <p:cNvPr id="275461" name="Picture 4" descr="bc-horn-example10c"/>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30550" y="2409825"/>
            <a:ext cx="2709863"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42125932-05DA-4C53-93E9-7C2557C715A5}" type="slidenum">
              <a:rPr lang="fa-IR"/>
              <a:pPr>
                <a:defRPr/>
              </a:pPr>
              <a:t>264</a:t>
            </a:fld>
            <a:endParaRPr lang="en-US"/>
          </a:p>
        </p:txBody>
      </p:sp>
      <p:sp>
        <p:nvSpPr>
          <p:cNvPr id="27648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76484"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ویژگیهای الگوريتم عقبگرد کامل</a:t>
            </a:r>
          </a:p>
        </p:txBody>
      </p:sp>
      <p:sp>
        <p:nvSpPr>
          <p:cNvPr id="276485" name="Text Box 3"/>
          <p:cNvSpPr txBox="1">
            <a:spLocks noChangeArrowheads="1"/>
          </p:cNvSpPr>
          <p:nvPr/>
        </p:nvSpPr>
        <p:spPr bwMode="auto">
          <a:xfrm>
            <a:off x="411163" y="2708275"/>
            <a:ext cx="8137525"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Times New Roman" pitchFamily="18" charset="0"/>
              </a:defRPr>
            </a:lvl1pPr>
            <a:lvl2pPr marL="1085850" indent="-34290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Font typeface="Arial" charset="0"/>
              <a:buChar char="•"/>
            </a:pPr>
            <a:r>
              <a:rPr lang="fa-IR" sz="2400">
                <a:solidFill>
                  <a:schemeClr val="accent2"/>
                </a:solidFill>
                <a:cs typeface="Homa" pitchFamily="2" charset="-78"/>
              </a:rPr>
              <a:t>پایان زودهنگام</a:t>
            </a:r>
          </a:p>
          <a:p>
            <a:pPr lvl="1" algn="r" rtl="1">
              <a:buFont typeface="Arial" charset="0"/>
              <a:buChar char="•"/>
            </a:pPr>
            <a:r>
              <a:rPr lang="fa-IR" sz="2400">
                <a:solidFill>
                  <a:schemeClr val="accent2"/>
                </a:solidFill>
                <a:cs typeface="Homa" pitchFamily="2" charset="-78"/>
              </a:rPr>
              <a:t>کلاز درست است اگر یکی از لیترال های ان درست باشد</a:t>
            </a:r>
          </a:p>
          <a:p>
            <a:pPr lvl="1" algn="r" rtl="1">
              <a:buFont typeface="Arial" charset="0"/>
              <a:buChar char="•"/>
            </a:pPr>
            <a:r>
              <a:rPr lang="fa-IR" sz="2400">
                <a:solidFill>
                  <a:schemeClr val="accent2"/>
                </a:solidFill>
                <a:cs typeface="Homa" pitchFamily="2" charset="-78"/>
              </a:rPr>
              <a:t>جمله نادرست است اگر یکی از کلازهای ان نادرست باشد</a:t>
            </a:r>
          </a:p>
          <a:p>
            <a:pPr lvl="1" algn="r" rtl="1">
              <a:buFont typeface="Arial" charset="0"/>
              <a:buChar char="•"/>
            </a:pPr>
            <a:r>
              <a:rPr lang="fa-IR" sz="2400">
                <a:solidFill>
                  <a:schemeClr val="accent2"/>
                </a:solidFill>
                <a:cs typeface="Homa" pitchFamily="2" charset="-78"/>
              </a:rPr>
              <a:t>کلاز نادرست است اگر همه لیترالهای ان نادرست باشد</a:t>
            </a:r>
          </a:p>
          <a:p>
            <a:pPr algn="r" rtl="1">
              <a:spcBef>
                <a:spcPct val="50000"/>
              </a:spcBef>
              <a:buFont typeface="Arial" charset="0"/>
              <a:buChar char="•"/>
            </a:pPr>
            <a:r>
              <a:rPr lang="fa-IR" sz="2400">
                <a:solidFill>
                  <a:schemeClr val="accent2"/>
                </a:solidFill>
                <a:cs typeface="Homa" pitchFamily="2" charset="-78"/>
              </a:rPr>
              <a:t>کشف کننده نماد خالص</a:t>
            </a:r>
          </a:p>
          <a:p>
            <a:pPr lvl="1" algn="r" rtl="1">
              <a:buFont typeface="Arial" charset="0"/>
              <a:buChar char="•"/>
            </a:pPr>
            <a:r>
              <a:rPr lang="fa-IR" sz="2400">
                <a:solidFill>
                  <a:schemeClr val="accent2"/>
                </a:solidFill>
                <a:cs typeface="Homa" pitchFamily="2" charset="-78"/>
              </a:rPr>
              <a:t>نماد خالص نمادی است که همواره با یک علامت در تمامی کلازها پدیدار می شود</a:t>
            </a:r>
          </a:p>
          <a:p>
            <a:pPr algn="r" rtl="1">
              <a:spcBef>
                <a:spcPct val="50000"/>
              </a:spcBef>
              <a:buFont typeface="Arial" charset="0"/>
              <a:buChar char="•"/>
            </a:pPr>
            <a:r>
              <a:rPr lang="fa-IR" sz="2400">
                <a:solidFill>
                  <a:schemeClr val="accent2"/>
                </a:solidFill>
                <a:cs typeface="Homa" pitchFamily="2" charset="-78"/>
              </a:rPr>
              <a:t>کشف کننده کلاز واحد</a:t>
            </a:r>
          </a:p>
          <a:p>
            <a:pPr lvl="1" algn="r" rtl="1">
              <a:buFont typeface="Arial" charset="0"/>
              <a:buChar char="•"/>
            </a:pPr>
            <a:r>
              <a:rPr lang="fa-IR" sz="2400">
                <a:solidFill>
                  <a:schemeClr val="accent2"/>
                </a:solidFill>
                <a:cs typeface="Homa" pitchFamily="2" charset="-78"/>
              </a:rPr>
              <a:t>کلاز واحد کلازی است که تنها با یک لیترال تعریف می شود یا انکه به جز یکی تمامی لیترالهای ان </a:t>
            </a:r>
            <a:r>
              <a:rPr lang="en-US" sz="2400">
                <a:solidFill>
                  <a:schemeClr val="accent2"/>
                </a:solidFill>
                <a:cs typeface="Homa" pitchFamily="2" charset="-78"/>
              </a:rPr>
              <a:t>False</a:t>
            </a:r>
            <a:r>
              <a:rPr lang="fa-IR" sz="2400">
                <a:solidFill>
                  <a:schemeClr val="accent2"/>
                </a:solidFill>
                <a:cs typeface="Homa" pitchFamily="2" charset="-78"/>
              </a:rPr>
              <a:t> باشد.</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CCD2144C-872D-45B1-AE5B-7D12AAD01077}" type="slidenum">
              <a:rPr lang="fa-IR"/>
              <a:pPr>
                <a:defRPr/>
              </a:pPr>
              <a:t>265</a:t>
            </a:fld>
            <a:endParaRPr lang="en-US"/>
          </a:p>
        </p:txBody>
      </p:sp>
      <p:sp>
        <p:nvSpPr>
          <p:cNvPr id="27750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عاملهای منطقی</a:t>
            </a:r>
            <a:endParaRPr lang="en-US" sz="4000">
              <a:latin typeface="Times New Roman" pitchFamily="18" charset="0"/>
              <a:cs typeface="Homa" pitchFamily="2" charset="-78"/>
            </a:endParaRPr>
          </a:p>
        </p:txBody>
      </p:sp>
      <p:sp>
        <p:nvSpPr>
          <p:cNvPr id="277508" name="Text Box 3"/>
          <p:cNvSpPr txBox="1">
            <a:spLocks noChangeArrowheads="1"/>
          </p:cNvSpPr>
          <p:nvPr/>
        </p:nvSpPr>
        <p:spPr bwMode="auto">
          <a:xfrm>
            <a:off x="250825" y="1844675"/>
            <a:ext cx="813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مسائل ارضاپذیری دشوار</a:t>
            </a:r>
          </a:p>
        </p:txBody>
      </p:sp>
      <p:sp>
        <p:nvSpPr>
          <p:cNvPr id="277509" name="Text Box 3"/>
          <p:cNvSpPr txBox="1">
            <a:spLocks noChangeArrowheads="1"/>
          </p:cNvSpPr>
          <p:nvPr/>
        </p:nvSpPr>
        <p:spPr bwMode="auto">
          <a:xfrm>
            <a:off x="411163" y="2708275"/>
            <a:ext cx="81375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Font typeface="Arial" charset="0"/>
              <a:buChar char="•"/>
            </a:pPr>
            <a:r>
              <a:rPr lang="fa-IR" sz="2400">
                <a:solidFill>
                  <a:schemeClr val="accent2"/>
                </a:solidFill>
                <a:cs typeface="Homa" pitchFamily="2" charset="-78"/>
              </a:rPr>
              <a:t>اگر تعداد کلازها زیاد و تعداد نمادها ثابت باشد مسئله محدودتر شده و یافتن پاسخ برای ان دشوار می شود</a:t>
            </a:r>
          </a:p>
        </p:txBody>
      </p:sp>
      <p:sp>
        <p:nvSpPr>
          <p:cNvPr id="277510" name="Text Box 3"/>
          <p:cNvSpPr txBox="1">
            <a:spLocks noChangeArrowheads="1"/>
          </p:cNvSpPr>
          <p:nvPr/>
        </p:nvSpPr>
        <p:spPr bwMode="auto">
          <a:xfrm>
            <a:off x="395288" y="3357563"/>
            <a:ext cx="8137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3200">
                <a:solidFill>
                  <a:schemeClr val="accent2"/>
                </a:solidFill>
                <a:cs typeface="Homa" pitchFamily="2" charset="-78"/>
              </a:rPr>
              <a:t>عاملهای مبتنی بر منطق گزاره ها</a:t>
            </a:r>
          </a:p>
        </p:txBody>
      </p:sp>
      <p:sp>
        <p:nvSpPr>
          <p:cNvPr id="277511" name="Text Box 3"/>
          <p:cNvSpPr txBox="1">
            <a:spLocks noChangeArrowheads="1"/>
          </p:cNvSpPr>
          <p:nvPr/>
        </p:nvSpPr>
        <p:spPr bwMode="auto">
          <a:xfrm>
            <a:off x="411163" y="4149725"/>
            <a:ext cx="8137525"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Font typeface="Arial" charset="0"/>
              <a:buChar char="•"/>
            </a:pPr>
            <a:r>
              <a:rPr lang="fa-IR" sz="2400">
                <a:solidFill>
                  <a:schemeClr val="accent2"/>
                </a:solidFill>
                <a:cs typeface="Homa" pitchFamily="2" charset="-78"/>
              </a:rPr>
              <a:t>با استفاده از منطق گزاره ها باید به ازای هر حالت مسئله یک گزاره نوشته شود.</a:t>
            </a:r>
          </a:p>
          <a:p>
            <a:pPr algn="r" rtl="1">
              <a:spcBef>
                <a:spcPct val="50000"/>
              </a:spcBef>
              <a:buFont typeface="Arial" charset="0"/>
              <a:buChar char="•"/>
            </a:pPr>
            <a:r>
              <a:rPr lang="fa-IR" sz="2400">
                <a:solidFill>
                  <a:schemeClr val="accent2"/>
                </a:solidFill>
                <a:cs typeface="Homa" pitchFamily="2" charset="-78"/>
              </a:rPr>
              <a:t>در عمل تعداد گزاره ها حتی برای مسائل کوچک نیز به شدت زیاد می شود.</a:t>
            </a:r>
          </a:p>
          <a:p>
            <a:pPr algn="r" rtl="1">
              <a:spcBef>
                <a:spcPct val="50000"/>
              </a:spcBef>
              <a:buFont typeface="Arial" charset="0"/>
              <a:buChar char="•"/>
            </a:pPr>
            <a:r>
              <a:rPr lang="fa-IR" sz="2400">
                <a:solidFill>
                  <a:schemeClr val="accent2"/>
                </a:solidFill>
                <a:cs typeface="Homa" pitchFamily="2" charset="-78"/>
              </a:rPr>
              <a:t>علت این مسئله عدم قابلیت استفاده از متغیرها در منطق گزاره هاست.</a:t>
            </a:r>
          </a:p>
          <a:p>
            <a:pPr algn="r" rtl="1">
              <a:spcBef>
                <a:spcPct val="50000"/>
              </a:spcBef>
              <a:buFont typeface="Arial" charset="0"/>
              <a:buChar char="•"/>
            </a:pPr>
            <a:r>
              <a:rPr lang="fa-IR" sz="2400">
                <a:solidFill>
                  <a:schemeClr val="accent2"/>
                </a:solidFill>
                <a:cs typeface="Homa" pitchFamily="2" charset="-78"/>
              </a:rPr>
              <a:t>در فصل بعد  زبان منطقی کاملتری برای بیان این گونه مسائل بیان می شود.</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F800775F-D890-431C-892C-AE6D36CCA6A9}" type="slidenum">
              <a:rPr lang="fa-IR"/>
              <a:pPr>
                <a:defRPr/>
              </a:pPr>
              <a:t>266</a:t>
            </a:fld>
            <a:endParaRPr lang="en-US"/>
          </a:p>
        </p:txBody>
      </p:sp>
      <p:sp>
        <p:nvSpPr>
          <p:cNvPr id="278531" name="Text Box 2"/>
          <p:cNvSpPr txBox="1">
            <a:spLocks noChangeArrowheads="1"/>
          </p:cNvSpPr>
          <p:nvPr/>
        </p:nvSpPr>
        <p:spPr bwMode="auto">
          <a:xfrm>
            <a:off x="2916238" y="981075"/>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278532" name="Text Box 3"/>
          <p:cNvSpPr txBox="1">
            <a:spLocks noChangeArrowheads="1"/>
          </p:cNvSpPr>
          <p:nvPr/>
        </p:nvSpPr>
        <p:spPr bwMode="auto">
          <a:xfrm>
            <a:off x="1258888" y="2060575"/>
            <a:ext cx="6553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278533" name="Text Box 4"/>
          <p:cNvSpPr txBox="1">
            <a:spLocks noChangeArrowheads="1"/>
          </p:cNvSpPr>
          <p:nvPr/>
        </p:nvSpPr>
        <p:spPr bwMode="auto">
          <a:xfrm>
            <a:off x="1908175" y="3862388"/>
            <a:ext cx="55451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4800">
                <a:solidFill>
                  <a:schemeClr val="accent2"/>
                </a:solidFill>
                <a:latin typeface="Akram" pitchFamily="2" charset="2"/>
                <a:cs typeface="Homa" pitchFamily="2" charset="-78"/>
              </a:rPr>
              <a:t>فصل هشتم</a:t>
            </a:r>
            <a:endParaRPr lang="en-US" sz="4800">
              <a:solidFill>
                <a:schemeClr val="accent2"/>
              </a:solidFill>
              <a:latin typeface="Akram" pitchFamily="2" charset="2"/>
              <a:cs typeface="Homa" pitchFamily="2" charset="-78"/>
            </a:endParaRPr>
          </a:p>
        </p:txBody>
      </p:sp>
      <p:sp>
        <p:nvSpPr>
          <p:cNvPr id="278534" name="Text Box 5"/>
          <p:cNvSpPr txBox="1">
            <a:spLocks noChangeArrowheads="1"/>
          </p:cNvSpPr>
          <p:nvPr/>
        </p:nvSpPr>
        <p:spPr bwMode="auto">
          <a:xfrm>
            <a:off x="536575" y="4941888"/>
            <a:ext cx="79914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5400">
                <a:solidFill>
                  <a:srgbClr val="CC3300"/>
                </a:solidFill>
                <a:latin typeface="Akram" pitchFamily="2" charset="2"/>
                <a:cs typeface="Homa" pitchFamily="2" charset="-78"/>
              </a:rPr>
              <a:t>منطق رتبه اول</a:t>
            </a:r>
            <a:endParaRPr lang="en-US" sz="5400">
              <a:solidFill>
                <a:srgbClr val="CC3300"/>
              </a:solidFill>
              <a:latin typeface="Akram" pitchFamily="2" charset="2"/>
              <a:cs typeface="Homa" pitchFamily="2" charset="-78"/>
            </a:endParaRPr>
          </a:p>
        </p:txBody>
      </p:sp>
    </p:spTree>
  </p:cSld>
  <p:clrMapOvr>
    <a:masterClrMapping/>
  </p:clrMapOvr>
  <p:transition>
    <p:wipe dir="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659E1453-9573-49E0-8893-C3F0131BE334}" type="slidenum">
              <a:rPr lang="fa-IR"/>
              <a:pPr>
                <a:defRPr/>
              </a:pPr>
              <a:t>267</a:t>
            </a:fld>
            <a:endParaRPr lang="en-US"/>
          </a:p>
        </p:txBody>
      </p:sp>
      <p:sp>
        <p:nvSpPr>
          <p:cNvPr id="27955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rPr>
              <a:t> 	</a:t>
            </a:r>
            <a:r>
              <a:rPr lang="en-US" sz="2400" b="1">
                <a:latin typeface="Times New Roman" pitchFamily="18" charset="0"/>
              </a:rPr>
              <a:t>Artificial Intelligence</a:t>
            </a:r>
          </a:p>
        </p:txBody>
      </p:sp>
      <p:sp>
        <p:nvSpPr>
          <p:cNvPr id="279556" name="Text Box 3"/>
          <p:cNvSpPr txBox="1">
            <a:spLocks noChangeArrowheads="1"/>
          </p:cNvSpPr>
          <p:nvPr/>
        </p:nvSpPr>
        <p:spPr bwMode="auto">
          <a:xfrm>
            <a:off x="5724525" y="2235200"/>
            <a:ext cx="2305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400">
                <a:cs typeface="Homa" pitchFamily="2" charset="-78"/>
              </a:rPr>
              <a:t>فهرست</a:t>
            </a:r>
            <a:endParaRPr lang="en-US" sz="4400">
              <a:cs typeface="Homa" pitchFamily="2" charset="-78"/>
            </a:endParaRPr>
          </a:p>
        </p:txBody>
      </p:sp>
      <p:sp>
        <p:nvSpPr>
          <p:cNvPr id="279557" name="Text Box 4"/>
          <p:cNvSpPr txBox="1">
            <a:spLocks noChangeArrowheads="1"/>
          </p:cNvSpPr>
          <p:nvPr/>
        </p:nvSpPr>
        <p:spPr bwMode="auto">
          <a:xfrm>
            <a:off x="1619250" y="3357563"/>
            <a:ext cx="61928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endParaRPr lang="en-US" sz="4800">
              <a:solidFill>
                <a:schemeClr val="accent2"/>
              </a:solidFill>
              <a:latin typeface="Akram" pitchFamily="2" charset="2"/>
            </a:endParaRPr>
          </a:p>
        </p:txBody>
      </p:sp>
      <p:sp>
        <p:nvSpPr>
          <p:cNvPr id="279558" name="Text Box 5"/>
          <p:cNvSpPr txBox="1">
            <a:spLocks noChangeArrowheads="1"/>
          </p:cNvSpPr>
          <p:nvPr/>
        </p:nvSpPr>
        <p:spPr bwMode="auto">
          <a:xfrm>
            <a:off x="611188" y="2997200"/>
            <a:ext cx="6769100" cy="1205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10000"/>
              </a:spcBef>
              <a:buClr>
                <a:srgbClr val="00D600"/>
              </a:buClr>
              <a:buFont typeface="Wingdings" pitchFamily="2" charset="2"/>
              <a:buChar char="Ã"/>
            </a:pPr>
            <a:r>
              <a:rPr lang="fa-IR" sz="3200" b="1">
                <a:solidFill>
                  <a:schemeClr val="accent2"/>
                </a:solidFill>
                <a:cs typeface="Lotus" pitchFamily="2" charset="-78"/>
              </a:rPr>
              <a:t>مروری بر منطق گزاره ای</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منطق رتبه اول</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انواع منطق</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نحو و معنای منطق رتبه اول</a:t>
            </a:r>
          </a:p>
          <a:p>
            <a:pPr algn="r" rtl="1">
              <a:spcBef>
                <a:spcPct val="10000"/>
              </a:spcBef>
              <a:buClr>
                <a:srgbClr val="00D600"/>
              </a:buClr>
              <a:buFont typeface="Wingdings" pitchFamily="2" charset="2"/>
              <a:buChar char="Ã"/>
            </a:pPr>
            <a:r>
              <a:rPr lang="fa-IR" sz="3200" b="1">
                <a:solidFill>
                  <a:schemeClr val="accent2"/>
                </a:solidFill>
                <a:cs typeface="Lotus" pitchFamily="2" charset="-78"/>
              </a:rPr>
              <a:t>مهندسی دانش</a:t>
            </a: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en-US"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en-US"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en-US" sz="3600" b="1">
              <a:solidFill>
                <a:schemeClr val="accent2"/>
              </a:solidFill>
              <a:cs typeface="Lotus" pitchFamily="2" charset="-78"/>
            </a:endParaRPr>
          </a:p>
          <a:p>
            <a:pPr algn="r" rtl="1">
              <a:spcBef>
                <a:spcPct val="10000"/>
              </a:spcBef>
            </a:pPr>
            <a:endParaRPr lang="en-US" sz="3600" b="1">
              <a:solidFill>
                <a:schemeClr val="accent2"/>
              </a:solidFill>
              <a:cs typeface="Lotus" pitchFamily="2" charset="-78"/>
            </a:endParaRPr>
          </a:p>
          <a:p>
            <a:pPr algn="r">
              <a:spcBef>
                <a:spcPct val="10000"/>
              </a:spcBef>
            </a:pP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B8FC0EDE-9556-4320-BC11-15C2BD49FCCC}" type="slidenum">
              <a:rPr lang="fa-IR"/>
              <a:pPr>
                <a:defRPr/>
              </a:pPr>
              <a:t>268</a:t>
            </a:fld>
            <a:endParaRPr lang="en-US"/>
          </a:p>
        </p:txBody>
      </p:sp>
      <p:sp>
        <p:nvSpPr>
          <p:cNvPr id="28057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80580"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مروری بر منطق گزاره ای</a:t>
            </a:r>
          </a:p>
        </p:txBody>
      </p:sp>
      <p:sp>
        <p:nvSpPr>
          <p:cNvPr id="280581" name="Text Box 4"/>
          <p:cNvSpPr txBox="1">
            <a:spLocks noChangeArrowheads="1"/>
          </p:cNvSpPr>
          <p:nvPr/>
        </p:nvSpPr>
        <p:spPr bwMode="auto">
          <a:xfrm>
            <a:off x="684213" y="2420938"/>
            <a:ext cx="777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2400">
              <a:solidFill>
                <a:srgbClr val="CC3300"/>
              </a:solidFill>
              <a:cs typeface="Homa" pitchFamily="2" charset="-78"/>
            </a:endParaRPr>
          </a:p>
        </p:txBody>
      </p:sp>
      <p:sp>
        <p:nvSpPr>
          <p:cNvPr id="280582" name="Text Box 5"/>
          <p:cNvSpPr txBox="1">
            <a:spLocks noChangeArrowheads="1"/>
          </p:cNvSpPr>
          <p:nvPr/>
        </p:nvSpPr>
        <p:spPr bwMode="auto">
          <a:xfrm>
            <a:off x="0" y="2295525"/>
            <a:ext cx="8675688" cy="50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800">
                <a:solidFill>
                  <a:schemeClr val="accent2"/>
                </a:solidFill>
                <a:cs typeface="Homa" pitchFamily="2" charset="-78"/>
              </a:rPr>
              <a:t>ويژگيها</a:t>
            </a:r>
          </a:p>
          <a:p>
            <a:pPr lvl="1" algn="r" rtl="1">
              <a:buClr>
                <a:srgbClr val="00D600"/>
              </a:buClr>
              <a:buFont typeface="Wingdings" pitchFamily="2" charset="2"/>
              <a:buChar char="×"/>
            </a:pPr>
            <a:r>
              <a:rPr lang="fa-IR" sz="2400">
                <a:solidFill>
                  <a:srgbClr val="CC3300"/>
                </a:solidFill>
                <a:cs typeface="Homa" pitchFamily="2" charset="-78"/>
              </a:rPr>
              <a:t>ماهيت اعلانی</a:t>
            </a:r>
          </a:p>
          <a:p>
            <a:pPr lvl="2" algn="r" rtl="1">
              <a:buClr>
                <a:srgbClr val="00D600"/>
              </a:buClr>
              <a:buFont typeface="Wingdings" pitchFamily="2" charset="2"/>
              <a:buChar char="§"/>
            </a:pPr>
            <a:r>
              <a:rPr lang="fa-IR" sz="2000">
                <a:solidFill>
                  <a:srgbClr val="CC3300"/>
                </a:solidFill>
                <a:cs typeface="Homa" pitchFamily="2" charset="-78"/>
              </a:rPr>
              <a:t>دانش و استنتاج متمايزند و استنتاج کاملاً مستقل از دامنه است</a:t>
            </a:r>
          </a:p>
          <a:p>
            <a:pPr lvl="1" algn="r" rtl="1">
              <a:buClr>
                <a:srgbClr val="00D600"/>
              </a:buClr>
              <a:buFont typeface="Wingdings" pitchFamily="2" charset="2"/>
              <a:buChar char="×"/>
            </a:pPr>
            <a:r>
              <a:rPr lang="fa-IR" sz="2400">
                <a:solidFill>
                  <a:srgbClr val="CC3300"/>
                </a:solidFill>
                <a:cs typeface="Homa" pitchFamily="2" charset="-78"/>
              </a:rPr>
              <a:t>قدرت بيان کافی برای اداره کردن اطلاعات جزئي</a:t>
            </a:r>
          </a:p>
          <a:p>
            <a:pPr lvl="2" algn="r" rtl="1">
              <a:buClr>
                <a:srgbClr val="00D600"/>
              </a:buClr>
              <a:buFont typeface="Wingdings" pitchFamily="2" charset="2"/>
              <a:buChar char="§"/>
            </a:pPr>
            <a:r>
              <a:rPr lang="fa-IR" sz="2000">
                <a:solidFill>
                  <a:srgbClr val="CC3300"/>
                </a:solidFill>
                <a:cs typeface="Homa" pitchFamily="2" charset="-78"/>
              </a:rPr>
              <a:t>با استفاده از ترکيب فصلی و نقيض</a:t>
            </a:r>
          </a:p>
          <a:p>
            <a:pPr lvl="1" algn="r" rtl="1">
              <a:buClr>
                <a:srgbClr val="00D600"/>
              </a:buClr>
              <a:buFont typeface="Wingdings" pitchFamily="2" charset="2"/>
              <a:buChar char="×"/>
            </a:pPr>
            <a:r>
              <a:rPr lang="fa-IR" sz="2400">
                <a:solidFill>
                  <a:srgbClr val="CC3300"/>
                </a:solidFill>
                <a:cs typeface="Homa" pitchFamily="2" charset="-78"/>
              </a:rPr>
              <a:t>قابليت ترکيب</a:t>
            </a:r>
          </a:p>
          <a:p>
            <a:pPr lvl="2" algn="r" rtl="1">
              <a:buClr>
                <a:srgbClr val="00D600"/>
              </a:buClr>
              <a:buFont typeface="Wingdings" pitchFamily="2" charset="2"/>
              <a:buChar char="§"/>
            </a:pPr>
            <a:r>
              <a:rPr lang="fa-IR" sz="2000">
                <a:solidFill>
                  <a:srgbClr val="CC3300"/>
                </a:solidFill>
                <a:cs typeface="Homa" pitchFamily="2" charset="-78"/>
              </a:rPr>
              <a:t>معنای جمله، تابعي از معنای بخشهای آن </a:t>
            </a:r>
          </a:p>
          <a:p>
            <a:pPr lvl="1" algn="r" rtl="1">
              <a:buClr>
                <a:srgbClr val="00D600"/>
              </a:buClr>
              <a:buFont typeface="Wingdings" pitchFamily="2" charset="2"/>
              <a:buChar char="×"/>
            </a:pPr>
            <a:r>
              <a:rPr lang="fa-IR" sz="2400">
                <a:solidFill>
                  <a:srgbClr val="CC3300"/>
                </a:solidFill>
                <a:cs typeface="Homa" pitchFamily="2" charset="-78"/>
              </a:rPr>
              <a:t>معنا، مستقل از متن است</a:t>
            </a:r>
          </a:p>
          <a:p>
            <a:pPr lvl="2" algn="r" rtl="1">
              <a:buClr>
                <a:srgbClr val="00D600"/>
              </a:buClr>
              <a:buFont typeface="Wingdings" pitchFamily="2" charset="2"/>
              <a:buChar char="§"/>
            </a:pPr>
            <a:r>
              <a:rPr lang="fa-IR" sz="2000">
                <a:solidFill>
                  <a:srgbClr val="CC3300"/>
                </a:solidFill>
                <a:cs typeface="Homa" pitchFamily="2" charset="-78"/>
              </a:rPr>
              <a:t>بر خلاف زبانهای طبيعي که، معنای جملات وابسته به متن است</a:t>
            </a:r>
          </a:p>
          <a:p>
            <a:pPr algn="r" rtl="1">
              <a:spcBef>
                <a:spcPct val="20000"/>
              </a:spcBef>
              <a:buClr>
                <a:srgbClr val="00D600"/>
              </a:buClr>
              <a:buFont typeface="Wingdings" pitchFamily="2" charset="2"/>
              <a:buChar char="Ã"/>
            </a:pPr>
            <a:r>
              <a:rPr lang="fa-IR" sz="2800">
                <a:solidFill>
                  <a:schemeClr val="accent2"/>
                </a:solidFill>
                <a:cs typeface="Homa" pitchFamily="2" charset="-78"/>
              </a:rPr>
              <a:t>معايب</a:t>
            </a:r>
          </a:p>
          <a:p>
            <a:pPr lvl="1" algn="r" rtl="1">
              <a:buClr>
                <a:srgbClr val="00D600"/>
              </a:buClr>
              <a:buFont typeface="Wingdings" pitchFamily="2" charset="2"/>
              <a:buChar char="×"/>
            </a:pPr>
            <a:r>
              <a:rPr lang="fa-IR" sz="2400">
                <a:solidFill>
                  <a:srgbClr val="CC3300"/>
                </a:solidFill>
                <a:cs typeface="Homa" pitchFamily="2" charset="-78"/>
              </a:rPr>
              <a:t>فاقد قدرت بياني برای تشريح دقيق محيطی با اشياي مختلف</a:t>
            </a:r>
          </a:p>
          <a:p>
            <a:pPr lvl="2" algn="r" rtl="1">
              <a:buClr>
                <a:srgbClr val="00D600"/>
              </a:buClr>
              <a:buFont typeface="Wingdings" pitchFamily="2" charset="2"/>
              <a:buChar char="§"/>
            </a:pPr>
            <a:r>
              <a:rPr lang="fa-IR" sz="2000">
                <a:solidFill>
                  <a:srgbClr val="CC3300"/>
                </a:solidFill>
                <a:cs typeface="Homa" pitchFamily="2" charset="-78"/>
              </a:rPr>
              <a:t>بر خلاف زبانهای طبيعی</a:t>
            </a:r>
          </a:p>
          <a:p>
            <a:pPr algn="r" rtl="1">
              <a:buClr>
                <a:srgbClr val="00D600"/>
              </a:buClr>
              <a:buFont typeface="Wingdings" pitchFamily="2" charset="2"/>
              <a:buChar char="Ã"/>
            </a:pPr>
            <a:endParaRPr lang="fa-IR" sz="2000">
              <a:solidFill>
                <a:srgbClr val="CC3300"/>
              </a:solidFill>
              <a:cs typeface="Homa" pitchFamily="2" charset="-78"/>
            </a:endParaRPr>
          </a:p>
          <a:p>
            <a:pPr algn="r" rtl="1">
              <a:buClr>
                <a:srgbClr val="00D600"/>
              </a:buClr>
              <a:buFont typeface="Wingdings" pitchFamily="2" charset="2"/>
              <a:buChar char="×"/>
            </a:pPr>
            <a:endParaRPr lang="en-US" sz="2400">
              <a:solidFill>
                <a:srgbClr val="CC3300"/>
              </a:solidFill>
              <a:cs typeface="Homa" pitchFamily="2" charset="-78"/>
            </a:endParaRPr>
          </a:p>
        </p:txBody>
      </p:sp>
      <p:sp>
        <p:nvSpPr>
          <p:cNvPr id="280583" name="Rectangle 6"/>
          <p:cNvSpPr>
            <a:spLocks noChangeArrowheads="1"/>
          </p:cNvSpPr>
          <p:nvPr/>
        </p:nvSpPr>
        <p:spPr bwMode="auto">
          <a:xfrm>
            <a:off x="4211638" y="436562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D81739D-CE05-476C-B134-DF48A4D2190F}" type="slidenum">
              <a:rPr lang="fa-IR"/>
              <a:pPr>
                <a:defRPr/>
              </a:pPr>
              <a:t>269</a:t>
            </a:fld>
            <a:endParaRPr lang="en-US"/>
          </a:p>
        </p:txBody>
      </p:sp>
      <p:sp>
        <p:nvSpPr>
          <p:cNvPr id="28160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81604"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منطق رتبه اول</a:t>
            </a:r>
          </a:p>
        </p:txBody>
      </p:sp>
      <p:sp>
        <p:nvSpPr>
          <p:cNvPr id="281605" name="Text Box 4"/>
          <p:cNvSpPr txBox="1">
            <a:spLocks noChangeArrowheads="1"/>
          </p:cNvSpPr>
          <p:nvPr/>
        </p:nvSpPr>
        <p:spPr bwMode="auto">
          <a:xfrm>
            <a:off x="0" y="2528888"/>
            <a:ext cx="8675688" cy="362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a:defRPr>
                <a:solidFill>
                  <a:schemeClr val="tx1"/>
                </a:solidFill>
                <a:latin typeface="Arial" charset="0"/>
                <a:cs typeface="Times New Roman" pitchFamily="18" charset="0"/>
              </a:defRPr>
            </a:lvl4pPr>
            <a:lvl5pPr>
              <a:defRPr>
                <a:solidFill>
                  <a:schemeClr val="tx1"/>
                </a:solidFill>
                <a:latin typeface="Arial" charset="0"/>
                <a:cs typeface="Times New Roman" pitchFamily="18" charset="0"/>
              </a:defRPr>
            </a:lvl5pPr>
            <a:lvl6pPr eaLnBrk="0" fontAlgn="base" hangingPunct="0">
              <a:spcBef>
                <a:spcPct val="0"/>
              </a:spcBef>
              <a:spcAft>
                <a:spcPct val="0"/>
              </a:spcAft>
              <a:defRPr>
                <a:solidFill>
                  <a:schemeClr val="tx1"/>
                </a:solidFill>
                <a:latin typeface="Arial" charset="0"/>
                <a:cs typeface="Times New Roman" pitchFamily="18" charset="0"/>
              </a:defRPr>
            </a:lvl6pPr>
            <a:lvl7pPr eaLnBrk="0" fontAlgn="base" hangingPunct="0">
              <a:spcBef>
                <a:spcPct val="0"/>
              </a:spcBef>
              <a:spcAft>
                <a:spcPct val="0"/>
              </a:spcAft>
              <a:defRPr>
                <a:solidFill>
                  <a:schemeClr val="tx1"/>
                </a:solidFill>
                <a:latin typeface="Arial" charset="0"/>
                <a:cs typeface="Times New Roman" pitchFamily="18" charset="0"/>
              </a:defRPr>
            </a:lvl7pPr>
            <a:lvl8pPr eaLnBrk="0" fontAlgn="base" hangingPunct="0">
              <a:spcBef>
                <a:spcPct val="0"/>
              </a:spcBef>
              <a:spcAft>
                <a:spcPct val="0"/>
              </a:spcAft>
              <a:defRPr>
                <a:solidFill>
                  <a:schemeClr val="tx1"/>
                </a:solidFill>
                <a:latin typeface="Arial" charset="0"/>
                <a:cs typeface="Times New Roman" pitchFamily="18" charset="0"/>
              </a:defRPr>
            </a:lvl8pPr>
            <a:lvl9pPr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اساس منطق گزاره ای را پذيرفته و بر اساس آن يک منطق بيانی ميسازيم</a:t>
            </a:r>
          </a:p>
          <a:p>
            <a:pPr algn="r" rtl="1">
              <a:spcBef>
                <a:spcPct val="50000"/>
              </a:spcBef>
              <a:buClr>
                <a:srgbClr val="00D600"/>
              </a:buClr>
              <a:buFont typeface="Wingdings" pitchFamily="2" charset="2"/>
              <a:buChar char="Ã"/>
            </a:pPr>
            <a:r>
              <a:rPr lang="fa-IR" sz="2400">
                <a:solidFill>
                  <a:srgbClr val="CC3300"/>
                </a:solidFill>
                <a:cs typeface="Homa" pitchFamily="2" charset="-78"/>
              </a:rPr>
              <a:t>از ايده های نمايشي زبان طبيعي استفاده کرده، از عيوب آن اجتناب ميکنيم</a:t>
            </a:r>
          </a:p>
          <a:p>
            <a:pPr algn="r" rtl="1">
              <a:spcBef>
                <a:spcPct val="50000"/>
              </a:spcBef>
              <a:buClr>
                <a:srgbClr val="00D600"/>
              </a:buClr>
              <a:buFont typeface="Wingdings" pitchFamily="2" charset="2"/>
              <a:buChar char="Ã"/>
            </a:pPr>
            <a:r>
              <a:rPr lang="fa-IR" sz="2400">
                <a:solidFill>
                  <a:srgbClr val="CC3300"/>
                </a:solidFill>
                <a:cs typeface="Homa" pitchFamily="2" charset="-78"/>
              </a:rPr>
              <a:t>زبانهای طبيعی از جهان طبقه بندی زير را دارند</a:t>
            </a:r>
          </a:p>
          <a:p>
            <a:pPr lvl="3" algn="r" rtl="1"/>
            <a:r>
              <a:rPr lang="fa-IR" sz="2000" b="1">
                <a:solidFill>
                  <a:schemeClr val="bg1"/>
                </a:solidFill>
                <a:cs typeface="Homa" pitchFamily="2" charset="-78"/>
              </a:rPr>
              <a:t>اشياء:</a:t>
            </a:r>
            <a:r>
              <a:rPr lang="fa-IR" sz="2000">
                <a:solidFill>
                  <a:schemeClr val="bg1"/>
                </a:solidFill>
                <a:cs typeface="Homa" pitchFamily="2" charset="-78"/>
              </a:rPr>
              <a:t> افراد، خانه، اعداد، رنگها، بازيهای فوتبال، آتش و ...</a:t>
            </a:r>
          </a:p>
          <a:p>
            <a:pPr lvl="3" algn="r" rtl="1"/>
            <a:r>
              <a:rPr lang="fa-IR" sz="2000" b="1">
                <a:solidFill>
                  <a:schemeClr val="bg1"/>
                </a:solidFill>
                <a:cs typeface="Homa" pitchFamily="2" charset="-78"/>
              </a:rPr>
              <a:t>رابطه ها:</a:t>
            </a:r>
            <a:r>
              <a:rPr lang="fa-IR" sz="2000">
                <a:solidFill>
                  <a:schemeClr val="bg1"/>
                </a:solidFill>
                <a:cs typeface="Homa" pitchFamily="2" charset="-78"/>
              </a:rPr>
              <a:t> </a:t>
            </a:r>
          </a:p>
          <a:p>
            <a:pPr lvl="4" algn="r" rtl="1"/>
            <a:r>
              <a:rPr lang="fa-IR" sz="2000">
                <a:solidFill>
                  <a:schemeClr val="bg1"/>
                </a:solidFill>
                <a:cs typeface="Homa" pitchFamily="2" charset="-78"/>
              </a:rPr>
              <a:t>رابطه های يکاني يا خواص مثل قرمز، گرد، اول و ... </a:t>
            </a:r>
          </a:p>
          <a:p>
            <a:pPr lvl="4" algn="r" rtl="1"/>
            <a:r>
              <a:rPr lang="fa-IR" sz="2000">
                <a:solidFill>
                  <a:schemeClr val="bg1"/>
                </a:solidFill>
                <a:cs typeface="Homa" pitchFamily="2" charset="-78"/>
              </a:rPr>
              <a:t>رابطه های چندتايي مثل برادر بودن، بزرگتر بودن، بخشی از، مالکيت و ...</a:t>
            </a:r>
          </a:p>
          <a:p>
            <a:pPr lvl="3" algn="r" rtl="1"/>
            <a:r>
              <a:rPr lang="fa-IR" sz="2000" b="1">
                <a:solidFill>
                  <a:schemeClr val="bg1"/>
                </a:solidFill>
                <a:cs typeface="Homa" pitchFamily="2" charset="-78"/>
              </a:rPr>
              <a:t>توابع:</a:t>
            </a:r>
            <a:r>
              <a:rPr lang="fa-IR" sz="2000">
                <a:solidFill>
                  <a:schemeClr val="bg1"/>
                </a:solidFill>
                <a:cs typeface="Homa" pitchFamily="2" charset="-78"/>
              </a:rPr>
              <a:t> پدر بودن، بهترين دوست، يکي بيشتر از و ...</a:t>
            </a:r>
          </a:p>
          <a:p>
            <a:pPr algn="r" rtl="1">
              <a:spcBef>
                <a:spcPct val="50000"/>
              </a:spcBef>
              <a:buClr>
                <a:srgbClr val="00D600"/>
              </a:buClr>
              <a:buFont typeface="Wingdings" pitchFamily="2" charset="2"/>
              <a:buChar char="Ã"/>
            </a:pPr>
            <a:r>
              <a:rPr lang="fa-IR" sz="2400">
                <a:solidFill>
                  <a:srgbClr val="CC3300"/>
                </a:solidFill>
                <a:cs typeface="Homa" pitchFamily="2" charset="-78"/>
              </a:rPr>
              <a:t>منطق رتبه اول توسط اشيا و رابطه ها ساخته ميشود</a:t>
            </a:r>
            <a:endParaRPr lang="en-US" sz="2400">
              <a:solidFill>
                <a:srgbClr val="CC3300"/>
              </a:solidFill>
              <a:cs typeface="Homa" pitchFamily="2" charset="-78"/>
            </a:endParaRPr>
          </a:p>
        </p:txBody>
      </p:sp>
      <p:sp>
        <p:nvSpPr>
          <p:cNvPr id="281606" name="Text Box 5"/>
          <p:cNvSpPr txBox="1">
            <a:spLocks noChangeArrowheads="1"/>
          </p:cNvSpPr>
          <p:nvPr/>
        </p:nvSpPr>
        <p:spPr bwMode="auto">
          <a:xfrm>
            <a:off x="-252413" y="4076700"/>
            <a:ext cx="8064501"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a:defRPr>
                <a:solidFill>
                  <a:schemeClr val="tx1"/>
                </a:solidFill>
                <a:latin typeface="Arial" charset="0"/>
                <a:cs typeface="Times New Roman" pitchFamily="18" charset="0"/>
              </a:defRPr>
            </a:lvl4pPr>
            <a:lvl5pPr>
              <a:defRPr>
                <a:solidFill>
                  <a:schemeClr val="tx1"/>
                </a:solidFill>
                <a:latin typeface="Arial" charset="0"/>
                <a:cs typeface="Times New Roman" pitchFamily="18" charset="0"/>
              </a:defRPr>
            </a:lvl5pPr>
            <a:lvl6pPr eaLnBrk="0" fontAlgn="base" hangingPunct="0">
              <a:spcBef>
                <a:spcPct val="0"/>
              </a:spcBef>
              <a:spcAft>
                <a:spcPct val="0"/>
              </a:spcAft>
              <a:defRPr>
                <a:solidFill>
                  <a:schemeClr val="tx1"/>
                </a:solidFill>
                <a:latin typeface="Arial" charset="0"/>
                <a:cs typeface="Times New Roman" pitchFamily="18" charset="0"/>
              </a:defRPr>
            </a:lvl6pPr>
            <a:lvl7pPr eaLnBrk="0" fontAlgn="base" hangingPunct="0">
              <a:spcBef>
                <a:spcPct val="0"/>
              </a:spcBef>
              <a:spcAft>
                <a:spcPct val="0"/>
              </a:spcAft>
              <a:defRPr>
                <a:solidFill>
                  <a:schemeClr val="tx1"/>
                </a:solidFill>
                <a:latin typeface="Arial" charset="0"/>
                <a:cs typeface="Times New Roman" pitchFamily="18" charset="0"/>
              </a:defRPr>
            </a:lvl7pPr>
            <a:lvl8pPr eaLnBrk="0" fontAlgn="base" hangingPunct="0">
              <a:spcBef>
                <a:spcPct val="0"/>
              </a:spcBef>
              <a:spcAft>
                <a:spcPct val="0"/>
              </a:spcAft>
              <a:defRPr>
                <a:solidFill>
                  <a:schemeClr val="tx1"/>
                </a:solidFill>
                <a:latin typeface="Arial" charset="0"/>
                <a:cs typeface="Times New Roman" pitchFamily="18" charset="0"/>
              </a:defRPr>
            </a:lvl8pPr>
            <a:lvl9pPr eaLnBrk="0" fontAlgn="base" hangingPunct="0">
              <a:spcBef>
                <a:spcPct val="0"/>
              </a:spcBef>
              <a:spcAft>
                <a:spcPct val="0"/>
              </a:spcAft>
              <a:defRPr>
                <a:solidFill>
                  <a:schemeClr val="tx1"/>
                </a:solidFill>
                <a:latin typeface="Arial" charset="0"/>
                <a:cs typeface="Times New Roman" pitchFamily="18" charset="0"/>
              </a:defRPr>
            </a:lvl9pPr>
          </a:lstStyle>
          <a:p>
            <a:pPr lvl="3" algn="r" rtl="1">
              <a:buClr>
                <a:srgbClr val="00D600"/>
              </a:buClr>
              <a:buFont typeface="Wingdings" pitchFamily="2" charset="2"/>
              <a:buChar char="×"/>
            </a:pPr>
            <a:r>
              <a:rPr lang="fa-IR" sz="2000" b="1">
                <a:solidFill>
                  <a:srgbClr val="CC3300"/>
                </a:solidFill>
                <a:cs typeface="Homa" pitchFamily="2" charset="-78"/>
              </a:rPr>
              <a:t>اشياء:</a:t>
            </a:r>
            <a:r>
              <a:rPr lang="fa-IR" sz="2000">
                <a:solidFill>
                  <a:srgbClr val="CC3300"/>
                </a:solidFill>
                <a:cs typeface="Homa" pitchFamily="2" charset="-78"/>
              </a:rPr>
              <a:t> افراد، خانه، اعداد، رنگها، بازيهای فوتبال، آتش و ...</a:t>
            </a:r>
          </a:p>
          <a:p>
            <a:pPr lvl="3" algn="r" rtl="1">
              <a:buClr>
                <a:srgbClr val="00D600"/>
              </a:buClr>
              <a:buFont typeface="Wingdings" pitchFamily="2" charset="2"/>
              <a:buChar char="×"/>
            </a:pPr>
            <a:r>
              <a:rPr lang="fa-IR" sz="2000" b="1">
                <a:solidFill>
                  <a:srgbClr val="CC3300"/>
                </a:solidFill>
                <a:cs typeface="Homa" pitchFamily="2" charset="-78"/>
              </a:rPr>
              <a:t>رابطه ها:</a:t>
            </a:r>
            <a:r>
              <a:rPr lang="fa-IR" sz="2000">
                <a:solidFill>
                  <a:srgbClr val="CC3300"/>
                </a:solidFill>
                <a:cs typeface="Homa" pitchFamily="2" charset="-78"/>
              </a:rPr>
              <a:t> </a:t>
            </a:r>
          </a:p>
          <a:p>
            <a:pPr lvl="4" algn="r" rtl="1">
              <a:buClr>
                <a:srgbClr val="00D600"/>
              </a:buClr>
              <a:buFont typeface="Wingdings" pitchFamily="2" charset="2"/>
              <a:buChar char="×"/>
            </a:pPr>
            <a:r>
              <a:rPr lang="fa-IR" sz="2000">
                <a:solidFill>
                  <a:srgbClr val="CC3300"/>
                </a:solidFill>
                <a:cs typeface="Homa" pitchFamily="2" charset="-78"/>
              </a:rPr>
              <a:t>رابطه های يکاني يا خواص مثل قرمز، گرد، اول و ... </a:t>
            </a:r>
          </a:p>
          <a:p>
            <a:pPr lvl="4" algn="r" rtl="1">
              <a:buClr>
                <a:srgbClr val="00D600"/>
              </a:buClr>
              <a:buFont typeface="Wingdings" pitchFamily="2" charset="2"/>
              <a:buChar char="×"/>
            </a:pPr>
            <a:r>
              <a:rPr lang="fa-IR" sz="2000">
                <a:solidFill>
                  <a:srgbClr val="CC3300"/>
                </a:solidFill>
                <a:cs typeface="Homa" pitchFamily="2" charset="-78"/>
              </a:rPr>
              <a:t>رابطه های چندتايي مثل برادر بودن، بزرگتر بودن، بخشی از، مالکيت و ...</a:t>
            </a:r>
          </a:p>
          <a:p>
            <a:pPr lvl="3" algn="r" rtl="1">
              <a:buClr>
                <a:srgbClr val="00D600"/>
              </a:buClr>
              <a:buFont typeface="Wingdings" pitchFamily="2" charset="2"/>
              <a:buChar char="×"/>
            </a:pPr>
            <a:r>
              <a:rPr lang="fa-IR" sz="2000" b="1">
                <a:solidFill>
                  <a:srgbClr val="CC3300"/>
                </a:solidFill>
                <a:cs typeface="Homa" pitchFamily="2" charset="-78"/>
              </a:rPr>
              <a:t>توابع:</a:t>
            </a:r>
            <a:r>
              <a:rPr lang="fa-IR" sz="2000">
                <a:solidFill>
                  <a:srgbClr val="CC3300"/>
                </a:solidFill>
                <a:cs typeface="Homa" pitchFamily="2" charset="-78"/>
              </a:rPr>
              <a:t> پدر بودن، بهترين دوست، يکي بيشتر از و ...</a:t>
            </a:r>
          </a:p>
          <a:p>
            <a:pPr algn="r">
              <a:spcBef>
                <a:spcPct val="50000"/>
              </a:spcBef>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pPr>
              <a:defRPr/>
            </a:pPr>
            <a:fld id="{BA8B81E8-76A9-40E9-AF71-AE3320D5CBF7}" type="slidenum">
              <a:rPr lang="fa-IR"/>
              <a:pPr>
                <a:defRPr/>
              </a:pPr>
              <a:t>27</a:t>
            </a:fld>
            <a:endParaRPr lang="en-US"/>
          </a:p>
        </p:txBody>
      </p:sp>
      <p:sp>
        <p:nvSpPr>
          <p:cNvPr id="2867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28676" name="Text Box 3"/>
          <p:cNvSpPr txBox="1">
            <a:spLocks noChangeArrowheads="1"/>
          </p:cNvSpPr>
          <p:nvPr/>
        </p:nvSpPr>
        <p:spPr bwMode="auto">
          <a:xfrm>
            <a:off x="4716463" y="1844675"/>
            <a:ext cx="3311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3600" b="1">
                <a:solidFill>
                  <a:srgbClr val="000099"/>
                </a:solidFill>
                <a:cs typeface="Lotus" pitchFamily="2" charset="-78"/>
              </a:rPr>
              <a:t>عاملهای هدف گرا</a:t>
            </a:r>
            <a:endParaRPr lang="en-US" sz="3600" b="1">
              <a:solidFill>
                <a:srgbClr val="000099"/>
              </a:solidFill>
              <a:cs typeface="Lotus" pitchFamily="2" charset="-78"/>
            </a:endParaRPr>
          </a:p>
        </p:txBody>
      </p:sp>
      <p:sp>
        <p:nvSpPr>
          <p:cNvPr id="28677" name="AutoShape 4"/>
          <p:cNvSpPr>
            <a:spLocks noChangeArrowheads="1"/>
          </p:cNvSpPr>
          <p:nvPr/>
        </p:nvSpPr>
        <p:spPr bwMode="auto">
          <a:xfrm>
            <a:off x="323850" y="2060575"/>
            <a:ext cx="3240088" cy="4537075"/>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0C0C0"/>
              </a:solidFill>
            </a:endParaRPr>
          </a:p>
        </p:txBody>
      </p:sp>
      <p:sp>
        <p:nvSpPr>
          <p:cNvPr id="28678" name="AutoShape 5"/>
          <p:cNvSpPr>
            <a:spLocks noChangeArrowheads="1"/>
          </p:cNvSpPr>
          <p:nvPr/>
        </p:nvSpPr>
        <p:spPr bwMode="auto">
          <a:xfrm>
            <a:off x="3997325" y="2060575"/>
            <a:ext cx="1008063" cy="4537075"/>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0C0C0"/>
              </a:solidFill>
            </a:endParaRPr>
          </a:p>
        </p:txBody>
      </p:sp>
      <p:sp>
        <p:nvSpPr>
          <p:cNvPr id="28679" name="Text Box 6"/>
          <p:cNvSpPr txBox="1">
            <a:spLocks noChangeArrowheads="1"/>
          </p:cNvSpPr>
          <p:nvPr/>
        </p:nvSpPr>
        <p:spPr bwMode="auto">
          <a:xfrm>
            <a:off x="430213" y="5956300"/>
            <a:ext cx="9096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a-IR" sz="3600" b="1">
                <a:latin typeface="Akram" pitchFamily="2" charset="2"/>
                <a:cs typeface="Lotus" pitchFamily="2" charset="-78"/>
              </a:rPr>
              <a:t>عامل</a:t>
            </a:r>
            <a:endParaRPr lang="en-US" sz="3600" b="1">
              <a:latin typeface="Akram" pitchFamily="2" charset="2"/>
              <a:cs typeface="Lotus" pitchFamily="2" charset="-78"/>
            </a:endParaRPr>
          </a:p>
        </p:txBody>
      </p:sp>
      <p:sp>
        <p:nvSpPr>
          <p:cNvPr id="28680" name="Text Box 7"/>
          <p:cNvSpPr txBox="1">
            <a:spLocks noChangeArrowheads="1"/>
          </p:cNvSpPr>
          <p:nvPr/>
        </p:nvSpPr>
        <p:spPr bwMode="auto">
          <a:xfrm rot="-5400000">
            <a:off x="4029075" y="3946526"/>
            <a:ext cx="1000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fa-IR" sz="3600" b="1">
                <a:cs typeface="Lotus" pitchFamily="2" charset="-78"/>
              </a:rPr>
              <a:t>محيط</a:t>
            </a:r>
            <a:endParaRPr lang="en-US" sz="3600" b="1">
              <a:cs typeface="Lotus" pitchFamily="2" charset="-78"/>
            </a:endParaRPr>
          </a:p>
        </p:txBody>
      </p:sp>
      <p:sp>
        <p:nvSpPr>
          <p:cNvPr id="28681" name="Line 8"/>
          <p:cNvSpPr>
            <a:spLocks noChangeShapeType="1"/>
          </p:cNvSpPr>
          <p:nvPr/>
        </p:nvSpPr>
        <p:spPr bwMode="auto">
          <a:xfrm flipH="1">
            <a:off x="3132138" y="2349500"/>
            <a:ext cx="1295400" cy="1588"/>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2" name="Text Box 9"/>
          <p:cNvSpPr txBox="1">
            <a:spLocks noChangeArrowheads="1"/>
          </p:cNvSpPr>
          <p:nvPr/>
        </p:nvSpPr>
        <p:spPr bwMode="auto">
          <a:xfrm>
            <a:off x="2114550" y="2151063"/>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b="1">
                <a:cs typeface="Lotus" pitchFamily="2" charset="-78"/>
              </a:rPr>
              <a:t>حسگرها</a:t>
            </a:r>
            <a:endParaRPr lang="en-US" sz="2400" b="1">
              <a:cs typeface="Lotus" pitchFamily="2" charset="-78"/>
            </a:endParaRPr>
          </a:p>
        </p:txBody>
      </p:sp>
      <p:sp>
        <p:nvSpPr>
          <p:cNvPr id="28683" name="Rectangle 10"/>
          <p:cNvSpPr>
            <a:spLocks noChangeArrowheads="1"/>
          </p:cNvSpPr>
          <p:nvPr/>
        </p:nvSpPr>
        <p:spPr bwMode="auto">
          <a:xfrm>
            <a:off x="2051050" y="3028950"/>
            <a:ext cx="1368425"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a:cs typeface="Lotus" pitchFamily="2" charset="-78"/>
              </a:rPr>
              <a:t>جهان چگونه است</a:t>
            </a:r>
            <a:endParaRPr lang="en-US" b="1">
              <a:cs typeface="Lotus" pitchFamily="2" charset="-78"/>
            </a:endParaRPr>
          </a:p>
        </p:txBody>
      </p:sp>
      <p:sp>
        <p:nvSpPr>
          <p:cNvPr id="28684" name="Text Box 11"/>
          <p:cNvSpPr txBox="1">
            <a:spLocks noChangeArrowheads="1"/>
          </p:cNvSpPr>
          <p:nvPr/>
        </p:nvSpPr>
        <p:spPr bwMode="auto">
          <a:xfrm>
            <a:off x="2111375" y="60166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b="1">
                <a:cs typeface="Lotus" pitchFamily="2" charset="-78"/>
              </a:rPr>
              <a:t>محرکها</a:t>
            </a:r>
            <a:endParaRPr lang="en-US" sz="2400" b="1">
              <a:cs typeface="Lotus" pitchFamily="2" charset="-78"/>
            </a:endParaRPr>
          </a:p>
        </p:txBody>
      </p:sp>
      <p:sp>
        <p:nvSpPr>
          <p:cNvPr id="28685" name="Line 12"/>
          <p:cNvSpPr>
            <a:spLocks noChangeShapeType="1"/>
          </p:cNvSpPr>
          <p:nvPr/>
        </p:nvSpPr>
        <p:spPr bwMode="auto">
          <a:xfrm flipH="1">
            <a:off x="3094038" y="6237288"/>
            <a:ext cx="1295400" cy="0"/>
          </a:xfrm>
          <a:prstGeom prst="line">
            <a:avLst/>
          </a:prstGeom>
          <a:noFill/>
          <a:ln w="34925">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Line 13"/>
          <p:cNvSpPr>
            <a:spLocks noChangeShapeType="1"/>
          </p:cNvSpPr>
          <p:nvPr/>
        </p:nvSpPr>
        <p:spPr bwMode="auto">
          <a:xfrm>
            <a:off x="2728913" y="2470150"/>
            <a:ext cx="0" cy="558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Line 14"/>
          <p:cNvSpPr>
            <a:spLocks noChangeShapeType="1"/>
          </p:cNvSpPr>
          <p:nvPr/>
        </p:nvSpPr>
        <p:spPr bwMode="auto">
          <a:xfrm>
            <a:off x="2771775" y="5613400"/>
            <a:ext cx="0" cy="5048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Line 15"/>
          <p:cNvSpPr>
            <a:spLocks noChangeShapeType="1"/>
          </p:cNvSpPr>
          <p:nvPr/>
        </p:nvSpPr>
        <p:spPr bwMode="auto">
          <a:xfrm>
            <a:off x="2763838" y="4508500"/>
            <a:ext cx="0" cy="576263"/>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AutoShape 16"/>
          <p:cNvSpPr>
            <a:spLocks noChangeArrowheads="1"/>
          </p:cNvSpPr>
          <p:nvPr/>
        </p:nvSpPr>
        <p:spPr bwMode="auto">
          <a:xfrm>
            <a:off x="468313" y="5229225"/>
            <a:ext cx="936625" cy="287338"/>
          </a:xfrm>
          <a:prstGeom prst="roundRect">
            <a:avLst>
              <a:gd name="adj" fmla="val 16667"/>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a:cs typeface="Lotus" pitchFamily="2" charset="-78"/>
              </a:rPr>
              <a:t>اهداف</a:t>
            </a:r>
          </a:p>
        </p:txBody>
      </p:sp>
      <p:sp>
        <p:nvSpPr>
          <p:cNvPr id="28690" name="Line 17"/>
          <p:cNvSpPr>
            <a:spLocks noChangeShapeType="1"/>
          </p:cNvSpPr>
          <p:nvPr/>
        </p:nvSpPr>
        <p:spPr bwMode="auto">
          <a:xfrm>
            <a:off x="1417638" y="5368925"/>
            <a:ext cx="633412" cy="4763"/>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Text Box 18"/>
          <p:cNvSpPr txBox="1">
            <a:spLocks noChangeArrowheads="1"/>
          </p:cNvSpPr>
          <p:nvPr/>
        </p:nvSpPr>
        <p:spPr bwMode="auto">
          <a:xfrm>
            <a:off x="2051050" y="5097463"/>
            <a:ext cx="1368425" cy="4984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1168400" algn="l"/>
              </a:tabLst>
              <a:defRPr>
                <a:solidFill>
                  <a:schemeClr val="tx1"/>
                </a:solidFill>
                <a:latin typeface="Arial" charset="0"/>
                <a:cs typeface="Times New Roman" pitchFamily="18" charset="0"/>
              </a:defRPr>
            </a:lvl1pPr>
            <a:lvl2pPr marL="742950" indent="-285750">
              <a:tabLst>
                <a:tab pos="1168400" algn="l"/>
              </a:tabLst>
              <a:defRPr>
                <a:solidFill>
                  <a:schemeClr val="tx1"/>
                </a:solidFill>
                <a:latin typeface="Arial" charset="0"/>
                <a:cs typeface="Times New Roman" pitchFamily="18" charset="0"/>
              </a:defRPr>
            </a:lvl2pPr>
            <a:lvl3pPr marL="1143000" indent="-228600">
              <a:tabLst>
                <a:tab pos="1168400" algn="l"/>
              </a:tabLst>
              <a:defRPr>
                <a:solidFill>
                  <a:schemeClr val="tx1"/>
                </a:solidFill>
                <a:latin typeface="Arial" charset="0"/>
                <a:cs typeface="Times New Roman" pitchFamily="18" charset="0"/>
              </a:defRPr>
            </a:lvl3pPr>
            <a:lvl4pPr marL="1600200" indent="-228600">
              <a:tabLst>
                <a:tab pos="1168400" algn="l"/>
              </a:tabLst>
              <a:defRPr>
                <a:solidFill>
                  <a:schemeClr val="tx1"/>
                </a:solidFill>
                <a:latin typeface="Arial" charset="0"/>
                <a:cs typeface="Times New Roman" pitchFamily="18" charset="0"/>
              </a:defRPr>
            </a:lvl4pPr>
            <a:lvl5pPr marL="2057400" indent="-228600">
              <a:tabLst>
                <a:tab pos="1168400" algn="l"/>
              </a:tabLst>
              <a:defRPr>
                <a:solidFill>
                  <a:schemeClr val="tx1"/>
                </a:solidFill>
                <a:latin typeface="Arial" charset="0"/>
                <a:cs typeface="Times New Roman" pitchFamily="18" charset="0"/>
              </a:defRPr>
            </a:lvl5pPr>
            <a:lvl6pPr marL="25146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6pPr>
            <a:lvl7pPr marL="29718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7pPr>
            <a:lvl8pPr marL="34290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8pPr>
            <a:lvl9pPr marL="38862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9pPr>
          </a:lstStyle>
          <a:p>
            <a:pPr algn="ctr"/>
            <a:r>
              <a:rPr lang="fa-IR" sz="1600" b="1">
                <a:cs typeface="Lotus" pitchFamily="2" charset="-78"/>
              </a:rPr>
              <a:t>اکنون چه عملی بايد انجام دهم</a:t>
            </a:r>
            <a:endParaRPr lang="en-US" sz="1600">
              <a:cs typeface="Lotus" pitchFamily="2" charset="-78"/>
            </a:endParaRPr>
          </a:p>
        </p:txBody>
      </p:sp>
      <p:sp>
        <p:nvSpPr>
          <p:cNvPr id="28692" name="Oval 19"/>
          <p:cNvSpPr>
            <a:spLocks noChangeArrowheads="1"/>
          </p:cNvSpPr>
          <p:nvPr/>
        </p:nvSpPr>
        <p:spPr bwMode="auto">
          <a:xfrm>
            <a:off x="552450" y="2308225"/>
            <a:ext cx="720725" cy="3603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a:cs typeface="Lotus" pitchFamily="2" charset="-78"/>
              </a:rPr>
              <a:t>حالت</a:t>
            </a:r>
            <a:endParaRPr lang="en-US" b="1">
              <a:cs typeface="Lotus" pitchFamily="2" charset="-78"/>
            </a:endParaRPr>
          </a:p>
        </p:txBody>
      </p:sp>
      <p:sp>
        <p:nvSpPr>
          <p:cNvPr id="28693" name="Freeform 20"/>
          <p:cNvSpPr>
            <a:spLocks/>
          </p:cNvSpPr>
          <p:nvPr/>
        </p:nvSpPr>
        <p:spPr bwMode="auto">
          <a:xfrm>
            <a:off x="1201738" y="2128838"/>
            <a:ext cx="1008062" cy="900112"/>
          </a:xfrm>
          <a:custGeom>
            <a:avLst/>
            <a:gdLst>
              <a:gd name="T0" fmla="*/ 2147483647 w 590"/>
              <a:gd name="T1" fmla="*/ 2147483647 h 567"/>
              <a:gd name="T2" fmla="*/ 2147483647 w 590"/>
              <a:gd name="T3" fmla="*/ 2147483647 h 567"/>
              <a:gd name="T4" fmla="*/ 0 w 590"/>
              <a:gd name="T5" fmla="*/ 2147483647 h 567"/>
              <a:gd name="T6" fmla="*/ 0 60000 65536"/>
              <a:gd name="T7" fmla="*/ 0 60000 65536"/>
              <a:gd name="T8" fmla="*/ 0 60000 65536"/>
            </a:gdLst>
            <a:ahLst/>
            <a:cxnLst>
              <a:cxn ang="T6">
                <a:pos x="T0" y="T1"/>
              </a:cxn>
              <a:cxn ang="T7">
                <a:pos x="T2" y="T3"/>
              </a:cxn>
              <a:cxn ang="T8">
                <a:pos x="T4" y="T5"/>
              </a:cxn>
            </a:cxnLst>
            <a:rect l="0" t="0" r="r" b="b"/>
            <a:pathLst>
              <a:path w="590" h="567">
                <a:moveTo>
                  <a:pt x="590" y="567"/>
                </a:moveTo>
                <a:cubicBezTo>
                  <a:pt x="502" y="351"/>
                  <a:pt x="415" y="136"/>
                  <a:pt x="317" y="68"/>
                </a:cubicBezTo>
                <a:cubicBezTo>
                  <a:pt x="219" y="0"/>
                  <a:pt x="109" y="79"/>
                  <a:pt x="0" y="158"/>
                </a:cubicBezTo>
              </a:path>
            </a:pathLst>
          </a:custGeom>
          <a:noFill/>
          <a:ln w="2540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4" name="Line 21"/>
          <p:cNvSpPr>
            <a:spLocks noChangeShapeType="1"/>
          </p:cNvSpPr>
          <p:nvPr/>
        </p:nvSpPr>
        <p:spPr bwMode="auto">
          <a:xfrm>
            <a:off x="1201738" y="2597150"/>
            <a:ext cx="849312" cy="471488"/>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5" name="AutoShape 22"/>
          <p:cNvSpPr>
            <a:spLocks noChangeArrowheads="1"/>
          </p:cNvSpPr>
          <p:nvPr/>
        </p:nvSpPr>
        <p:spPr bwMode="auto">
          <a:xfrm>
            <a:off x="417513" y="3429000"/>
            <a:ext cx="1079500" cy="576263"/>
          </a:xfrm>
          <a:prstGeom prst="roundRect">
            <a:avLst>
              <a:gd name="adj" fmla="val 16667"/>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a-IR" sz="1600" b="1">
                <a:cs typeface="Lotus" pitchFamily="2" charset="-78"/>
              </a:rPr>
              <a:t>جهان چگونه تکامل می يابد</a:t>
            </a:r>
            <a:endParaRPr lang="en-US" sz="1600" b="1">
              <a:cs typeface="Lotus" pitchFamily="2" charset="-78"/>
            </a:endParaRPr>
          </a:p>
        </p:txBody>
      </p:sp>
      <p:sp>
        <p:nvSpPr>
          <p:cNvPr id="28696" name="AutoShape 23"/>
          <p:cNvSpPr>
            <a:spLocks noChangeArrowheads="1"/>
          </p:cNvSpPr>
          <p:nvPr/>
        </p:nvSpPr>
        <p:spPr bwMode="auto">
          <a:xfrm>
            <a:off x="442913" y="4221163"/>
            <a:ext cx="1079500" cy="431800"/>
          </a:xfrm>
          <a:prstGeom prst="roundRect">
            <a:avLst>
              <a:gd name="adj" fmla="val 16667"/>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a-IR" sz="1600" b="1">
                <a:cs typeface="Lotus" pitchFamily="2" charset="-78"/>
              </a:rPr>
              <a:t>کار فعاليت چيست</a:t>
            </a:r>
            <a:endParaRPr lang="en-US" sz="1600" b="1">
              <a:cs typeface="Lotus" pitchFamily="2" charset="-78"/>
            </a:endParaRPr>
          </a:p>
        </p:txBody>
      </p:sp>
      <p:sp>
        <p:nvSpPr>
          <p:cNvPr id="28697" name="Line 24"/>
          <p:cNvSpPr>
            <a:spLocks noChangeShapeType="1"/>
          </p:cNvSpPr>
          <p:nvPr/>
        </p:nvSpPr>
        <p:spPr bwMode="auto">
          <a:xfrm flipV="1">
            <a:off x="1489075" y="3284538"/>
            <a:ext cx="561975" cy="2889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8" name="Line 25"/>
          <p:cNvSpPr>
            <a:spLocks noChangeShapeType="1"/>
          </p:cNvSpPr>
          <p:nvPr/>
        </p:nvSpPr>
        <p:spPr bwMode="auto">
          <a:xfrm flipV="1">
            <a:off x="1547813" y="4292600"/>
            <a:ext cx="503237" cy="2159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9" name="Text Box 26"/>
          <p:cNvSpPr txBox="1">
            <a:spLocks noChangeArrowheads="1"/>
          </p:cNvSpPr>
          <p:nvPr/>
        </p:nvSpPr>
        <p:spPr bwMode="auto">
          <a:xfrm>
            <a:off x="5435600" y="2547938"/>
            <a:ext cx="316865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000">
                <a:solidFill>
                  <a:srgbClr val="CC3300"/>
                </a:solidFill>
                <a:cs typeface="Lotus" pitchFamily="2" charset="-78"/>
              </a:rPr>
              <a:t>اين عامل علاوه بر توصيف حالت فعلی، برای انتخاب </a:t>
            </a:r>
            <a:r>
              <a:rPr lang="fa-IR" sz="2000" b="1">
                <a:solidFill>
                  <a:srgbClr val="CC3300"/>
                </a:solidFill>
                <a:cs typeface="Lotus" pitchFamily="2" charset="-78"/>
              </a:rPr>
              <a:t>موقعيت مطلوب</a:t>
            </a:r>
            <a:r>
              <a:rPr lang="fa-IR" sz="2000">
                <a:solidFill>
                  <a:srgbClr val="CC3300"/>
                </a:solidFill>
                <a:cs typeface="Lotus" pitchFamily="2" charset="-78"/>
              </a:rPr>
              <a:t> نيازمند اطلاعات </a:t>
            </a:r>
            <a:r>
              <a:rPr lang="fa-IR" sz="2000" b="1">
                <a:solidFill>
                  <a:srgbClr val="CC3300"/>
                </a:solidFill>
                <a:cs typeface="Lotus" pitchFamily="2" charset="-78"/>
              </a:rPr>
              <a:t>هدف</a:t>
            </a:r>
            <a:r>
              <a:rPr lang="fa-IR" sz="2000">
                <a:solidFill>
                  <a:srgbClr val="CC3300"/>
                </a:solidFill>
                <a:cs typeface="Lotus" pitchFamily="2" charset="-78"/>
              </a:rPr>
              <a:t> نيز ميباشد</a:t>
            </a:r>
          </a:p>
          <a:p>
            <a:pPr algn="justLow" rtl="1">
              <a:spcBef>
                <a:spcPct val="50000"/>
              </a:spcBef>
              <a:buClr>
                <a:srgbClr val="00D600"/>
              </a:buClr>
              <a:buFont typeface="Wingdings" pitchFamily="2" charset="2"/>
              <a:buChar char="Ã"/>
            </a:pPr>
            <a:r>
              <a:rPr lang="fa-IR" sz="2000" b="1">
                <a:solidFill>
                  <a:srgbClr val="CC3300"/>
                </a:solidFill>
                <a:cs typeface="Lotus" pitchFamily="2" charset="-78"/>
              </a:rPr>
              <a:t>جست و جو و برنامه ريزی</a:t>
            </a:r>
            <a:r>
              <a:rPr lang="fa-IR" sz="2000">
                <a:solidFill>
                  <a:srgbClr val="CC3300"/>
                </a:solidFill>
                <a:cs typeface="Lotus" pitchFamily="2" charset="-78"/>
              </a:rPr>
              <a:t>، دنباله ای از فعاليتها را برای رسيدن عامل به هدف، پيدا ميکند</a:t>
            </a:r>
          </a:p>
          <a:p>
            <a:pPr algn="justLow" rtl="1">
              <a:spcBef>
                <a:spcPct val="50000"/>
              </a:spcBef>
              <a:buClr>
                <a:srgbClr val="00D600"/>
              </a:buClr>
              <a:buFont typeface="Wingdings" pitchFamily="2" charset="2"/>
              <a:buChar char="Ã"/>
            </a:pPr>
            <a:r>
              <a:rPr lang="fa-IR" sz="2000">
                <a:solidFill>
                  <a:srgbClr val="CC3300"/>
                </a:solidFill>
                <a:cs typeface="Lotus" pitchFamily="2" charset="-78"/>
              </a:rPr>
              <a:t>اين نوع تصميم گيری همواره </a:t>
            </a:r>
            <a:r>
              <a:rPr lang="fa-IR" sz="2000" b="1">
                <a:solidFill>
                  <a:srgbClr val="CC3300"/>
                </a:solidFill>
                <a:cs typeface="Lotus" pitchFamily="2" charset="-78"/>
              </a:rPr>
              <a:t>آينده</a:t>
            </a:r>
            <a:r>
              <a:rPr lang="fa-IR" sz="2000">
                <a:solidFill>
                  <a:srgbClr val="CC3300"/>
                </a:solidFill>
                <a:cs typeface="Lotus" pitchFamily="2" charset="-78"/>
              </a:rPr>
              <a:t> را در نظر دارد و با قوانين شرط عمل تفاوت دارد</a:t>
            </a:r>
          </a:p>
          <a:p>
            <a:pPr algn="justLow" rtl="1">
              <a:spcBef>
                <a:spcPct val="50000"/>
              </a:spcBef>
              <a:buClr>
                <a:srgbClr val="00D600"/>
              </a:buClr>
              <a:buFont typeface="Wingdings" pitchFamily="2" charset="2"/>
              <a:buChar char="Ã"/>
            </a:pPr>
            <a:r>
              <a:rPr lang="fa-IR" sz="2000">
                <a:solidFill>
                  <a:srgbClr val="CC3300"/>
                </a:solidFill>
                <a:cs typeface="Lotus" pitchFamily="2" charset="-78"/>
              </a:rPr>
              <a:t>اين نوع عامل کارايي چندانی ندارد، اما </a:t>
            </a:r>
            <a:r>
              <a:rPr lang="fa-IR" sz="2000" b="1">
                <a:solidFill>
                  <a:srgbClr val="CC3300"/>
                </a:solidFill>
                <a:cs typeface="Lotus" pitchFamily="2" charset="-78"/>
              </a:rPr>
              <a:t>قابليت انعطاف</a:t>
            </a:r>
            <a:r>
              <a:rPr lang="fa-IR" sz="2000">
                <a:solidFill>
                  <a:srgbClr val="CC3300"/>
                </a:solidFill>
                <a:cs typeface="Lotus" pitchFamily="2" charset="-78"/>
              </a:rPr>
              <a:t> بيشتری دارد</a:t>
            </a:r>
          </a:p>
        </p:txBody>
      </p:sp>
      <p:sp>
        <p:nvSpPr>
          <p:cNvPr id="28700" name="Rectangle 27"/>
          <p:cNvSpPr>
            <a:spLocks noChangeArrowheads="1"/>
          </p:cNvSpPr>
          <p:nvPr/>
        </p:nvSpPr>
        <p:spPr bwMode="auto">
          <a:xfrm>
            <a:off x="2051050" y="3933825"/>
            <a:ext cx="1368425" cy="574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08000" rIns="36000" bIns="36000" anchor="ctr"/>
          <a:lstStyle/>
          <a:p>
            <a:pPr algn="ctr" rtl="1">
              <a:lnSpc>
                <a:spcPct val="75000"/>
              </a:lnSpc>
            </a:pPr>
            <a:r>
              <a:rPr lang="fa-IR" sz="1600" b="1">
                <a:cs typeface="Lotus" pitchFamily="2" charset="-78"/>
              </a:rPr>
              <a:t>اگر فعاليت </a:t>
            </a:r>
            <a:r>
              <a:rPr lang="en-US" sz="1600" b="1">
                <a:cs typeface="Lotus" pitchFamily="2" charset="-78"/>
              </a:rPr>
              <a:t>A</a:t>
            </a:r>
            <a:r>
              <a:rPr lang="fa-IR" sz="1600" b="1">
                <a:cs typeface="Lotus" pitchFamily="2" charset="-78"/>
              </a:rPr>
              <a:t> را انجام دهم چه خواهد شد</a:t>
            </a:r>
            <a:endParaRPr lang="en-US" sz="1600" b="1">
              <a:cs typeface="Lotus" pitchFamily="2" charset="-78"/>
            </a:endParaRPr>
          </a:p>
        </p:txBody>
      </p:sp>
      <p:sp>
        <p:nvSpPr>
          <p:cNvPr id="28701" name="Line 28"/>
          <p:cNvSpPr>
            <a:spLocks noChangeShapeType="1"/>
          </p:cNvSpPr>
          <p:nvPr/>
        </p:nvSpPr>
        <p:spPr bwMode="auto">
          <a:xfrm>
            <a:off x="2759075" y="3487738"/>
            <a:ext cx="0" cy="433387"/>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2" name="Line 29"/>
          <p:cNvSpPr>
            <a:spLocks noChangeShapeType="1"/>
          </p:cNvSpPr>
          <p:nvPr/>
        </p:nvSpPr>
        <p:spPr bwMode="auto">
          <a:xfrm>
            <a:off x="1476375" y="3789363"/>
            <a:ext cx="566738" cy="2413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3" name="Line 30"/>
          <p:cNvSpPr>
            <a:spLocks noChangeShapeType="1"/>
          </p:cNvSpPr>
          <p:nvPr/>
        </p:nvSpPr>
        <p:spPr bwMode="auto">
          <a:xfrm flipV="1">
            <a:off x="1547813" y="3429000"/>
            <a:ext cx="503237" cy="9366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4"/>
          <p:cNvSpPr>
            <a:spLocks noGrp="1"/>
          </p:cNvSpPr>
          <p:nvPr>
            <p:ph type="sldNum" sz="quarter" idx="12"/>
          </p:nvPr>
        </p:nvSpPr>
        <p:spPr/>
        <p:txBody>
          <a:bodyPr/>
          <a:lstStyle/>
          <a:p>
            <a:pPr>
              <a:defRPr/>
            </a:pPr>
            <a:fld id="{79573E02-52BB-432E-BB26-FD58C924446D}" type="slidenum">
              <a:rPr lang="fa-IR"/>
              <a:pPr>
                <a:defRPr/>
              </a:pPr>
              <a:t>270</a:t>
            </a:fld>
            <a:endParaRPr lang="en-US"/>
          </a:p>
        </p:txBody>
      </p:sp>
      <p:sp>
        <p:nvSpPr>
          <p:cNvPr id="28262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82628"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انواع منطق</a:t>
            </a:r>
          </a:p>
        </p:txBody>
      </p:sp>
      <p:graphicFrame>
        <p:nvGraphicFramePr>
          <p:cNvPr id="384004" name="Group 4"/>
          <p:cNvGraphicFramePr>
            <a:graphicFrameLocks noGrp="1"/>
          </p:cNvGraphicFramePr>
          <p:nvPr>
            <p:ph/>
          </p:nvPr>
        </p:nvGraphicFramePr>
        <p:xfrm>
          <a:off x="273050" y="2717800"/>
          <a:ext cx="8640763" cy="3925151"/>
        </p:xfrm>
        <a:graphic>
          <a:graphicData uri="http://schemas.openxmlformats.org/drawingml/2006/table">
            <a:tbl>
              <a:tblPr/>
              <a:tblGrid>
                <a:gridCol w="3455988"/>
                <a:gridCol w="3457575"/>
                <a:gridCol w="1727200"/>
              </a:tblGrid>
              <a:tr h="7926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800" b="1" i="0" u="none" strike="noStrike" cap="none" normalizeH="0" baseline="0" smtClean="0">
                          <a:ln>
                            <a:noFill/>
                          </a:ln>
                          <a:solidFill>
                            <a:schemeClr val="accent2"/>
                          </a:solidFill>
                          <a:effectLst/>
                          <a:latin typeface="Times New Roman" pitchFamily="18" charset="0"/>
                          <a:cs typeface="Lotus" pitchFamily="2" charset="-78"/>
                        </a:rPr>
                        <a:t>حقيقت شناسی</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accent2"/>
                          </a:solidFill>
                          <a:effectLst/>
                          <a:latin typeface="Times New Roman" pitchFamily="18" charset="0"/>
                          <a:cs typeface="Lotus" pitchFamily="2" charset="-78"/>
                        </a:rPr>
                        <a:t>(اعتقادات عامل راجع به حقايق)</a:t>
                      </a:r>
                      <a:endParaRPr kumimoji="0" lang="en-US" sz="2400" b="1" i="0" u="none" strike="noStrike" cap="none" normalizeH="0" baseline="0" smtClean="0">
                        <a:ln>
                          <a:noFill/>
                        </a:ln>
                        <a:solidFill>
                          <a:schemeClr val="accent2"/>
                        </a:solidFill>
                        <a:effectLst/>
                        <a:latin typeface="Times New Roman" pitchFamily="18"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800" b="1" i="0" u="none" strike="noStrike" cap="none" normalizeH="0" baseline="0" smtClean="0">
                          <a:ln>
                            <a:noFill/>
                          </a:ln>
                          <a:solidFill>
                            <a:schemeClr val="accent2"/>
                          </a:solidFill>
                          <a:effectLst/>
                          <a:latin typeface="Times New Roman" pitchFamily="18" charset="0"/>
                          <a:cs typeface="Lotus" pitchFamily="2" charset="-78"/>
                        </a:rPr>
                        <a:t>هستی شناسی</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2400" b="1" i="0" u="none" strike="noStrike" cap="none" normalizeH="0" baseline="0" smtClean="0">
                          <a:ln>
                            <a:noFill/>
                          </a:ln>
                          <a:solidFill>
                            <a:schemeClr val="accent2"/>
                          </a:solidFill>
                          <a:effectLst/>
                          <a:latin typeface="Times New Roman" pitchFamily="18" charset="0"/>
                          <a:cs typeface="Lotus" pitchFamily="2" charset="-78"/>
                        </a:rPr>
                        <a:t>(آنچه در جهان هست)</a:t>
                      </a:r>
                      <a:endParaRPr kumimoji="0" lang="en-US" sz="2400" b="1" i="0" u="none" strike="noStrike" cap="none" normalizeH="0" baseline="0" smtClean="0">
                        <a:ln>
                          <a:noFill/>
                        </a:ln>
                        <a:solidFill>
                          <a:schemeClr val="accent2"/>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accent2"/>
                          </a:solidFill>
                          <a:effectLst/>
                          <a:latin typeface="Times New Roman" pitchFamily="18" charset="0"/>
                          <a:cs typeface="Lotus" pitchFamily="2" charset="-78"/>
                        </a:rPr>
                        <a:t>زبان</a:t>
                      </a:r>
                      <a:endParaRPr kumimoji="0" lang="en-US" sz="2800" b="1" i="0" u="none" strike="noStrike" cap="none" normalizeH="0" baseline="0" smtClean="0">
                        <a:ln>
                          <a:noFill/>
                        </a:ln>
                        <a:solidFill>
                          <a:schemeClr val="accent2"/>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درست/نادرست/نامشخص</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حقايق</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منطق گزاره ای</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8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درست/نادرست/نامشخص</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حقايق، اشيا، رابطه ها</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منطق رتبه اول</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9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درست/نادرست/نامشخص</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حقايق، اشيا، رابطه ها، زمان</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منطق موقتی</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درجه ای از اعتقاد متعلق به </a:t>
                      </a:r>
                      <a:r>
                        <a:rPr kumimoji="0" lang="en-US" sz="2800" b="0" i="0" u="none" strike="noStrike" cap="none" normalizeH="0" baseline="0" smtClean="0">
                          <a:ln>
                            <a:noFill/>
                          </a:ln>
                          <a:solidFill>
                            <a:srgbClr val="CC3300"/>
                          </a:solidFill>
                          <a:effectLst/>
                          <a:latin typeface="Times New Roman" pitchFamily="18" charset="0"/>
                          <a:cs typeface="Lotus" pitchFamily="2" charset="-78"/>
                        </a:rPr>
                        <a:t>[0,1]</a:t>
                      </a:r>
                      <a:r>
                        <a:rPr kumimoji="0" lang="fa-IR" sz="2800" b="0" i="0" u="none" strike="noStrike" cap="none" normalizeH="0" baseline="0" smtClean="0">
                          <a:ln>
                            <a:noFill/>
                          </a:ln>
                          <a:solidFill>
                            <a:srgbClr val="CC3300"/>
                          </a:solidFill>
                          <a:effectLst/>
                          <a:latin typeface="Times New Roman" pitchFamily="18" charset="0"/>
                          <a:cs typeface="Lotus" pitchFamily="2" charset="-78"/>
                        </a:rPr>
                        <a:t> </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حقايق</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نظريه احتمال</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در فاصله معين</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حقايق با درجه ای از درستی متعلق به </a:t>
                      </a:r>
                      <a:r>
                        <a:rPr kumimoji="0" lang="en-US" sz="2800" b="0" i="0" u="none" strike="noStrike" cap="none" normalizeH="0" baseline="0" smtClean="0">
                          <a:ln>
                            <a:noFill/>
                          </a:ln>
                          <a:solidFill>
                            <a:srgbClr val="CC3300"/>
                          </a:solidFill>
                          <a:effectLst/>
                          <a:latin typeface="Times New Roman" pitchFamily="18" charset="0"/>
                          <a:cs typeface="Lotus" pitchFamily="2" charset="-78"/>
                        </a:rPr>
                        <a:t>[0,1]</a:t>
                      </a:r>
                      <a:r>
                        <a:rPr kumimoji="0" lang="fa-IR" sz="2800" b="0" i="0" u="none" strike="noStrike" cap="none" normalizeH="0" baseline="0" smtClean="0">
                          <a:ln>
                            <a:noFill/>
                          </a:ln>
                          <a:solidFill>
                            <a:srgbClr val="CC3300"/>
                          </a:solidFill>
                          <a:effectLst/>
                          <a:latin typeface="Times New Roman" pitchFamily="18" charset="0"/>
                          <a:cs typeface="Lotus" pitchFamily="2" charset="-78"/>
                        </a:rPr>
                        <a:t> </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rgbClr val="CC3300"/>
                          </a:solidFill>
                          <a:effectLst/>
                          <a:latin typeface="Times New Roman" pitchFamily="18" charset="0"/>
                          <a:cs typeface="Lotus" pitchFamily="2" charset="-78"/>
                        </a:rPr>
                        <a:t>منطق فازی</a:t>
                      </a:r>
                      <a:endParaRPr kumimoji="0" lang="en-US" sz="2800" b="0" i="0" u="none" strike="noStrike" cap="none" normalizeH="0" baseline="0" smtClean="0">
                        <a:ln>
                          <a:noFill/>
                        </a:ln>
                        <a:solidFill>
                          <a:srgbClr val="CC3300"/>
                        </a:solidFill>
                        <a:effectLst/>
                        <a:latin typeface="Times New Roman" pitchFamily="18"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B618AD13-0854-4C7F-B175-9E619848DD9C}" type="slidenum">
              <a:rPr lang="fa-IR"/>
              <a:pPr>
                <a:defRPr/>
              </a:pPr>
              <a:t>271</a:t>
            </a:fld>
            <a:endParaRPr lang="en-US"/>
          </a:p>
        </p:txBody>
      </p:sp>
      <p:sp>
        <p:nvSpPr>
          <p:cNvPr id="28365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pic>
        <p:nvPicPr>
          <p:cNvPr id="283652" name="Picture 3" descr="Untitled-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700" y="1849438"/>
            <a:ext cx="6553200" cy="484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3653" name="Text Box 4"/>
          <p:cNvSpPr txBox="1">
            <a:spLocks noChangeArrowheads="1"/>
          </p:cNvSpPr>
          <p:nvPr/>
        </p:nvSpPr>
        <p:spPr bwMode="auto">
          <a:xfrm>
            <a:off x="6588125" y="2276475"/>
            <a:ext cx="1871663" cy="378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3200">
                <a:solidFill>
                  <a:schemeClr val="accent2"/>
                </a:solidFill>
                <a:cs typeface="Homa" pitchFamily="2" charset="-78"/>
              </a:rPr>
              <a:t>مثال</a:t>
            </a:r>
          </a:p>
          <a:p>
            <a:pPr algn="r">
              <a:spcBef>
                <a:spcPct val="50000"/>
              </a:spcBef>
            </a:pPr>
            <a:r>
              <a:rPr lang="fa-IR" sz="2800">
                <a:solidFill>
                  <a:srgbClr val="CC3300"/>
                </a:solidFill>
                <a:cs typeface="Homa" pitchFamily="2" charset="-78"/>
              </a:rPr>
              <a:t>مدلی با پنج شیء، دو رابطه دودويي، سه رابطه يکانی و يک تا يکانی به نام پای چپ</a:t>
            </a:r>
            <a:endParaRPr lang="en-US" sz="28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3F6264F-FF0A-4871-BEAD-50F80FE3567A}" type="slidenum">
              <a:rPr lang="fa-IR"/>
              <a:pPr>
                <a:defRPr/>
              </a:pPr>
              <a:t>272</a:t>
            </a:fld>
            <a:endParaRPr lang="en-US"/>
          </a:p>
        </p:txBody>
      </p:sp>
      <p:sp>
        <p:nvSpPr>
          <p:cNvPr id="28467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84676"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نحو و معنای منطق رتبه اول</a:t>
            </a:r>
          </a:p>
        </p:txBody>
      </p:sp>
      <p:sp>
        <p:nvSpPr>
          <p:cNvPr id="284677" name="Text Box 4"/>
          <p:cNvSpPr txBox="1">
            <a:spLocks noChangeArrowheads="1"/>
          </p:cNvSpPr>
          <p:nvPr/>
        </p:nvSpPr>
        <p:spPr bwMode="auto">
          <a:xfrm>
            <a:off x="395288" y="2667000"/>
            <a:ext cx="82804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نمادهای ثابت؛ اشيا را نشان ميدهد. مثال: علی، 2، رضا، ...</a:t>
            </a:r>
          </a:p>
          <a:p>
            <a:pPr algn="r" rtl="1">
              <a:spcBef>
                <a:spcPct val="50000"/>
              </a:spcBef>
              <a:buClr>
                <a:srgbClr val="00D600"/>
              </a:buClr>
              <a:buFont typeface="Wingdings" pitchFamily="2" charset="2"/>
              <a:buChar char="Ã"/>
            </a:pPr>
            <a:r>
              <a:rPr lang="fa-IR" sz="2400">
                <a:solidFill>
                  <a:srgbClr val="CC3300"/>
                </a:solidFill>
                <a:cs typeface="Homa" pitchFamily="2" charset="-78"/>
              </a:rPr>
              <a:t>نمادهای محمول؛ رابطه ها را نشان ميدهد. مثال:برادر بودن، بزرگتر بودن از</a:t>
            </a:r>
          </a:p>
          <a:p>
            <a:pPr algn="r" rtl="1">
              <a:spcBef>
                <a:spcPct val="50000"/>
              </a:spcBef>
              <a:buClr>
                <a:srgbClr val="00D600"/>
              </a:buClr>
              <a:buFont typeface="Wingdings" pitchFamily="2" charset="2"/>
              <a:buChar char="Ã"/>
            </a:pPr>
            <a:r>
              <a:rPr lang="fa-IR" sz="2400">
                <a:solidFill>
                  <a:srgbClr val="CC3300"/>
                </a:solidFill>
                <a:cs typeface="Homa" pitchFamily="2" charset="-78"/>
              </a:rPr>
              <a:t>نمادهای تابع؛ توابع را نشان ميدهند. مثال: تابع پای چپ(</a:t>
            </a:r>
            <a:r>
              <a:rPr lang="en-US" sz="2400">
                <a:solidFill>
                  <a:srgbClr val="CC3300"/>
                </a:solidFill>
                <a:cs typeface="Homa" pitchFamily="2" charset="-78"/>
              </a:rPr>
              <a:t>LeftLeg</a:t>
            </a:r>
            <a:r>
              <a:rPr lang="fa-IR" sz="2400">
                <a:solidFill>
                  <a:srgbClr val="CC3300"/>
                </a:solidFill>
                <a:cs typeface="Homa" pitchFamily="2" charset="-78"/>
              </a:rPr>
              <a:t>)</a:t>
            </a:r>
          </a:p>
          <a:p>
            <a:pPr algn="r" rtl="1">
              <a:spcBef>
                <a:spcPct val="50000"/>
              </a:spcBef>
              <a:buClr>
                <a:srgbClr val="00D600"/>
              </a:buClr>
              <a:buFont typeface="Wingdings" pitchFamily="2" charset="2"/>
              <a:buChar char="Ã"/>
            </a:pPr>
            <a:r>
              <a:rPr lang="fa-IR" sz="2400">
                <a:solidFill>
                  <a:srgbClr val="CC3300"/>
                </a:solidFill>
                <a:cs typeface="Homa" pitchFamily="2" charset="-78"/>
              </a:rPr>
              <a:t>متغيرها: </a:t>
            </a:r>
            <a:r>
              <a:rPr lang="en-US" sz="2400">
                <a:solidFill>
                  <a:srgbClr val="CC3300"/>
                </a:solidFill>
                <a:cs typeface="Homa" pitchFamily="2" charset="-78"/>
              </a:rPr>
              <a:t>x , y , a ,b</a:t>
            </a:r>
          </a:p>
          <a:p>
            <a:pPr algn="r" rtl="1">
              <a:spcBef>
                <a:spcPct val="50000"/>
              </a:spcBef>
              <a:buClr>
                <a:srgbClr val="00D600"/>
              </a:buClr>
              <a:buFont typeface="Wingdings" pitchFamily="2" charset="2"/>
              <a:buChar char="Ã"/>
            </a:pPr>
            <a:r>
              <a:rPr lang="fa-IR" sz="2400">
                <a:solidFill>
                  <a:srgbClr val="CC3300"/>
                </a:solidFill>
                <a:cs typeface="Homa" pitchFamily="2" charset="-78"/>
              </a:rPr>
              <a:t>روابط منطقی: </a:t>
            </a:r>
            <a:r>
              <a:rPr lang="en-US" sz="2400" b="1">
                <a:solidFill>
                  <a:srgbClr val="CC3300"/>
                </a:solidFill>
                <a:cs typeface="Homa" pitchFamily="2" charset="-78"/>
                <a:sym typeface="Symbol" pitchFamily="18" charset="2"/>
              </a:rPr>
              <a:t>, , , , </a:t>
            </a:r>
            <a:endParaRPr lang="fa-IR" sz="2400" b="1">
              <a:solidFill>
                <a:srgbClr val="CC3300"/>
              </a:solidFill>
              <a:cs typeface="Homa" pitchFamily="2" charset="-78"/>
              <a:sym typeface="Symbol" pitchFamily="18" charset="2"/>
            </a:endParaRPr>
          </a:p>
          <a:p>
            <a:pPr algn="r" rtl="1">
              <a:spcBef>
                <a:spcPct val="50000"/>
              </a:spcBef>
              <a:buClr>
                <a:srgbClr val="00D600"/>
              </a:buClr>
              <a:buFont typeface="Wingdings" pitchFamily="2" charset="2"/>
              <a:buChar char="Ã"/>
            </a:pPr>
            <a:r>
              <a:rPr lang="fa-IR" sz="2400">
                <a:solidFill>
                  <a:srgbClr val="CC3300"/>
                </a:solidFill>
                <a:cs typeface="Homa" pitchFamily="2" charset="-78"/>
                <a:sym typeface="Symbol" pitchFamily="18" charset="2"/>
              </a:rPr>
              <a:t>تساوی: =</a:t>
            </a:r>
          </a:p>
          <a:p>
            <a:pPr algn="r" rtl="1">
              <a:spcBef>
                <a:spcPct val="50000"/>
              </a:spcBef>
              <a:buClr>
                <a:srgbClr val="00D600"/>
              </a:buClr>
              <a:buFont typeface="Wingdings" pitchFamily="2" charset="2"/>
              <a:buChar char="Ã"/>
            </a:pPr>
            <a:r>
              <a:rPr lang="fa-IR" sz="2400">
                <a:solidFill>
                  <a:srgbClr val="CC3300"/>
                </a:solidFill>
                <a:cs typeface="Homa" pitchFamily="2" charset="-78"/>
                <a:sym typeface="Symbol" pitchFamily="18" charset="2"/>
              </a:rPr>
              <a:t>سورها: </a:t>
            </a:r>
            <a:r>
              <a:rPr lang="en-US" sz="2400">
                <a:solidFill>
                  <a:srgbClr val="CC3300"/>
                </a:solidFill>
                <a:cs typeface="Homa" pitchFamily="2" charset="-78"/>
                <a:sym typeface="Symbol" pitchFamily="18" charset="2"/>
              </a:rPr>
              <a:t>,  </a:t>
            </a:r>
            <a:endParaRPr lang="fa-IR" sz="2400">
              <a:solidFill>
                <a:srgbClr val="CC3300"/>
              </a:solidFill>
              <a:cs typeface="Homa" pitchFamily="2" charset="-78"/>
              <a:sym typeface="Symbol" pitchFamily="18" charset="2"/>
            </a:endParaRPr>
          </a:p>
          <a:p>
            <a:pPr algn="r" rtl="1">
              <a:spcBef>
                <a:spcPct val="50000"/>
              </a:spcBef>
              <a:buClr>
                <a:srgbClr val="00D600"/>
              </a:buClr>
              <a:buFont typeface="Wingdings" pitchFamily="2" charset="2"/>
              <a:buChar char="Ã"/>
            </a:pPr>
            <a:endParaRPr lang="en-US" sz="2400">
              <a:solidFill>
                <a:srgbClr val="CC3300"/>
              </a:solidFill>
              <a:cs typeface="Homa" pitchFamily="2" charset="-78"/>
              <a:sym typeface="Symbol" pitchFamily="18" charset="2"/>
            </a:endParaRP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0F017E8C-A26B-472B-A5E6-224C60725AAA}" type="slidenum">
              <a:rPr lang="fa-IR"/>
              <a:pPr>
                <a:defRPr/>
              </a:pPr>
              <a:t>273</a:t>
            </a:fld>
            <a:endParaRPr lang="en-US"/>
          </a:p>
        </p:txBody>
      </p:sp>
      <p:sp>
        <p:nvSpPr>
          <p:cNvPr id="28569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85700"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جملات اتميک</a:t>
            </a:r>
          </a:p>
        </p:txBody>
      </p:sp>
      <p:sp>
        <p:nvSpPr>
          <p:cNvPr id="285701" name="Text Box 4"/>
          <p:cNvSpPr txBox="1">
            <a:spLocks noChangeArrowheads="1"/>
          </p:cNvSpPr>
          <p:nvPr/>
        </p:nvSpPr>
        <p:spPr bwMode="auto">
          <a:xfrm>
            <a:off x="395288" y="2667000"/>
            <a:ext cx="8280400" cy="39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rPr>
              <a:t> هر </a:t>
            </a:r>
            <a:r>
              <a:rPr lang="fa-IR" sz="2400" b="1">
                <a:solidFill>
                  <a:srgbClr val="CC3300"/>
                </a:solidFill>
                <a:cs typeface="Homa" pitchFamily="2" charset="-78"/>
              </a:rPr>
              <a:t>ترم </a:t>
            </a:r>
            <a:r>
              <a:rPr lang="fa-IR" sz="2400">
                <a:solidFill>
                  <a:srgbClr val="CC3300"/>
                </a:solidFill>
                <a:cs typeface="Homa" pitchFamily="2" charset="-78"/>
              </a:rPr>
              <a:t> يک عبارت منطقی است که به شيئ اشاره ميکند</a:t>
            </a:r>
          </a:p>
          <a:p>
            <a:pPr lvl="1" algn="r" rtl="1">
              <a:buClr>
                <a:srgbClr val="00D600"/>
              </a:buClr>
              <a:buFont typeface="Wingdings" pitchFamily="2" charset="2"/>
              <a:buChar char="×"/>
            </a:pPr>
            <a:r>
              <a:rPr lang="fa-IR" sz="2000">
                <a:solidFill>
                  <a:srgbClr val="CC3300"/>
                </a:solidFill>
                <a:cs typeface="Homa" pitchFamily="2" charset="-78"/>
              </a:rPr>
              <a:t>نمادهای ثابت ترم هستند</a:t>
            </a:r>
          </a:p>
          <a:p>
            <a:pPr lvl="1" algn="r" rtl="1">
              <a:buClr>
                <a:srgbClr val="00D600"/>
              </a:buClr>
              <a:buFont typeface="Wingdings" pitchFamily="2" charset="2"/>
              <a:buChar char="×"/>
            </a:pPr>
            <a:r>
              <a:rPr lang="fa-IR" sz="2000">
                <a:solidFill>
                  <a:srgbClr val="CC3300"/>
                </a:solidFill>
                <a:cs typeface="Homa" pitchFamily="2" charset="-78"/>
              </a:rPr>
              <a:t>هميشه استفاده از نماد متمايز برای نامگذاری شیء آسان نيست</a:t>
            </a:r>
          </a:p>
          <a:p>
            <a:pPr lvl="2" algn="r" rtl="1">
              <a:buClr>
                <a:srgbClr val="00D600"/>
              </a:buClr>
              <a:buFont typeface="Wingdings" pitchFamily="2" charset="2"/>
              <a:buChar char="§"/>
            </a:pPr>
            <a:r>
              <a:rPr lang="fa-IR" sz="2000">
                <a:solidFill>
                  <a:srgbClr val="CC3300"/>
                </a:solidFill>
                <a:cs typeface="Homa" pitchFamily="2" charset="-78"/>
              </a:rPr>
              <a:t>پای چپ پای پادشاه </a:t>
            </a:r>
            <a:r>
              <a:rPr lang="en-US" sz="2000">
                <a:solidFill>
                  <a:srgbClr val="CC3300"/>
                </a:solidFill>
                <a:cs typeface="Homa" pitchFamily="2" charset="-78"/>
              </a:rPr>
              <a:t>John</a:t>
            </a:r>
            <a:r>
              <a:rPr lang="fa-IR" sz="2400">
                <a:solidFill>
                  <a:srgbClr val="CC3300"/>
                </a:solidFill>
                <a:cs typeface="Homa" pitchFamily="2" charset="-78"/>
              </a:rPr>
              <a:t>                     </a:t>
            </a:r>
            <a:r>
              <a:rPr lang="en-US" sz="2000">
                <a:solidFill>
                  <a:srgbClr val="CC3300"/>
                </a:solidFill>
                <a:cs typeface="Homa" pitchFamily="2" charset="-78"/>
              </a:rPr>
              <a:t>LeftLeg(John)</a:t>
            </a:r>
          </a:p>
          <a:p>
            <a:pPr algn="r" rtl="1">
              <a:spcBef>
                <a:spcPct val="175000"/>
              </a:spcBef>
              <a:buClr>
                <a:srgbClr val="00D600"/>
              </a:buClr>
              <a:buFont typeface="Wingdings" pitchFamily="2" charset="2"/>
              <a:buChar char="Ã"/>
            </a:pPr>
            <a:r>
              <a:rPr lang="fa-IR" sz="2400">
                <a:solidFill>
                  <a:srgbClr val="CC3300"/>
                </a:solidFill>
                <a:cs typeface="Homa" pitchFamily="2" charset="-78"/>
              </a:rPr>
              <a:t>جملات اتميک: ترکيب ترمهای اشياء و محولهای روابط</a:t>
            </a:r>
          </a:p>
          <a:p>
            <a:pPr lvl="1" algn="r" rtl="1">
              <a:spcBef>
                <a:spcPct val="220000"/>
              </a:spcBef>
              <a:buClr>
                <a:srgbClr val="00D600"/>
              </a:buClr>
              <a:buFont typeface="Wingdings" pitchFamily="2" charset="2"/>
              <a:buChar char="×"/>
            </a:pPr>
            <a:r>
              <a:rPr lang="fa-IR" sz="2000">
                <a:solidFill>
                  <a:srgbClr val="CC3300"/>
                </a:solidFill>
                <a:cs typeface="Homa" pitchFamily="2" charset="-78"/>
              </a:rPr>
              <a:t>مثال:</a:t>
            </a:r>
            <a:r>
              <a:rPr lang="fa-IR" sz="2400">
                <a:solidFill>
                  <a:srgbClr val="CC3300"/>
                </a:solidFill>
                <a:cs typeface="Homa" pitchFamily="2" charset="-78"/>
              </a:rPr>
              <a:t>                 </a:t>
            </a:r>
            <a:r>
              <a:rPr lang="en-US" sz="2400">
                <a:solidFill>
                  <a:srgbClr val="CC3300"/>
                </a:solidFill>
                <a:cs typeface="Homa" pitchFamily="2" charset="-78"/>
              </a:rPr>
              <a:t> </a:t>
            </a:r>
            <a:r>
              <a:rPr lang="en-US" sz="2000">
                <a:solidFill>
                  <a:srgbClr val="CC3300"/>
                </a:solidFill>
                <a:cs typeface="Homa" pitchFamily="2" charset="-78"/>
              </a:rPr>
              <a:t>Married(Father(Richard),Mother(John))</a:t>
            </a:r>
            <a:r>
              <a:rPr lang="fa-IR" sz="2400">
                <a:solidFill>
                  <a:srgbClr val="CC3300"/>
                </a:solidFill>
                <a:cs typeface="Homa" pitchFamily="2" charset="-78"/>
              </a:rPr>
              <a:t> </a:t>
            </a:r>
          </a:p>
          <a:p>
            <a:pPr algn="ctr" rtl="1">
              <a:buClr>
                <a:srgbClr val="00D600"/>
              </a:buClr>
              <a:buFont typeface="Wingdings" pitchFamily="2" charset="2"/>
              <a:buNone/>
            </a:pPr>
            <a:r>
              <a:rPr lang="fa-IR" sz="2000">
                <a:solidFill>
                  <a:srgbClr val="CC3300"/>
                </a:solidFill>
                <a:cs typeface="Homa" pitchFamily="2" charset="-78"/>
                <a:sym typeface="Symbol" pitchFamily="18" charset="2"/>
              </a:rPr>
              <a:t>	   پدر ريچارد با مادر جان ازدواج کرده است</a:t>
            </a:r>
            <a:endParaRPr lang="en-US" sz="2000">
              <a:solidFill>
                <a:srgbClr val="CC3300"/>
              </a:solidFill>
              <a:cs typeface="Homa" pitchFamily="2" charset="-78"/>
              <a:sym typeface="Symbol" pitchFamily="18" charset="2"/>
            </a:endParaRPr>
          </a:p>
        </p:txBody>
      </p:sp>
      <p:sp>
        <p:nvSpPr>
          <p:cNvPr id="285702" name="Text Box 5"/>
          <p:cNvSpPr txBox="1">
            <a:spLocks noChangeArrowheads="1"/>
          </p:cNvSpPr>
          <p:nvPr/>
        </p:nvSpPr>
        <p:spPr bwMode="auto">
          <a:xfrm>
            <a:off x="539750" y="5295900"/>
            <a:ext cx="8135938" cy="365125"/>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2400" b="1">
                <a:solidFill>
                  <a:srgbClr val="CC3300"/>
                </a:solidFill>
                <a:cs typeface="Lotus" pitchFamily="2" charset="-78"/>
              </a:rPr>
              <a:t> جملات اتميک</a:t>
            </a:r>
            <a:r>
              <a:rPr lang="en-US" sz="2400" b="1">
                <a:solidFill>
                  <a:srgbClr val="CC3300"/>
                </a:solidFill>
                <a:cs typeface="Lotus" pitchFamily="2" charset="-78"/>
              </a:rPr>
              <a:t>= </a:t>
            </a:r>
            <a:r>
              <a:rPr lang="fa-IR" sz="2400" b="1">
                <a:solidFill>
                  <a:srgbClr val="CC3300"/>
                </a:solidFill>
                <a:cs typeface="Lotus" pitchFamily="2" charset="-78"/>
              </a:rPr>
              <a:t>محمول</a:t>
            </a:r>
            <a:r>
              <a:rPr lang="en-US" sz="2400" b="1">
                <a:solidFill>
                  <a:srgbClr val="CC3300"/>
                </a:solidFill>
                <a:cs typeface="Lotus" pitchFamily="2" charset="-78"/>
              </a:rPr>
              <a:t>(</a:t>
            </a:r>
            <a:r>
              <a:rPr lang="en-US" sz="2000">
                <a:solidFill>
                  <a:srgbClr val="CC3300"/>
                </a:solidFill>
                <a:cs typeface="Lotus" pitchFamily="2" charset="-78"/>
              </a:rPr>
              <a:t>n</a:t>
            </a:r>
            <a:r>
              <a:rPr lang="fa-IR" sz="2400" b="1">
                <a:solidFill>
                  <a:srgbClr val="CC3300"/>
                </a:solidFill>
                <a:cs typeface="Lotus" pitchFamily="2" charset="-78"/>
              </a:rPr>
              <a:t>ترم1، ترم2، ... ، ترم</a:t>
            </a:r>
            <a:r>
              <a:rPr lang="en-US" sz="2400" b="1">
                <a:solidFill>
                  <a:srgbClr val="CC3300"/>
                </a:solidFill>
                <a:cs typeface="Lotus" pitchFamily="2" charset="-78"/>
              </a:rPr>
              <a:t>)     </a:t>
            </a:r>
            <a:r>
              <a:rPr lang="fa-IR" sz="2400" b="1">
                <a:solidFill>
                  <a:srgbClr val="CC3300"/>
                </a:solidFill>
                <a:cs typeface="Lotus" pitchFamily="2" charset="-78"/>
              </a:rPr>
              <a:t>يا </a:t>
            </a:r>
            <a:r>
              <a:rPr lang="en-US" sz="2400" b="1">
                <a:solidFill>
                  <a:srgbClr val="CC3300"/>
                </a:solidFill>
                <a:cs typeface="Lotus" pitchFamily="2" charset="-78"/>
              </a:rPr>
              <a:t>       </a:t>
            </a:r>
            <a:r>
              <a:rPr lang="fa-IR" sz="2400" b="1">
                <a:solidFill>
                  <a:srgbClr val="CC3300"/>
                </a:solidFill>
                <a:cs typeface="Lotus" pitchFamily="2" charset="-78"/>
              </a:rPr>
              <a:t> ترم1</a:t>
            </a:r>
            <a:r>
              <a:rPr lang="en-US" sz="2400" b="1">
                <a:solidFill>
                  <a:srgbClr val="CC3300"/>
                </a:solidFill>
                <a:cs typeface="Lotus" pitchFamily="2" charset="-78"/>
              </a:rPr>
              <a:t>=</a:t>
            </a:r>
            <a:r>
              <a:rPr lang="fa-IR" sz="2400" b="1">
                <a:solidFill>
                  <a:srgbClr val="CC3300"/>
                </a:solidFill>
                <a:cs typeface="Lotus" pitchFamily="2" charset="-78"/>
              </a:rPr>
              <a:t>ترم2</a:t>
            </a:r>
            <a:r>
              <a:rPr lang="en-US" sz="2400" b="1">
                <a:solidFill>
                  <a:srgbClr val="CC3300"/>
                </a:solidFill>
                <a:cs typeface="Lotus" pitchFamily="2" charset="-78"/>
              </a:rPr>
              <a:t>    </a:t>
            </a:r>
            <a:r>
              <a:rPr lang="en-US" sz="2400" b="1">
                <a:solidFill>
                  <a:srgbClr val="CCFF99"/>
                </a:solidFill>
                <a:cs typeface="Lotus" pitchFamily="2" charset="-78"/>
              </a:rPr>
              <a:t>.</a:t>
            </a:r>
            <a:endParaRPr lang="en-US" sz="2800" b="1">
              <a:solidFill>
                <a:srgbClr val="CCFF99"/>
              </a:solidFill>
              <a:cs typeface="Lotus" pitchFamily="2" charset="-78"/>
            </a:endParaRPr>
          </a:p>
        </p:txBody>
      </p:sp>
      <p:sp>
        <p:nvSpPr>
          <p:cNvPr id="285703" name="Text Box 6"/>
          <p:cNvSpPr txBox="1">
            <a:spLocks noChangeArrowheads="1"/>
          </p:cNvSpPr>
          <p:nvPr/>
        </p:nvSpPr>
        <p:spPr bwMode="auto">
          <a:xfrm>
            <a:off x="747713" y="4149725"/>
            <a:ext cx="7632700" cy="365125"/>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2400" b="1">
                <a:solidFill>
                  <a:srgbClr val="CC3300"/>
                </a:solidFill>
                <a:cs typeface="Lotus" pitchFamily="2" charset="-78"/>
              </a:rPr>
              <a:t> ترم</a:t>
            </a:r>
            <a:r>
              <a:rPr lang="en-US" sz="2400" b="1">
                <a:solidFill>
                  <a:srgbClr val="CC3300"/>
                </a:solidFill>
                <a:cs typeface="Lotus" pitchFamily="2" charset="-78"/>
              </a:rPr>
              <a:t>= </a:t>
            </a:r>
            <a:r>
              <a:rPr lang="fa-IR" sz="2400" b="1">
                <a:solidFill>
                  <a:srgbClr val="CC3300"/>
                </a:solidFill>
                <a:cs typeface="Lotus" pitchFamily="2" charset="-78"/>
              </a:rPr>
              <a:t>تابع</a:t>
            </a:r>
            <a:r>
              <a:rPr lang="en-US" sz="2400" b="1">
                <a:solidFill>
                  <a:srgbClr val="CC3300"/>
                </a:solidFill>
                <a:cs typeface="Lotus" pitchFamily="2" charset="-78"/>
              </a:rPr>
              <a:t>(</a:t>
            </a:r>
            <a:r>
              <a:rPr lang="en-US" sz="2000">
                <a:solidFill>
                  <a:srgbClr val="CC3300"/>
                </a:solidFill>
                <a:cs typeface="Lotus" pitchFamily="2" charset="-78"/>
              </a:rPr>
              <a:t>n</a:t>
            </a:r>
            <a:r>
              <a:rPr lang="fa-IR" sz="2400" b="1">
                <a:solidFill>
                  <a:srgbClr val="CC3300"/>
                </a:solidFill>
                <a:cs typeface="Lotus" pitchFamily="2" charset="-78"/>
              </a:rPr>
              <a:t>ترم1، ترم2، ... ، ترم</a:t>
            </a:r>
            <a:r>
              <a:rPr lang="en-US" sz="2400" b="1">
                <a:solidFill>
                  <a:srgbClr val="CC3300"/>
                </a:solidFill>
                <a:cs typeface="Lotus" pitchFamily="2" charset="-78"/>
              </a:rPr>
              <a:t>) </a:t>
            </a:r>
            <a:r>
              <a:rPr lang="fa-IR" sz="2400" b="1">
                <a:solidFill>
                  <a:srgbClr val="CC3300"/>
                </a:solidFill>
                <a:cs typeface="Lotus" pitchFamily="2" charset="-78"/>
              </a:rPr>
              <a:t>يا    </a:t>
            </a:r>
            <a:r>
              <a:rPr lang="en-US" sz="2400" b="1">
                <a:solidFill>
                  <a:srgbClr val="CC3300"/>
                </a:solidFill>
                <a:cs typeface="Lotus" pitchFamily="2" charset="-78"/>
              </a:rPr>
              <a:t>     </a:t>
            </a:r>
            <a:r>
              <a:rPr lang="fa-IR" sz="2400" b="1">
                <a:solidFill>
                  <a:srgbClr val="CC3300"/>
                </a:solidFill>
                <a:cs typeface="Lotus" pitchFamily="2" charset="-78"/>
              </a:rPr>
              <a:t>ثابت</a:t>
            </a:r>
            <a:r>
              <a:rPr lang="en-US" sz="2400" b="1">
                <a:solidFill>
                  <a:srgbClr val="CC3300"/>
                </a:solidFill>
                <a:cs typeface="Lotus" pitchFamily="2" charset="-78"/>
              </a:rPr>
              <a:t>     </a:t>
            </a:r>
            <a:r>
              <a:rPr lang="fa-IR" sz="2400" b="1">
                <a:solidFill>
                  <a:srgbClr val="CC3300"/>
                </a:solidFill>
                <a:cs typeface="Lotus" pitchFamily="2" charset="-78"/>
              </a:rPr>
              <a:t>يا</a:t>
            </a:r>
            <a:r>
              <a:rPr lang="en-US" sz="2400" b="1">
                <a:solidFill>
                  <a:srgbClr val="CC3300"/>
                </a:solidFill>
                <a:cs typeface="Lotus" pitchFamily="2" charset="-78"/>
              </a:rPr>
              <a:t>     </a:t>
            </a:r>
            <a:r>
              <a:rPr lang="fa-IR" sz="2400" b="1">
                <a:solidFill>
                  <a:srgbClr val="CC3300"/>
                </a:solidFill>
                <a:cs typeface="Lotus" pitchFamily="2" charset="-78"/>
              </a:rPr>
              <a:t>متغير</a:t>
            </a:r>
            <a:r>
              <a:rPr lang="en-US" sz="2400" b="1">
                <a:solidFill>
                  <a:srgbClr val="CC3300"/>
                </a:solidFill>
                <a:cs typeface="Lotus" pitchFamily="2" charset="-78"/>
              </a:rPr>
              <a:t>      </a:t>
            </a:r>
            <a:r>
              <a:rPr lang="en-US" sz="2400" b="1">
                <a:solidFill>
                  <a:srgbClr val="CCFF99"/>
                </a:solidFill>
                <a:cs typeface="Lotus" pitchFamily="2" charset="-78"/>
              </a:rPr>
              <a:t>.</a:t>
            </a:r>
            <a:endParaRPr lang="en-US" sz="2800" b="1">
              <a:solidFill>
                <a:srgbClr val="CCFF99"/>
              </a:solidFill>
              <a:cs typeface="Lotus" pitchFamily="2" charset="-78"/>
            </a:endParaRPr>
          </a:p>
        </p:txBody>
      </p:sp>
      <p:sp>
        <p:nvSpPr>
          <p:cNvPr id="285704" name="Line 7"/>
          <p:cNvSpPr>
            <a:spLocks noChangeShapeType="1"/>
          </p:cNvSpPr>
          <p:nvPr/>
        </p:nvSpPr>
        <p:spPr bwMode="auto">
          <a:xfrm flipH="1">
            <a:off x="3708400" y="3860800"/>
            <a:ext cx="1439863" cy="0"/>
          </a:xfrm>
          <a:prstGeom prst="line">
            <a:avLst/>
          </a:prstGeom>
          <a:noFill/>
          <a:ln w="31750">
            <a:solidFill>
              <a:srgbClr val="CC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8903901-6B9A-4C44-87BC-16C167221ABF}" type="slidenum">
              <a:rPr lang="fa-IR"/>
              <a:pPr>
                <a:defRPr/>
              </a:pPr>
              <a:t>274</a:t>
            </a:fld>
            <a:endParaRPr lang="en-US"/>
          </a:p>
        </p:txBody>
      </p:sp>
      <p:sp>
        <p:nvSpPr>
          <p:cNvPr id="28672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86724"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جملات پيچيده</a:t>
            </a:r>
          </a:p>
        </p:txBody>
      </p:sp>
      <p:sp>
        <p:nvSpPr>
          <p:cNvPr id="286725" name="Text Box 4"/>
          <p:cNvSpPr txBox="1">
            <a:spLocks noChangeArrowheads="1"/>
          </p:cNvSpPr>
          <p:nvPr/>
        </p:nvSpPr>
        <p:spPr bwMode="auto">
          <a:xfrm>
            <a:off x="395288" y="2667000"/>
            <a:ext cx="82804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3200">
                <a:solidFill>
                  <a:srgbClr val="CC3300"/>
                </a:solidFill>
                <a:cs typeface="Homa" pitchFamily="2" charset="-78"/>
              </a:rPr>
              <a:t>با ترکيب جملات اتميک و روابط منطقی ميتوان جملات پيچيده تری ساخت</a:t>
            </a:r>
          </a:p>
          <a:p>
            <a:pPr algn="ctr" rtl="1">
              <a:buClr>
                <a:srgbClr val="00D600"/>
              </a:buClr>
              <a:buFont typeface="Wingdings" pitchFamily="2" charset="2"/>
              <a:buNone/>
            </a:pPr>
            <a:r>
              <a:rPr lang="en-US" sz="2800">
                <a:solidFill>
                  <a:srgbClr val="CC3300"/>
                </a:solidFill>
                <a:cs typeface="Homa" pitchFamily="2" charset="-78"/>
                <a:sym typeface="Symbol" pitchFamily="18" charset="2"/>
              </a:rPr>
              <a:t></a:t>
            </a:r>
            <a:r>
              <a:rPr lang="en-US" sz="2800">
                <a:solidFill>
                  <a:srgbClr val="CC3300"/>
                </a:solidFill>
                <a:cs typeface="Homa" pitchFamily="2" charset="-78"/>
              </a:rPr>
              <a:t>S, S1 </a:t>
            </a:r>
            <a:r>
              <a:rPr lang="en-US" sz="2800">
                <a:solidFill>
                  <a:srgbClr val="CC3300"/>
                </a:solidFill>
                <a:cs typeface="Homa" pitchFamily="2" charset="-78"/>
                <a:sym typeface="Symbol" pitchFamily="18" charset="2"/>
              </a:rPr>
              <a:t> </a:t>
            </a:r>
            <a:r>
              <a:rPr lang="en-US" sz="2800">
                <a:solidFill>
                  <a:srgbClr val="CC3300"/>
                </a:solidFill>
                <a:cs typeface="Homa" pitchFamily="2" charset="-78"/>
              </a:rPr>
              <a:t>S2, S1 </a:t>
            </a:r>
            <a:r>
              <a:rPr lang="en-US" sz="2800">
                <a:solidFill>
                  <a:srgbClr val="CC3300"/>
                </a:solidFill>
                <a:cs typeface="Homa" pitchFamily="2" charset="-78"/>
                <a:sym typeface="Symbol" pitchFamily="18" charset="2"/>
              </a:rPr>
              <a:t> </a:t>
            </a:r>
            <a:r>
              <a:rPr lang="en-US" sz="2800">
                <a:solidFill>
                  <a:srgbClr val="CC3300"/>
                </a:solidFill>
                <a:cs typeface="Homa" pitchFamily="2" charset="-78"/>
              </a:rPr>
              <a:t>S2, S1 </a:t>
            </a:r>
            <a:r>
              <a:rPr lang="en-US" sz="2800">
                <a:solidFill>
                  <a:srgbClr val="CC3300"/>
                </a:solidFill>
                <a:cs typeface="Homa" pitchFamily="2" charset="-78"/>
                <a:sym typeface="Symbol" pitchFamily="18" charset="2"/>
              </a:rPr>
              <a:t> </a:t>
            </a:r>
            <a:r>
              <a:rPr lang="en-US" sz="2800">
                <a:solidFill>
                  <a:srgbClr val="CC3300"/>
                </a:solidFill>
                <a:cs typeface="Homa" pitchFamily="2" charset="-78"/>
              </a:rPr>
              <a:t>S2, S1 </a:t>
            </a:r>
            <a:r>
              <a:rPr lang="en-US" sz="2800">
                <a:solidFill>
                  <a:srgbClr val="CC3300"/>
                </a:solidFill>
                <a:cs typeface="Homa" pitchFamily="2" charset="-78"/>
                <a:sym typeface="Symbol" pitchFamily="18" charset="2"/>
              </a:rPr>
              <a:t></a:t>
            </a:r>
            <a:r>
              <a:rPr lang="en-US" sz="2800">
                <a:solidFill>
                  <a:srgbClr val="CC3300"/>
                </a:solidFill>
                <a:cs typeface="Homa" pitchFamily="2" charset="-78"/>
              </a:rPr>
              <a:t> S2</a:t>
            </a:r>
            <a:endParaRPr lang="fa-IR" sz="2800">
              <a:solidFill>
                <a:srgbClr val="CC3300"/>
              </a:solidFill>
              <a:cs typeface="Homa" pitchFamily="2" charset="-78"/>
            </a:endParaRPr>
          </a:p>
          <a:p>
            <a:pPr algn="r" rtl="1">
              <a:buClr>
                <a:srgbClr val="00D600"/>
              </a:buClr>
              <a:buFont typeface="Wingdings" pitchFamily="2" charset="2"/>
              <a:buNone/>
            </a:pPr>
            <a:endParaRPr lang="en-US" sz="2800">
              <a:solidFill>
                <a:srgbClr val="CC3300"/>
              </a:solidFill>
              <a:cs typeface="Homa" pitchFamily="2" charset="-78"/>
            </a:endParaRPr>
          </a:p>
          <a:p>
            <a:pPr algn="r" rtl="1">
              <a:buClr>
                <a:srgbClr val="00D600"/>
              </a:buClr>
              <a:buFont typeface="Wingdings" pitchFamily="2" charset="2"/>
              <a:buChar char="Ã"/>
            </a:pPr>
            <a:r>
              <a:rPr lang="fa-IR" sz="2800">
                <a:solidFill>
                  <a:srgbClr val="CC3300"/>
                </a:solidFill>
                <a:cs typeface="Homa" pitchFamily="2" charset="-78"/>
              </a:rPr>
              <a:t>مثال:</a:t>
            </a:r>
            <a:r>
              <a:rPr lang="en-US" sz="2800">
                <a:solidFill>
                  <a:srgbClr val="CC3300"/>
                </a:solidFill>
                <a:cs typeface="Homa" pitchFamily="2" charset="-78"/>
              </a:rPr>
              <a:t> </a:t>
            </a:r>
            <a:r>
              <a:rPr lang="en-US" sz="2400">
                <a:solidFill>
                  <a:srgbClr val="CC3300"/>
                </a:solidFill>
                <a:cs typeface="Homa" pitchFamily="2" charset="-78"/>
                <a:sym typeface="Symbol" pitchFamily="18" charset="2"/>
              </a:rPr>
              <a:t>Brother(LeftLeg(Richard),John)                              </a:t>
            </a:r>
          </a:p>
          <a:p>
            <a:pPr rtl="1">
              <a:spcBef>
                <a:spcPct val="20000"/>
              </a:spcBef>
              <a:buClr>
                <a:srgbClr val="00D600"/>
              </a:buClr>
              <a:buFont typeface="Wingdings" pitchFamily="2" charset="2"/>
              <a:buNone/>
            </a:pPr>
            <a:r>
              <a:rPr lang="en-US" sz="2400">
                <a:solidFill>
                  <a:srgbClr val="CC3300"/>
                </a:solidFill>
                <a:cs typeface="Homa" pitchFamily="2" charset="-78"/>
                <a:sym typeface="Symbol" pitchFamily="18" charset="2"/>
              </a:rPr>
              <a:t> Brother(Richard,John)  Brother(John,Richard)</a:t>
            </a:r>
          </a:p>
          <a:p>
            <a:pPr rtl="1">
              <a:spcBef>
                <a:spcPct val="20000"/>
              </a:spcBef>
              <a:buClr>
                <a:srgbClr val="00D600"/>
              </a:buClr>
              <a:buFont typeface="Wingdings" pitchFamily="2" charset="2"/>
              <a:buNone/>
            </a:pPr>
            <a:r>
              <a:rPr lang="en-US" sz="2400">
                <a:solidFill>
                  <a:srgbClr val="CC3300"/>
                </a:solidFill>
                <a:cs typeface="Homa" pitchFamily="2" charset="-78"/>
                <a:sym typeface="Symbol" pitchFamily="18" charset="2"/>
              </a:rPr>
              <a:t> King(Richard)  King(John)</a:t>
            </a:r>
          </a:p>
          <a:p>
            <a:pPr rtl="1">
              <a:spcBef>
                <a:spcPct val="20000"/>
              </a:spcBef>
              <a:buClr>
                <a:srgbClr val="00D600"/>
              </a:buClr>
              <a:buFont typeface="Wingdings" pitchFamily="2" charset="2"/>
              <a:buNone/>
            </a:pPr>
            <a:r>
              <a:rPr lang="en-US" sz="2400">
                <a:solidFill>
                  <a:srgbClr val="CC3300"/>
                </a:solidFill>
                <a:cs typeface="Homa" pitchFamily="2" charset="-78"/>
                <a:sym typeface="Symbol" pitchFamily="18" charset="2"/>
              </a:rPr>
              <a:t> King(Richard)  King(John)</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7FAAFA3-2FF5-4EE0-91B2-8D1E1F6DF825}" type="slidenum">
              <a:rPr lang="fa-IR"/>
              <a:pPr>
                <a:defRPr/>
              </a:pPr>
              <a:t>275</a:t>
            </a:fld>
            <a:endParaRPr lang="en-US"/>
          </a:p>
        </p:txBody>
      </p:sp>
      <p:sp>
        <p:nvSpPr>
          <p:cNvPr id="28774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87748"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سورها</a:t>
            </a:r>
          </a:p>
        </p:txBody>
      </p:sp>
      <p:sp>
        <p:nvSpPr>
          <p:cNvPr id="287749" name="Text Box 4"/>
          <p:cNvSpPr txBox="1">
            <a:spLocks noChangeArrowheads="1"/>
          </p:cNvSpPr>
          <p:nvPr/>
        </p:nvSpPr>
        <p:spPr bwMode="auto">
          <a:xfrm>
            <a:off x="395288" y="2667000"/>
            <a:ext cx="8280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800">
                <a:solidFill>
                  <a:srgbClr val="CC3300"/>
                </a:solidFill>
                <a:cs typeface="Homa" pitchFamily="2" charset="-78"/>
              </a:rPr>
              <a:t> </a:t>
            </a:r>
            <a:r>
              <a:rPr lang="fa-IR" sz="3200">
                <a:solidFill>
                  <a:srgbClr val="CC3300"/>
                </a:solidFill>
                <a:cs typeface="Homa" pitchFamily="2" charset="-78"/>
              </a:rPr>
              <a:t>کمک ميکنند تا به جای شمارش اشيا از طريق نام آنها، خواص کلکسيون اشيا را بيان کرد</a:t>
            </a:r>
          </a:p>
          <a:p>
            <a:pPr algn="r" rtl="1">
              <a:spcBef>
                <a:spcPct val="50000"/>
              </a:spcBef>
              <a:buClr>
                <a:srgbClr val="00D600"/>
              </a:buClr>
              <a:buFont typeface="Wingdings" pitchFamily="2" charset="2"/>
              <a:buChar char="Ã"/>
            </a:pPr>
            <a:r>
              <a:rPr lang="fa-IR" sz="3200" b="1">
                <a:solidFill>
                  <a:srgbClr val="CC3300"/>
                </a:solidFill>
                <a:cs typeface="Homa" pitchFamily="2" charset="-78"/>
              </a:rPr>
              <a:t>سور عمومی؛</a:t>
            </a:r>
            <a:r>
              <a:rPr lang="fa-IR" sz="3200">
                <a:solidFill>
                  <a:srgbClr val="CC3300"/>
                </a:solidFill>
                <a:cs typeface="Homa" pitchFamily="2" charset="-78"/>
              </a:rPr>
              <a:t> </a:t>
            </a:r>
            <a:r>
              <a:rPr lang="en-US" sz="3200" b="1">
                <a:solidFill>
                  <a:srgbClr val="CC3300"/>
                </a:solidFill>
                <a:cs typeface="Homa" pitchFamily="2" charset="-78"/>
                <a:sym typeface="Symbol" pitchFamily="18" charset="2"/>
              </a:rPr>
              <a:t></a:t>
            </a:r>
            <a:r>
              <a:rPr lang="fa-IR" sz="3200" b="1">
                <a:solidFill>
                  <a:srgbClr val="CC3300"/>
                </a:solidFill>
                <a:cs typeface="Homa" pitchFamily="2" charset="-78"/>
                <a:sym typeface="Symbol" pitchFamily="18" charset="2"/>
              </a:rPr>
              <a:t> </a:t>
            </a:r>
            <a:r>
              <a:rPr lang="fa-IR" sz="3200">
                <a:solidFill>
                  <a:srgbClr val="CC3300"/>
                </a:solidFill>
                <a:cs typeface="Homa" pitchFamily="2" charset="-78"/>
                <a:sym typeface="Symbol" pitchFamily="18" charset="2"/>
              </a:rPr>
              <a:t>“برای همه”</a:t>
            </a:r>
          </a:p>
          <a:p>
            <a:pPr algn="r" rtl="1">
              <a:spcBef>
                <a:spcPct val="50000"/>
              </a:spcBef>
              <a:buClr>
                <a:srgbClr val="00D600"/>
              </a:buClr>
              <a:buFont typeface="Wingdings" pitchFamily="2" charset="2"/>
              <a:buChar char="Ã"/>
            </a:pPr>
            <a:r>
              <a:rPr lang="fa-IR" sz="3200" b="1">
                <a:solidFill>
                  <a:srgbClr val="CC3300"/>
                </a:solidFill>
                <a:cs typeface="Homa" pitchFamily="2" charset="-78"/>
                <a:sym typeface="Symbol" pitchFamily="18" charset="2"/>
              </a:rPr>
              <a:t>سور وجودی؛ </a:t>
            </a:r>
            <a:r>
              <a:rPr lang="en-US" sz="3200" b="1">
                <a:solidFill>
                  <a:srgbClr val="CC3300"/>
                </a:solidFill>
                <a:cs typeface="Homa" pitchFamily="2" charset="-78"/>
                <a:sym typeface="Symbol" pitchFamily="18" charset="2"/>
              </a:rPr>
              <a:t> </a:t>
            </a:r>
            <a:r>
              <a:rPr lang="fa-IR" sz="3200">
                <a:solidFill>
                  <a:srgbClr val="CC3300"/>
                </a:solidFill>
                <a:cs typeface="Homa" pitchFamily="2" charset="-78"/>
                <a:sym typeface="Symbol" pitchFamily="18" charset="2"/>
              </a:rPr>
              <a:t> “ وجود دارد حداقل...”</a:t>
            </a:r>
            <a:endParaRPr lang="en-US" sz="3200">
              <a:solidFill>
                <a:srgbClr val="CC3300"/>
              </a:solidFill>
              <a:cs typeface="Homa" pitchFamily="2" charset="-78"/>
              <a:sym typeface="Symbol" pitchFamily="18" charset="2"/>
            </a:endParaRP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8146825-BC6E-4B87-988E-9BEA23B673DF}" type="slidenum">
              <a:rPr lang="fa-IR"/>
              <a:pPr>
                <a:defRPr/>
              </a:pPr>
              <a:t>276</a:t>
            </a:fld>
            <a:endParaRPr lang="en-US"/>
          </a:p>
        </p:txBody>
      </p:sp>
      <p:sp>
        <p:nvSpPr>
          <p:cNvPr id="28877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88772"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سور عمومی</a:t>
            </a:r>
          </a:p>
        </p:txBody>
      </p:sp>
      <p:sp>
        <p:nvSpPr>
          <p:cNvPr id="288773" name="Text Box 4"/>
          <p:cNvSpPr txBox="1">
            <a:spLocks noChangeArrowheads="1"/>
          </p:cNvSpPr>
          <p:nvPr/>
        </p:nvSpPr>
        <p:spPr bwMode="auto">
          <a:xfrm>
            <a:off x="395288" y="2874963"/>
            <a:ext cx="8280400" cy="372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buClr>
                <a:srgbClr val="00D600"/>
              </a:buClr>
              <a:buFont typeface="Wingdings" pitchFamily="2" charset="2"/>
              <a:buNone/>
            </a:pPr>
            <a:r>
              <a:rPr lang="en-US" sz="4000" b="1">
                <a:solidFill>
                  <a:srgbClr val="CC3300"/>
                </a:solidFill>
                <a:cs typeface="Homa" pitchFamily="2" charset="-78"/>
                <a:sym typeface="Symbol" pitchFamily="18" charset="2"/>
              </a:rPr>
              <a:t></a:t>
            </a:r>
            <a:r>
              <a:rPr lang="en-US" sz="3600">
                <a:solidFill>
                  <a:srgbClr val="CC3300"/>
                </a:solidFill>
                <a:cs typeface="Homa" pitchFamily="2" charset="-78"/>
              </a:rPr>
              <a:t>&lt;</a:t>
            </a:r>
            <a:r>
              <a:rPr lang="fa-IR" sz="3600">
                <a:solidFill>
                  <a:srgbClr val="CC3300"/>
                </a:solidFill>
                <a:cs typeface="Homa" pitchFamily="2" charset="-78"/>
              </a:rPr>
              <a:t>متغيرها</a:t>
            </a:r>
            <a:r>
              <a:rPr lang="en-US" sz="3600">
                <a:solidFill>
                  <a:srgbClr val="CC3300"/>
                </a:solidFill>
                <a:cs typeface="Homa" pitchFamily="2" charset="-78"/>
              </a:rPr>
              <a:t>&gt; &lt;</a:t>
            </a:r>
            <a:r>
              <a:rPr lang="fa-IR" sz="3600">
                <a:solidFill>
                  <a:srgbClr val="CC3300"/>
                </a:solidFill>
                <a:cs typeface="Homa" pitchFamily="2" charset="-78"/>
              </a:rPr>
              <a:t>جمله</a:t>
            </a:r>
            <a:r>
              <a:rPr lang="en-US" sz="3600">
                <a:solidFill>
                  <a:srgbClr val="CC3300"/>
                </a:solidFill>
                <a:cs typeface="Homa" pitchFamily="2" charset="-78"/>
              </a:rPr>
              <a:t>&gt;</a:t>
            </a:r>
            <a:endParaRPr lang="fa-IR" sz="3600">
              <a:solidFill>
                <a:srgbClr val="CC3300"/>
              </a:solidFill>
              <a:cs typeface="Homa" pitchFamily="2" charset="-78"/>
            </a:endParaRPr>
          </a:p>
          <a:p>
            <a:pPr algn="r" rtl="1">
              <a:spcBef>
                <a:spcPct val="50000"/>
              </a:spcBef>
              <a:buClr>
                <a:srgbClr val="00D600"/>
              </a:buClr>
              <a:buFont typeface="Wingdings" pitchFamily="2" charset="2"/>
              <a:buChar char="Ã"/>
            </a:pPr>
            <a:r>
              <a:rPr lang="en-US" sz="3600">
                <a:solidFill>
                  <a:srgbClr val="CC3300"/>
                </a:solidFill>
                <a:cs typeface="Homa" pitchFamily="2" charset="-78"/>
                <a:sym typeface="Symbol" pitchFamily="18" charset="2"/>
              </a:rPr>
              <a:t></a:t>
            </a:r>
            <a:r>
              <a:rPr lang="en-US" sz="3600">
                <a:solidFill>
                  <a:srgbClr val="CC3300"/>
                </a:solidFill>
                <a:cs typeface="Homa" pitchFamily="2" charset="-78"/>
              </a:rPr>
              <a:t>x P</a:t>
            </a:r>
            <a:r>
              <a:rPr lang="fa-IR" sz="3600">
                <a:solidFill>
                  <a:srgbClr val="CC3300"/>
                </a:solidFill>
                <a:cs typeface="Homa" pitchFamily="2" charset="-78"/>
              </a:rPr>
              <a:t> که در آن </a:t>
            </a:r>
            <a:r>
              <a:rPr lang="en-US" sz="3600">
                <a:solidFill>
                  <a:srgbClr val="CC3300"/>
                </a:solidFill>
                <a:cs typeface="Homa" pitchFamily="2" charset="-78"/>
              </a:rPr>
              <a:t>P</a:t>
            </a:r>
            <a:r>
              <a:rPr lang="fa-IR" sz="3600">
                <a:solidFill>
                  <a:srgbClr val="CC3300"/>
                </a:solidFill>
                <a:cs typeface="Homa" pitchFamily="2" charset="-78"/>
              </a:rPr>
              <a:t> يک عبارت منطقي است، بيان ميکند که </a:t>
            </a:r>
            <a:r>
              <a:rPr lang="en-US" sz="3600">
                <a:solidFill>
                  <a:srgbClr val="CC3300"/>
                </a:solidFill>
                <a:cs typeface="Homa" pitchFamily="2" charset="-78"/>
              </a:rPr>
              <a:t>P</a:t>
            </a:r>
            <a:r>
              <a:rPr lang="fa-IR" sz="3600">
                <a:solidFill>
                  <a:srgbClr val="CC3300"/>
                </a:solidFill>
                <a:cs typeface="Homa" pitchFamily="2" charset="-78"/>
              </a:rPr>
              <a:t> برای هر شیء </a:t>
            </a:r>
            <a:r>
              <a:rPr lang="en-US" sz="3600">
                <a:solidFill>
                  <a:srgbClr val="CC3300"/>
                </a:solidFill>
                <a:cs typeface="Homa" pitchFamily="2" charset="-78"/>
              </a:rPr>
              <a:t>x</a:t>
            </a:r>
            <a:r>
              <a:rPr lang="fa-IR" sz="3600">
                <a:solidFill>
                  <a:srgbClr val="CC3300"/>
                </a:solidFill>
                <a:cs typeface="Homa" pitchFamily="2" charset="-78"/>
              </a:rPr>
              <a:t> درست است</a:t>
            </a:r>
          </a:p>
          <a:p>
            <a:pPr algn="r" rtl="1">
              <a:spcBef>
                <a:spcPct val="50000"/>
              </a:spcBef>
              <a:buClr>
                <a:srgbClr val="00D600"/>
              </a:buClr>
              <a:buFont typeface="Wingdings" pitchFamily="2" charset="2"/>
              <a:buChar char="Ã"/>
            </a:pPr>
            <a:r>
              <a:rPr lang="fa-IR" sz="3600">
                <a:solidFill>
                  <a:srgbClr val="CC3300"/>
                </a:solidFill>
                <a:cs typeface="Homa" pitchFamily="2" charset="-78"/>
              </a:rPr>
              <a:t>مثال: </a:t>
            </a:r>
            <a:r>
              <a:rPr lang="en-US" sz="2800">
                <a:solidFill>
                  <a:srgbClr val="CC3300"/>
                </a:solidFill>
                <a:cs typeface="Homa" pitchFamily="2" charset="-78"/>
                <a:sym typeface="Symbol" pitchFamily="18" charset="2"/>
              </a:rPr>
              <a:t>x King(x)  Person(x)</a:t>
            </a:r>
            <a:r>
              <a:rPr lang="en-US" sz="2800" b="1">
                <a:solidFill>
                  <a:srgbClr val="CC3300"/>
                </a:solidFill>
                <a:cs typeface="Homa" pitchFamily="2" charset="-78"/>
                <a:sym typeface="Symbol" pitchFamily="18" charset="2"/>
              </a:rPr>
              <a:t> </a:t>
            </a:r>
            <a:endParaRPr lang="fa-IR" sz="3600">
              <a:solidFill>
                <a:srgbClr val="CC3300"/>
              </a:solidFill>
              <a:cs typeface="Homa" pitchFamily="2" charset="-78"/>
            </a:endParaRPr>
          </a:p>
          <a:p>
            <a:pPr>
              <a:spcBef>
                <a:spcPct val="50000"/>
              </a:spcBef>
              <a:buClr>
                <a:srgbClr val="00D600"/>
              </a:buClr>
              <a:buFont typeface="Wingdings" pitchFamily="2" charset="2"/>
              <a:buNone/>
            </a:pPr>
            <a:endParaRPr lang="en-US" sz="36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8E4C6C5-9E1D-4BC8-BE4C-7597C93DAD1E}" type="slidenum">
              <a:rPr lang="fa-IR"/>
              <a:pPr>
                <a:defRPr/>
              </a:pPr>
              <a:t>277</a:t>
            </a:fld>
            <a:endParaRPr lang="en-US"/>
          </a:p>
        </p:txBody>
      </p:sp>
      <p:sp>
        <p:nvSpPr>
          <p:cNvPr id="28979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89796"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سور وجودی</a:t>
            </a:r>
          </a:p>
        </p:txBody>
      </p:sp>
      <p:sp>
        <p:nvSpPr>
          <p:cNvPr id="289797" name="Text Box 4"/>
          <p:cNvSpPr txBox="1">
            <a:spLocks noChangeArrowheads="1"/>
          </p:cNvSpPr>
          <p:nvPr/>
        </p:nvSpPr>
        <p:spPr bwMode="auto">
          <a:xfrm>
            <a:off x="395288" y="2874963"/>
            <a:ext cx="828040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buClr>
                <a:srgbClr val="00D600"/>
              </a:buClr>
              <a:buFont typeface="Wingdings" pitchFamily="2" charset="2"/>
              <a:buNone/>
            </a:pPr>
            <a:r>
              <a:rPr lang="en-US" sz="4000" b="1">
                <a:solidFill>
                  <a:srgbClr val="CC3300"/>
                </a:solidFill>
                <a:cs typeface="Homa" pitchFamily="2" charset="-78"/>
                <a:sym typeface="Symbol" pitchFamily="18" charset="2"/>
              </a:rPr>
              <a:t></a:t>
            </a:r>
            <a:r>
              <a:rPr lang="en-US" sz="2400">
                <a:solidFill>
                  <a:srgbClr val="CC3300"/>
                </a:solidFill>
                <a:cs typeface="Homa" pitchFamily="2" charset="-78"/>
                <a:sym typeface="Symbol" pitchFamily="18" charset="2"/>
              </a:rPr>
              <a:t> </a:t>
            </a:r>
            <a:r>
              <a:rPr lang="en-US" sz="3600">
                <a:solidFill>
                  <a:srgbClr val="CC3300"/>
                </a:solidFill>
                <a:cs typeface="Homa" pitchFamily="2" charset="-78"/>
              </a:rPr>
              <a:t>&lt;</a:t>
            </a:r>
            <a:r>
              <a:rPr lang="fa-IR" sz="3600">
                <a:solidFill>
                  <a:srgbClr val="CC3300"/>
                </a:solidFill>
                <a:cs typeface="Homa" pitchFamily="2" charset="-78"/>
              </a:rPr>
              <a:t>متغيرها</a:t>
            </a:r>
            <a:r>
              <a:rPr lang="en-US" sz="3600">
                <a:solidFill>
                  <a:srgbClr val="CC3300"/>
                </a:solidFill>
                <a:cs typeface="Homa" pitchFamily="2" charset="-78"/>
              </a:rPr>
              <a:t>&gt; &lt;</a:t>
            </a:r>
            <a:r>
              <a:rPr lang="fa-IR" sz="3600">
                <a:solidFill>
                  <a:srgbClr val="CC3300"/>
                </a:solidFill>
                <a:cs typeface="Homa" pitchFamily="2" charset="-78"/>
              </a:rPr>
              <a:t>جمله</a:t>
            </a:r>
            <a:r>
              <a:rPr lang="en-US" sz="3600">
                <a:solidFill>
                  <a:srgbClr val="CC3300"/>
                </a:solidFill>
                <a:cs typeface="Homa" pitchFamily="2" charset="-78"/>
              </a:rPr>
              <a:t>&gt;</a:t>
            </a:r>
            <a:endParaRPr lang="fa-IR" sz="3600">
              <a:solidFill>
                <a:srgbClr val="CC3300"/>
              </a:solidFill>
              <a:cs typeface="Homa" pitchFamily="2" charset="-78"/>
            </a:endParaRPr>
          </a:p>
          <a:p>
            <a:pPr algn="r" rtl="1">
              <a:spcBef>
                <a:spcPct val="50000"/>
              </a:spcBef>
              <a:buClr>
                <a:srgbClr val="00D600"/>
              </a:buClr>
              <a:buFont typeface="Wingdings" pitchFamily="2" charset="2"/>
              <a:buChar char="Ã"/>
            </a:pPr>
            <a:r>
              <a:rPr lang="en-US" sz="4000">
                <a:solidFill>
                  <a:srgbClr val="CC3300"/>
                </a:solidFill>
                <a:cs typeface="Homa" pitchFamily="2" charset="-78"/>
                <a:sym typeface="Symbol" pitchFamily="18" charset="2"/>
              </a:rPr>
              <a:t></a:t>
            </a:r>
            <a:r>
              <a:rPr lang="en-US" sz="2400">
                <a:solidFill>
                  <a:srgbClr val="CC3300"/>
                </a:solidFill>
                <a:cs typeface="Homa" pitchFamily="2" charset="-78"/>
                <a:sym typeface="Symbol" pitchFamily="18" charset="2"/>
              </a:rPr>
              <a:t> </a:t>
            </a:r>
            <a:r>
              <a:rPr lang="en-US" sz="3600">
                <a:solidFill>
                  <a:srgbClr val="CC3300"/>
                </a:solidFill>
                <a:cs typeface="Homa" pitchFamily="2" charset="-78"/>
              </a:rPr>
              <a:t>x P</a:t>
            </a:r>
            <a:r>
              <a:rPr lang="fa-IR" sz="3600">
                <a:solidFill>
                  <a:srgbClr val="CC3300"/>
                </a:solidFill>
                <a:cs typeface="Homa" pitchFamily="2" charset="-78"/>
              </a:rPr>
              <a:t> که در آن </a:t>
            </a:r>
            <a:r>
              <a:rPr lang="en-US" sz="3600">
                <a:solidFill>
                  <a:srgbClr val="CC3300"/>
                </a:solidFill>
                <a:cs typeface="Homa" pitchFamily="2" charset="-78"/>
              </a:rPr>
              <a:t>P</a:t>
            </a:r>
            <a:r>
              <a:rPr lang="fa-IR" sz="3600">
                <a:solidFill>
                  <a:srgbClr val="CC3300"/>
                </a:solidFill>
                <a:cs typeface="Homa" pitchFamily="2" charset="-78"/>
              </a:rPr>
              <a:t> يک عبارت منطقي است، بيان ميکند که </a:t>
            </a:r>
            <a:r>
              <a:rPr lang="en-US" sz="3600">
                <a:solidFill>
                  <a:srgbClr val="CC3300"/>
                </a:solidFill>
                <a:cs typeface="Homa" pitchFamily="2" charset="-78"/>
              </a:rPr>
              <a:t>P</a:t>
            </a:r>
            <a:r>
              <a:rPr lang="fa-IR" sz="3600">
                <a:solidFill>
                  <a:srgbClr val="CC3300"/>
                </a:solidFill>
                <a:cs typeface="Homa" pitchFamily="2" charset="-78"/>
              </a:rPr>
              <a:t> حداقل برای يک شیء </a:t>
            </a:r>
            <a:r>
              <a:rPr lang="en-US" sz="3600">
                <a:solidFill>
                  <a:srgbClr val="CC3300"/>
                </a:solidFill>
                <a:cs typeface="Homa" pitchFamily="2" charset="-78"/>
              </a:rPr>
              <a:t>x</a:t>
            </a:r>
            <a:r>
              <a:rPr lang="fa-IR" sz="3600">
                <a:solidFill>
                  <a:srgbClr val="CC3300"/>
                </a:solidFill>
                <a:cs typeface="Homa" pitchFamily="2" charset="-78"/>
              </a:rPr>
              <a:t> درست است</a:t>
            </a:r>
          </a:p>
          <a:p>
            <a:pPr algn="r" rtl="1">
              <a:spcBef>
                <a:spcPct val="50000"/>
              </a:spcBef>
              <a:buClr>
                <a:srgbClr val="00D600"/>
              </a:buClr>
              <a:buFont typeface="Wingdings" pitchFamily="2" charset="2"/>
              <a:buChar char="Ã"/>
            </a:pPr>
            <a:r>
              <a:rPr lang="fa-IR" sz="3600">
                <a:solidFill>
                  <a:srgbClr val="CC3300"/>
                </a:solidFill>
                <a:cs typeface="Homa" pitchFamily="2" charset="-78"/>
              </a:rPr>
              <a:t>مثال: </a:t>
            </a:r>
            <a:r>
              <a:rPr lang="en-US" sz="3600">
                <a:solidFill>
                  <a:srgbClr val="CC3300"/>
                </a:solidFill>
                <a:cs typeface="Homa" pitchFamily="2" charset="-78"/>
                <a:sym typeface="Symbol" pitchFamily="18" charset="2"/>
              </a:rPr>
              <a:t> </a:t>
            </a:r>
            <a:r>
              <a:rPr lang="en-US" sz="2800">
                <a:solidFill>
                  <a:srgbClr val="CC3300"/>
                </a:solidFill>
                <a:cs typeface="Homa" pitchFamily="2" charset="-78"/>
                <a:sym typeface="Symbol" pitchFamily="18" charset="2"/>
              </a:rPr>
              <a:t>x Crown(x) </a:t>
            </a:r>
            <a:r>
              <a:rPr lang="en-US" sz="2400" b="1">
                <a:solidFill>
                  <a:srgbClr val="CC3300"/>
                </a:solidFill>
                <a:cs typeface="Homa" pitchFamily="2" charset="-78"/>
                <a:sym typeface="Symbol" pitchFamily="18" charset="2"/>
              </a:rPr>
              <a:t></a:t>
            </a:r>
            <a:r>
              <a:rPr lang="en-US" sz="2800">
                <a:solidFill>
                  <a:srgbClr val="CC3300"/>
                </a:solidFill>
                <a:cs typeface="Homa" pitchFamily="2" charset="-78"/>
                <a:sym typeface="Symbol" pitchFamily="18" charset="2"/>
              </a:rPr>
              <a:t> OnHead(x , John)</a:t>
            </a:r>
            <a:r>
              <a:rPr lang="en-US" sz="2800" b="1">
                <a:solidFill>
                  <a:srgbClr val="CC3300"/>
                </a:solidFill>
                <a:cs typeface="Homa" pitchFamily="2" charset="-78"/>
                <a:sym typeface="Symbol" pitchFamily="18" charset="2"/>
              </a:rPr>
              <a:t> </a:t>
            </a:r>
            <a:endParaRPr lang="fa-IR" sz="3600">
              <a:solidFill>
                <a:srgbClr val="CC3300"/>
              </a:solidFill>
              <a:cs typeface="Homa" pitchFamily="2" charset="-78"/>
            </a:endParaRPr>
          </a:p>
          <a:p>
            <a:pPr>
              <a:spcBef>
                <a:spcPct val="50000"/>
              </a:spcBef>
              <a:buClr>
                <a:srgbClr val="00D600"/>
              </a:buClr>
              <a:buFont typeface="Wingdings" pitchFamily="2" charset="2"/>
              <a:buNone/>
            </a:pPr>
            <a:endParaRPr lang="en-US" sz="36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3B105C8-BB94-4AFD-9DF4-8FE3E6DA2901}" type="slidenum">
              <a:rPr lang="fa-IR"/>
              <a:pPr>
                <a:defRPr/>
              </a:pPr>
              <a:t>278</a:t>
            </a:fld>
            <a:endParaRPr lang="en-US"/>
          </a:p>
        </p:txBody>
      </p:sp>
      <p:sp>
        <p:nvSpPr>
          <p:cNvPr id="29081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90820"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خصوصيات سورها</a:t>
            </a:r>
          </a:p>
        </p:txBody>
      </p:sp>
      <p:sp>
        <p:nvSpPr>
          <p:cNvPr id="290821" name="Text Box 4"/>
          <p:cNvSpPr txBox="1">
            <a:spLocks noChangeArrowheads="1"/>
          </p:cNvSpPr>
          <p:nvPr/>
        </p:nvSpPr>
        <p:spPr bwMode="auto">
          <a:xfrm>
            <a:off x="395288" y="2566988"/>
            <a:ext cx="8280400"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35000"/>
              </a:spcBef>
              <a:buClr>
                <a:srgbClr val="00D600"/>
              </a:buClr>
              <a:buFont typeface="Wingdings" pitchFamily="2" charset="2"/>
              <a:buChar char="Ã"/>
            </a:pPr>
            <a:r>
              <a:rPr lang="fa-IR" sz="2400">
                <a:solidFill>
                  <a:srgbClr val="CC3300"/>
                </a:solidFill>
                <a:cs typeface="Homa" pitchFamily="2" charset="-78"/>
                <a:sym typeface="Symbol" pitchFamily="18" charset="2"/>
              </a:rPr>
              <a:t>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رابط طبيعي برای کار با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و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رابط طبيعي برای کار با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ميباشد</a:t>
            </a:r>
          </a:p>
          <a:p>
            <a:pPr algn="r" rtl="1">
              <a:spcBef>
                <a:spcPct val="35000"/>
              </a:spcBef>
              <a:buClr>
                <a:srgbClr val="00D600"/>
              </a:buClr>
              <a:buFont typeface="Wingdings" pitchFamily="2" charset="2"/>
              <a:buChar char="Ã"/>
            </a:pPr>
            <a:r>
              <a:rPr lang="fa-IR" sz="2400">
                <a:solidFill>
                  <a:srgbClr val="CC3300"/>
                </a:solidFill>
                <a:cs typeface="Homa" pitchFamily="2" charset="-78"/>
                <a:sym typeface="Symbol" pitchFamily="18" charset="2"/>
              </a:rPr>
              <a:t>استفاده از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بعنوان رابط اصلی با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منجر به حکم قوی ميشود</a:t>
            </a:r>
          </a:p>
          <a:p>
            <a:pPr algn="r" rtl="1">
              <a:spcBef>
                <a:spcPct val="35000"/>
              </a:spcBef>
              <a:buClr>
                <a:srgbClr val="00D600"/>
              </a:buClr>
              <a:buFont typeface="Wingdings" pitchFamily="2" charset="2"/>
              <a:buChar char="Ã"/>
            </a:pPr>
            <a:r>
              <a:rPr lang="fa-IR" sz="2400">
                <a:solidFill>
                  <a:srgbClr val="CC3300"/>
                </a:solidFill>
                <a:cs typeface="Homa" pitchFamily="2" charset="-78"/>
                <a:sym typeface="Symbol" pitchFamily="18" charset="2"/>
              </a:rPr>
              <a:t>استفاده از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با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منجر به حکم ضعيفي ميشود</a:t>
            </a:r>
          </a:p>
          <a:p>
            <a:pPr algn="r" rtl="1">
              <a:spcBef>
                <a:spcPct val="35000"/>
              </a:spcBef>
              <a:buClr>
                <a:srgbClr val="00D600"/>
              </a:buClr>
              <a:buFont typeface="Wingdings" pitchFamily="2" charset="2"/>
              <a:buChar char="Ã"/>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y </a:t>
            </a:r>
            <a:r>
              <a:rPr lang="fa-IR" sz="2400">
                <a:solidFill>
                  <a:srgbClr val="CC3300"/>
                </a:solidFill>
                <a:cs typeface="Homa" pitchFamily="2" charset="-78"/>
              </a:rPr>
              <a:t>برابر است با</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y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a:t>
            </a:r>
            <a:r>
              <a:rPr lang="fa-IR" sz="2400">
                <a:solidFill>
                  <a:srgbClr val="CC3300"/>
                </a:solidFill>
                <a:cs typeface="Homa" pitchFamily="2" charset="-78"/>
              </a:rPr>
              <a:t>  و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y </a:t>
            </a:r>
            <a:r>
              <a:rPr lang="fa-IR" sz="2400">
                <a:solidFill>
                  <a:srgbClr val="CC3300"/>
                </a:solidFill>
                <a:cs typeface="Homa" pitchFamily="2" charset="-78"/>
              </a:rPr>
              <a:t>برابر است با</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y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 </a:t>
            </a:r>
            <a:endParaRPr lang="fa-IR" sz="2400">
              <a:solidFill>
                <a:srgbClr val="CC3300"/>
              </a:solidFill>
              <a:cs typeface="Homa" pitchFamily="2" charset="-78"/>
            </a:endParaRPr>
          </a:p>
          <a:p>
            <a:pPr algn="r" rtl="1">
              <a:spcBef>
                <a:spcPct val="35000"/>
              </a:spcBef>
              <a:buClr>
                <a:srgbClr val="00D600"/>
              </a:buClr>
              <a:buFont typeface="Wingdings" pitchFamily="2" charset="2"/>
              <a:buChar char="Ã"/>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 </a:t>
            </a:r>
            <a:r>
              <a:rPr lang="en-US" sz="2400">
                <a:solidFill>
                  <a:srgbClr val="CC3300"/>
                </a:solidFill>
                <a:cs typeface="Homa" pitchFamily="2" charset="-78"/>
                <a:sym typeface="Symbol" pitchFamily="18" charset="2"/>
              </a:rPr>
              <a:t>y</a:t>
            </a:r>
            <a:r>
              <a:rPr lang="en-US" sz="2400">
                <a:solidFill>
                  <a:srgbClr val="CC3300"/>
                </a:solidFill>
                <a:cs typeface="Homa" pitchFamily="2" charset="-78"/>
              </a:rPr>
              <a:t> </a:t>
            </a:r>
            <a:r>
              <a:rPr lang="fa-IR" sz="2400">
                <a:solidFill>
                  <a:srgbClr val="CC3300"/>
                </a:solidFill>
                <a:cs typeface="Homa" pitchFamily="2" charset="-78"/>
              </a:rPr>
              <a:t>برابر نيست با</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y</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x</a:t>
            </a:r>
            <a:endParaRPr lang="en-US" sz="2400">
              <a:solidFill>
                <a:srgbClr val="CC3300"/>
              </a:solidFill>
              <a:cs typeface="Homa" pitchFamily="2" charset="-78"/>
            </a:endParaRPr>
          </a:p>
          <a:p>
            <a:pPr lvl="1" algn="r" rtl="1">
              <a:buClr>
                <a:srgbClr val="00D600"/>
              </a:buClr>
              <a:buFont typeface="Wingdings" pitchFamily="2" charset="2"/>
              <a:buChar char="×"/>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 </a:t>
            </a:r>
            <a:r>
              <a:rPr lang="en-US" sz="2400">
                <a:solidFill>
                  <a:srgbClr val="CC3300"/>
                </a:solidFill>
                <a:cs typeface="Homa" pitchFamily="2" charset="-78"/>
                <a:sym typeface="Symbol" pitchFamily="18" charset="2"/>
              </a:rPr>
              <a:t>y</a:t>
            </a:r>
            <a:r>
              <a:rPr lang="en-US" sz="2400">
                <a:solidFill>
                  <a:srgbClr val="CC3300"/>
                </a:solidFill>
                <a:cs typeface="Homa" pitchFamily="2" charset="-78"/>
              </a:rPr>
              <a:t> </a:t>
            </a:r>
            <a:r>
              <a:rPr lang="en-US" sz="2000">
                <a:solidFill>
                  <a:srgbClr val="CC3300"/>
                </a:solidFill>
                <a:cs typeface="Homa" pitchFamily="2" charset="-78"/>
              </a:rPr>
              <a:t>Loves(x,y)</a:t>
            </a:r>
            <a:endParaRPr lang="fa-IR" sz="2000">
              <a:solidFill>
                <a:srgbClr val="CC3300"/>
              </a:solidFill>
              <a:cs typeface="Homa" pitchFamily="2" charset="-78"/>
            </a:endParaRPr>
          </a:p>
          <a:p>
            <a:pPr lvl="2" algn="r" rtl="1">
              <a:buClr>
                <a:srgbClr val="00D600"/>
              </a:buClr>
              <a:buFont typeface="Wingdings" pitchFamily="2" charset="2"/>
              <a:buChar char="§"/>
            </a:pPr>
            <a:r>
              <a:rPr lang="fa-IR" sz="2000">
                <a:solidFill>
                  <a:srgbClr val="CC3300"/>
                </a:solidFill>
                <a:cs typeface="Homa" pitchFamily="2" charset="-78"/>
              </a:rPr>
              <a:t>حداقل يک نفر وجود دارد که همه چيز در جهان را دوست دارد</a:t>
            </a:r>
          </a:p>
          <a:p>
            <a:pPr lvl="1" algn="r" rtl="1">
              <a:buClr>
                <a:srgbClr val="00D600"/>
              </a:buClr>
              <a:buFont typeface="Wingdings" pitchFamily="2" charset="2"/>
              <a:buChar char="×"/>
            </a:pPr>
            <a:r>
              <a:rPr lang="en-US" sz="2000">
                <a:solidFill>
                  <a:srgbClr val="CC3300"/>
                </a:solidFill>
                <a:cs typeface="Homa" pitchFamily="2" charset="-78"/>
                <a:sym typeface="Symbol" pitchFamily="18" charset="2"/>
              </a:rPr>
              <a:t>y</a:t>
            </a:r>
            <a:r>
              <a:rPr lang="en-US" sz="2000">
                <a:solidFill>
                  <a:srgbClr val="CC3300"/>
                </a:solidFill>
                <a:cs typeface="Homa" pitchFamily="2" charset="-78"/>
              </a:rPr>
              <a:t> </a:t>
            </a:r>
            <a:r>
              <a:rPr lang="en-US" sz="2000">
                <a:solidFill>
                  <a:srgbClr val="CC3300"/>
                </a:solidFill>
                <a:cs typeface="Homa" pitchFamily="2" charset="-78"/>
                <a:sym typeface="Symbol" pitchFamily="18" charset="2"/>
              </a:rPr>
              <a:t></a:t>
            </a:r>
            <a:r>
              <a:rPr lang="en-US" sz="2000">
                <a:solidFill>
                  <a:srgbClr val="CC3300"/>
                </a:solidFill>
                <a:cs typeface="Homa" pitchFamily="2" charset="-78"/>
              </a:rPr>
              <a:t>x Loves(x,y)</a:t>
            </a:r>
            <a:endParaRPr lang="fa-IR" sz="2000">
              <a:solidFill>
                <a:srgbClr val="CC3300"/>
              </a:solidFill>
              <a:cs typeface="Homa" pitchFamily="2" charset="-78"/>
            </a:endParaRPr>
          </a:p>
          <a:p>
            <a:pPr lvl="2" algn="r" rtl="1">
              <a:buClr>
                <a:srgbClr val="00D600"/>
              </a:buClr>
              <a:buFont typeface="Wingdings" pitchFamily="2" charset="2"/>
              <a:buChar char="§"/>
            </a:pPr>
            <a:r>
              <a:rPr lang="fa-IR" sz="2000">
                <a:solidFill>
                  <a:srgbClr val="CC3300"/>
                </a:solidFill>
                <a:cs typeface="Homa" pitchFamily="2" charset="-78"/>
              </a:rPr>
              <a:t>همه در دنيا حداقل يک نفر را دوست دارند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2496D31-CBFD-4300-A83B-159A7F3CF940}" type="slidenum">
              <a:rPr lang="fa-IR"/>
              <a:pPr>
                <a:defRPr/>
              </a:pPr>
              <a:t>279</a:t>
            </a:fld>
            <a:endParaRPr lang="en-US"/>
          </a:p>
        </p:txBody>
      </p:sp>
      <p:sp>
        <p:nvSpPr>
          <p:cNvPr id="29184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91844"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خصوصيات سورها</a:t>
            </a:r>
          </a:p>
        </p:txBody>
      </p:sp>
      <p:sp>
        <p:nvSpPr>
          <p:cNvPr id="291845" name="Text Box 4"/>
          <p:cNvSpPr txBox="1">
            <a:spLocks noChangeArrowheads="1"/>
          </p:cNvSpPr>
          <p:nvPr/>
        </p:nvSpPr>
        <p:spPr bwMode="auto">
          <a:xfrm>
            <a:off x="395288" y="2566988"/>
            <a:ext cx="828040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35000"/>
              </a:spcBef>
              <a:buClr>
                <a:srgbClr val="00D600"/>
              </a:buClr>
              <a:buFont typeface="Wingdings" pitchFamily="2" charset="2"/>
              <a:buChar char="Ã"/>
            </a:pPr>
            <a:r>
              <a:rPr lang="fa-IR" sz="2800">
                <a:solidFill>
                  <a:srgbClr val="CC3300"/>
                </a:solidFill>
                <a:cs typeface="Homa" pitchFamily="2" charset="-78"/>
                <a:sym typeface="Symbol" pitchFamily="18" charset="2"/>
              </a:rPr>
              <a:t> “هر کسی بستنی را دوست دارد” به معنای اين است که “هيچ کس وجود ندارد که بستنی را دوست نداشته باشد”</a:t>
            </a:r>
          </a:p>
          <a:p>
            <a:pPr lvl="1" algn="r" rtl="1">
              <a:buClr>
                <a:srgbClr val="00D600"/>
              </a:buClr>
              <a:buFont typeface="Wingdings" pitchFamily="2" charset="2"/>
              <a:buChar char="×"/>
            </a:pPr>
            <a:r>
              <a:rPr lang="en-US" sz="2000">
                <a:solidFill>
                  <a:srgbClr val="CC3300"/>
                </a:solidFill>
                <a:cs typeface="Homa" pitchFamily="2" charset="-78"/>
                <a:sym typeface="Symbol" pitchFamily="18" charset="2"/>
              </a:rPr>
              <a:t>x Likes(x , IceCream)</a:t>
            </a:r>
            <a:r>
              <a:rPr lang="fa-IR" sz="2000">
                <a:solidFill>
                  <a:srgbClr val="CC3300"/>
                </a:solidFill>
                <a:cs typeface="Homa" pitchFamily="2" charset="-78"/>
                <a:sym typeface="Symbol" pitchFamily="18" charset="2"/>
              </a:rPr>
              <a:t>  هم ارز  </a:t>
            </a:r>
            <a:r>
              <a:rPr lang="en-US" sz="2000">
                <a:solidFill>
                  <a:srgbClr val="CC3300"/>
                </a:solidFill>
                <a:cs typeface="Homa" pitchFamily="2" charset="-78"/>
                <a:sym typeface="Symbol" pitchFamily="18" charset="2"/>
              </a:rPr>
              <a:t>x Likes(x , IceCream)</a:t>
            </a:r>
          </a:p>
          <a:p>
            <a:pPr algn="r" rtl="1">
              <a:spcBef>
                <a:spcPct val="35000"/>
              </a:spcBef>
              <a:buClr>
                <a:srgbClr val="00D600"/>
              </a:buClr>
              <a:buFont typeface="Wingdings" pitchFamily="2" charset="2"/>
              <a:buChar char="Ã"/>
            </a:pPr>
            <a:r>
              <a:rPr lang="en-US" sz="2800">
                <a:solidFill>
                  <a:srgbClr val="CC3300"/>
                </a:solidFill>
                <a:cs typeface="Homa" pitchFamily="2" charset="-78"/>
                <a:sym typeface="Symbol" pitchFamily="18" charset="2"/>
              </a:rPr>
              <a:t>x P   </a:t>
            </a:r>
            <a:r>
              <a:rPr lang="fa-IR" sz="2800">
                <a:solidFill>
                  <a:srgbClr val="CC3300"/>
                </a:solidFill>
                <a:cs typeface="Homa" pitchFamily="2" charset="-78"/>
                <a:sym typeface="Symbol" pitchFamily="18" charset="2"/>
              </a:rPr>
              <a:t>  هم ارز    </a:t>
            </a:r>
            <a:r>
              <a:rPr lang="en-US" sz="2800">
                <a:solidFill>
                  <a:srgbClr val="CC3300"/>
                </a:solidFill>
                <a:cs typeface="Homa" pitchFamily="2" charset="-78"/>
                <a:sym typeface="Symbol" pitchFamily="18" charset="2"/>
              </a:rPr>
              <a:t>x P</a:t>
            </a:r>
          </a:p>
          <a:p>
            <a:pPr algn="r" rtl="1">
              <a:spcBef>
                <a:spcPct val="35000"/>
              </a:spcBef>
              <a:buClr>
                <a:srgbClr val="00D600"/>
              </a:buClr>
              <a:buFont typeface="Wingdings" pitchFamily="2" charset="2"/>
              <a:buChar char="Ã"/>
            </a:pPr>
            <a:r>
              <a:rPr lang="en-US" sz="2800">
                <a:solidFill>
                  <a:srgbClr val="CC3300"/>
                </a:solidFill>
                <a:cs typeface="Homa" pitchFamily="2" charset="-78"/>
                <a:sym typeface="Symbol" pitchFamily="18" charset="2"/>
              </a:rPr>
              <a:t>x P </a:t>
            </a:r>
            <a:r>
              <a:rPr lang="fa-IR" sz="2800">
                <a:solidFill>
                  <a:srgbClr val="CC3300"/>
                </a:solidFill>
                <a:cs typeface="Homa" pitchFamily="2" charset="-78"/>
                <a:sym typeface="Symbol" pitchFamily="18" charset="2"/>
              </a:rPr>
              <a:t>    هم ارز    </a:t>
            </a:r>
            <a:r>
              <a:rPr lang="en-US" sz="2800">
                <a:solidFill>
                  <a:srgbClr val="CC3300"/>
                </a:solidFill>
                <a:cs typeface="Homa" pitchFamily="2" charset="-78"/>
                <a:sym typeface="Symbol" pitchFamily="18" charset="2"/>
              </a:rPr>
              <a:t>x P</a:t>
            </a:r>
            <a:r>
              <a:rPr lang="fa-IR" sz="2800">
                <a:solidFill>
                  <a:srgbClr val="CC3300"/>
                </a:solidFill>
                <a:cs typeface="Homa" pitchFamily="2" charset="-78"/>
                <a:sym typeface="Symbol" pitchFamily="18" charset="2"/>
              </a:rPr>
              <a:t> </a:t>
            </a:r>
            <a:endParaRPr lang="en-US" sz="2800">
              <a:solidFill>
                <a:srgbClr val="CC3300"/>
              </a:solidFill>
              <a:cs typeface="Homa" pitchFamily="2" charset="-78"/>
              <a:sym typeface="Symbol" pitchFamily="18" charset="2"/>
            </a:endParaRPr>
          </a:p>
          <a:p>
            <a:pPr algn="r" rtl="1">
              <a:spcBef>
                <a:spcPct val="35000"/>
              </a:spcBef>
              <a:buClr>
                <a:srgbClr val="00D600"/>
              </a:buClr>
              <a:buFont typeface="Wingdings" pitchFamily="2" charset="2"/>
              <a:buChar char="Ã"/>
            </a:pPr>
            <a:r>
              <a:rPr lang="en-US" sz="2800">
                <a:solidFill>
                  <a:srgbClr val="CC3300"/>
                </a:solidFill>
                <a:cs typeface="Homa" pitchFamily="2" charset="-78"/>
                <a:sym typeface="Symbol" pitchFamily="18" charset="2"/>
              </a:rPr>
              <a:t>x P </a:t>
            </a:r>
            <a:r>
              <a:rPr lang="fa-IR" sz="2800">
                <a:solidFill>
                  <a:srgbClr val="CC3300"/>
                </a:solidFill>
                <a:cs typeface="Homa" pitchFamily="2" charset="-78"/>
                <a:sym typeface="Symbol" pitchFamily="18" charset="2"/>
              </a:rPr>
              <a:t>       هم ارز</a:t>
            </a:r>
            <a:r>
              <a:rPr lang="en-US" sz="2800">
                <a:solidFill>
                  <a:srgbClr val="CC3300"/>
                </a:solidFill>
                <a:cs typeface="Homa" pitchFamily="2" charset="-78"/>
                <a:sym typeface="Symbol" pitchFamily="18" charset="2"/>
              </a:rPr>
              <a:t>   </a:t>
            </a:r>
            <a:r>
              <a:rPr lang="fa-IR" sz="2800">
                <a:solidFill>
                  <a:srgbClr val="CC3300"/>
                </a:solidFill>
                <a:cs typeface="Homa" pitchFamily="2" charset="-78"/>
                <a:sym typeface="Symbol" pitchFamily="18" charset="2"/>
              </a:rPr>
              <a:t> </a:t>
            </a:r>
            <a:r>
              <a:rPr lang="en-US" sz="2800">
                <a:solidFill>
                  <a:srgbClr val="CC3300"/>
                </a:solidFill>
                <a:cs typeface="Homa" pitchFamily="2" charset="-78"/>
                <a:sym typeface="Symbol" pitchFamily="18" charset="2"/>
              </a:rPr>
              <a:t>x P</a:t>
            </a:r>
          </a:p>
          <a:p>
            <a:pPr algn="r" rtl="1">
              <a:spcBef>
                <a:spcPct val="35000"/>
              </a:spcBef>
              <a:buClr>
                <a:srgbClr val="00D600"/>
              </a:buClr>
              <a:buFont typeface="Wingdings" pitchFamily="2" charset="2"/>
              <a:buChar char="Ã"/>
            </a:pPr>
            <a:r>
              <a:rPr lang="en-US" sz="2800">
                <a:solidFill>
                  <a:srgbClr val="CC3300"/>
                </a:solidFill>
                <a:cs typeface="Homa" pitchFamily="2" charset="-78"/>
                <a:sym typeface="Symbol" pitchFamily="18" charset="2"/>
              </a:rPr>
              <a:t>x P </a:t>
            </a:r>
            <a:r>
              <a:rPr lang="fa-IR" sz="2800">
                <a:solidFill>
                  <a:srgbClr val="CC3300"/>
                </a:solidFill>
                <a:cs typeface="Homa" pitchFamily="2" charset="-78"/>
                <a:sym typeface="Symbol" pitchFamily="18" charset="2"/>
              </a:rPr>
              <a:t>        هم ارز</a:t>
            </a:r>
            <a:r>
              <a:rPr lang="en-US" sz="2800">
                <a:solidFill>
                  <a:srgbClr val="CC3300"/>
                </a:solidFill>
                <a:cs typeface="Homa" pitchFamily="2" charset="-78"/>
                <a:sym typeface="Symbol" pitchFamily="18" charset="2"/>
              </a:rPr>
              <a:t> </a:t>
            </a:r>
            <a:r>
              <a:rPr lang="fa-IR" sz="2800">
                <a:solidFill>
                  <a:srgbClr val="CC3300"/>
                </a:solidFill>
                <a:cs typeface="Homa" pitchFamily="2" charset="-78"/>
                <a:sym typeface="Symbol" pitchFamily="18" charset="2"/>
              </a:rPr>
              <a:t> </a:t>
            </a:r>
            <a:r>
              <a:rPr lang="en-US" sz="2800">
                <a:solidFill>
                  <a:srgbClr val="CC3300"/>
                </a:solidFill>
                <a:cs typeface="Homa" pitchFamily="2" charset="-78"/>
                <a:sym typeface="Symbol" pitchFamily="18" charset="2"/>
              </a:rPr>
              <a:t> </a:t>
            </a:r>
            <a:r>
              <a:rPr lang="fa-IR" sz="2800">
                <a:solidFill>
                  <a:srgbClr val="CC3300"/>
                </a:solidFill>
                <a:cs typeface="Homa" pitchFamily="2" charset="-78"/>
                <a:sym typeface="Symbol" pitchFamily="18" charset="2"/>
              </a:rPr>
              <a:t> </a:t>
            </a:r>
            <a:r>
              <a:rPr lang="en-US" sz="2800">
                <a:solidFill>
                  <a:srgbClr val="CC3300"/>
                </a:solidFill>
                <a:cs typeface="Homa" pitchFamily="2" charset="-78"/>
                <a:sym typeface="Symbol" pitchFamily="18" charset="2"/>
              </a:rPr>
              <a:t>x P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pPr>
              <a:defRPr/>
            </a:pPr>
            <a:fld id="{828BB2D9-70A6-4DEE-9CF9-3FB5CB18E1AC}" type="slidenum">
              <a:rPr lang="fa-IR"/>
              <a:pPr>
                <a:defRPr/>
              </a:pPr>
              <a:t>28</a:t>
            </a:fld>
            <a:endParaRPr lang="en-US"/>
          </a:p>
        </p:txBody>
      </p:sp>
      <p:sp>
        <p:nvSpPr>
          <p:cNvPr id="2969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29700" name="Text Box 3"/>
          <p:cNvSpPr txBox="1">
            <a:spLocks noChangeArrowheads="1"/>
          </p:cNvSpPr>
          <p:nvPr/>
        </p:nvSpPr>
        <p:spPr bwMode="auto">
          <a:xfrm>
            <a:off x="4716463" y="1844675"/>
            <a:ext cx="3311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3600" b="1">
                <a:solidFill>
                  <a:srgbClr val="000099"/>
                </a:solidFill>
                <a:cs typeface="Lotus" pitchFamily="2" charset="-78"/>
              </a:rPr>
              <a:t>عاملهای سودمند</a:t>
            </a:r>
            <a:endParaRPr lang="en-US" sz="3600" b="1">
              <a:solidFill>
                <a:srgbClr val="000099"/>
              </a:solidFill>
              <a:cs typeface="Lotus" pitchFamily="2" charset="-78"/>
            </a:endParaRPr>
          </a:p>
        </p:txBody>
      </p:sp>
      <p:sp>
        <p:nvSpPr>
          <p:cNvPr id="29701" name="AutoShape 4"/>
          <p:cNvSpPr>
            <a:spLocks noChangeArrowheads="1"/>
          </p:cNvSpPr>
          <p:nvPr/>
        </p:nvSpPr>
        <p:spPr bwMode="auto">
          <a:xfrm>
            <a:off x="323850" y="2060575"/>
            <a:ext cx="3240088" cy="4537075"/>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0C0C0"/>
              </a:solidFill>
            </a:endParaRPr>
          </a:p>
        </p:txBody>
      </p:sp>
      <p:sp>
        <p:nvSpPr>
          <p:cNvPr id="29702" name="AutoShape 5"/>
          <p:cNvSpPr>
            <a:spLocks noChangeArrowheads="1"/>
          </p:cNvSpPr>
          <p:nvPr/>
        </p:nvSpPr>
        <p:spPr bwMode="auto">
          <a:xfrm>
            <a:off x="3997325" y="2060575"/>
            <a:ext cx="1008063" cy="4537075"/>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0C0C0"/>
              </a:solidFill>
            </a:endParaRPr>
          </a:p>
        </p:txBody>
      </p:sp>
      <p:sp>
        <p:nvSpPr>
          <p:cNvPr id="29703" name="Text Box 6"/>
          <p:cNvSpPr txBox="1">
            <a:spLocks noChangeArrowheads="1"/>
          </p:cNvSpPr>
          <p:nvPr/>
        </p:nvSpPr>
        <p:spPr bwMode="auto">
          <a:xfrm>
            <a:off x="430213" y="5956300"/>
            <a:ext cx="9096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a-IR" sz="3600" b="1">
                <a:latin typeface="Akram" pitchFamily="2" charset="2"/>
                <a:cs typeface="Lotus" pitchFamily="2" charset="-78"/>
              </a:rPr>
              <a:t>عامل</a:t>
            </a:r>
            <a:endParaRPr lang="en-US" sz="3600" b="1">
              <a:latin typeface="Akram" pitchFamily="2" charset="2"/>
              <a:cs typeface="Lotus" pitchFamily="2" charset="-78"/>
            </a:endParaRPr>
          </a:p>
        </p:txBody>
      </p:sp>
      <p:sp>
        <p:nvSpPr>
          <p:cNvPr id="29704" name="Text Box 7"/>
          <p:cNvSpPr txBox="1">
            <a:spLocks noChangeArrowheads="1"/>
          </p:cNvSpPr>
          <p:nvPr/>
        </p:nvSpPr>
        <p:spPr bwMode="auto">
          <a:xfrm rot="-5400000">
            <a:off x="4029075" y="3946526"/>
            <a:ext cx="1000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fa-IR" sz="3600" b="1">
                <a:cs typeface="Lotus" pitchFamily="2" charset="-78"/>
              </a:rPr>
              <a:t>محيط</a:t>
            </a:r>
            <a:endParaRPr lang="en-US" sz="3600" b="1">
              <a:cs typeface="Lotus" pitchFamily="2" charset="-78"/>
            </a:endParaRPr>
          </a:p>
        </p:txBody>
      </p:sp>
      <p:sp>
        <p:nvSpPr>
          <p:cNvPr id="29705" name="Line 8"/>
          <p:cNvSpPr>
            <a:spLocks noChangeShapeType="1"/>
          </p:cNvSpPr>
          <p:nvPr/>
        </p:nvSpPr>
        <p:spPr bwMode="auto">
          <a:xfrm flipH="1">
            <a:off x="3132138" y="2349500"/>
            <a:ext cx="1295400" cy="1588"/>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6" name="Text Box 9"/>
          <p:cNvSpPr txBox="1">
            <a:spLocks noChangeArrowheads="1"/>
          </p:cNvSpPr>
          <p:nvPr/>
        </p:nvSpPr>
        <p:spPr bwMode="auto">
          <a:xfrm>
            <a:off x="2114550" y="2151063"/>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b="1">
                <a:cs typeface="Lotus" pitchFamily="2" charset="-78"/>
              </a:rPr>
              <a:t>حسگرها</a:t>
            </a:r>
            <a:endParaRPr lang="en-US" sz="2400" b="1">
              <a:cs typeface="Lotus" pitchFamily="2" charset="-78"/>
            </a:endParaRPr>
          </a:p>
        </p:txBody>
      </p:sp>
      <p:sp>
        <p:nvSpPr>
          <p:cNvPr id="29707" name="Rectangle 10"/>
          <p:cNvSpPr>
            <a:spLocks noChangeArrowheads="1"/>
          </p:cNvSpPr>
          <p:nvPr/>
        </p:nvSpPr>
        <p:spPr bwMode="auto">
          <a:xfrm>
            <a:off x="2051050" y="3028950"/>
            <a:ext cx="1368425"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a:cs typeface="Lotus" pitchFamily="2" charset="-78"/>
              </a:rPr>
              <a:t>جهان چگونه است</a:t>
            </a:r>
            <a:endParaRPr lang="en-US" b="1">
              <a:cs typeface="Lotus" pitchFamily="2" charset="-78"/>
            </a:endParaRPr>
          </a:p>
        </p:txBody>
      </p:sp>
      <p:sp>
        <p:nvSpPr>
          <p:cNvPr id="29708" name="Text Box 11"/>
          <p:cNvSpPr txBox="1">
            <a:spLocks noChangeArrowheads="1"/>
          </p:cNvSpPr>
          <p:nvPr/>
        </p:nvSpPr>
        <p:spPr bwMode="auto">
          <a:xfrm>
            <a:off x="2111375" y="6186488"/>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b="1">
                <a:cs typeface="Lotus" pitchFamily="2" charset="-78"/>
              </a:rPr>
              <a:t>محرکها</a:t>
            </a:r>
            <a:endParaRPr lang="en-US" sz="2400" b="1">
              <a:cs typeface="Lotus" pitchFamily="2" charset="-78"/>
            </a:endParaRPr>
          </a:p>
        </p:txBody>
      </p:sp>
      <p:sp>
        <p:nvSpPr>
          <p:cNvPr id="29709" name="Line 12"/>
          <p:cNvSpPr>
            <a:spLocks noChangeShapeType="1"/>
          </p:cNvSpPr>
          <p:nvPr/>
        </p:nvSpPr>
        <p:spPr bwMode="auto">
          <a:xfrm flipH="1">
            <a:off x="3094038" y="6381750"/>
            <a:ext cx="1295400" cy="0"/>
          </a:xfrm>
          <a:prstGeom prst="line">
            <a:avLst/>
          </a:prstGeom>
          <a:noFill/>
          <a:ln w="34925">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0" name="Line 13"/>
          <p:cNvSpPr>
            <a:spLocks noChangeShapeType="1"/>
          </p:cNvSpPr>
          <p:nvPr/>
        </p:nvSpPr>
        <p:spPr bwMode="auto">
          <a:xfrm>
            <a:off x="2728913" y="2470150"/>
            <a:ext cx="0" cy="558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1" name="Line 14"/>
          <p:cNvSpPr>
            <a:spLocks noChangeShapeType="1"/>
          </p:cNvSpPr>
          <p:nvPr/>
        </p:nvSpPr>
        <p:spPr bwMode="auto">
          <a:xfrm>
            <a:off x="2771775" y="6021388"/>
            <a:ext cx="0" cy="287337"/>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Line 15"/>
          <p:cNvSpPr>
            <a:spLocks noChangeShapeType="1"/>
          </p:cNvSpPr>
          <p:nvPr/>
        </p:nvSpPr>
        <p:spPr bwMode="auto">
          <a:xfrm>
            <a:off x="2763838" y="4398963"/>
            <a:ext cx="7937" cy="325437"/>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3" name="AutoShape 16"/>
          <p:cNvSpPr>
            <a:spLocks noChangeArrowheads="1"/>
          </p:cNvSpPr>
          <p:nvPr/>
        </p:nvSpPr>
        <p:spPr bwMode="auto">
          <a:xfrm>
            <a:off x="468313" y="4822825"/>
            <a:ext cx="936625" cy="287338"/>
          </a:xfrm>
          <a:prstGeom prst="roundRect">
            <a:avLst>
              <a:gd name="adj" fmla="val 16667"/>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a:cs typeface="Lotus" pitchFamily="2" charset="-78"/>
              </a:rPr>
              <a:t>سودمند</a:t>
            </a:r>
          </a:p>
        </p:txBody>
      </p:sp>
      <p:sp>
        <p:nvSpPr>
          <p:cNvPr id="29714" name="Line 17"/>
          <p:cNvSpPr>
            <a:spLocks noChangeShapeType="1"/>
          </p:cNvSpPr>
          <p:nvPr/>
        </p:nvSpPr>
        <p:spPr bwMode="auto">
          <a:xfrm>
            <a:off x="1417638" y="4962525"/>
            <a:ext cx="633412" cy="4763"/>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5" name="Text Box 18"/>
          <p:cNvSpPr txBox="1">
            <a:spLocks noChangeArrowheads="1"/>
          </p:cNvSpPr>
          <p:nvPr/>
        </p:nvSpPr>
        <p:spPr bwMode="auto">
          <a:xfrm>
            <a:off x="2063750" y="5514975"/>
            <a:ext cx="1368425" cy="4984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1168400" algn="l"/>
              </a:tabLst>
              <a:defRPr>
                <a:solidFill>
                  <a:schemeClr val="tx1"/>
                </a:solidFill>
                <a:latin typeface="Arial" charset="0"/>
                <a:cs typeface="Times New Roman" pitchFamily="18" charset="0"/>
              </a:defRPr>
            </a:lvl1pPr>
            <a:lvl2pPr marL="742950" indent="-285750">
              <a:tabLst>
                <a:tab pos="1168400" algn="l"/>
              </a:tabLst>
              <a:defRPr>
                <a:solidFill>
                  <a:schemeClr val="tx1"/>
                </a:solidFill>
                <a:latin typeface="Arial" charset="0"/>
                <a:cs typeface="Times New Roman" pitchFamily="18" charset="0"/>
              </a:defRPr>
            </a:lvl2pPr>
            <a:lvl3pPr marL="1143000" indent="-228600">
              <a:tabLst>
                <a:tab pos="1168400" algn="l"/>
              </a:tabLst>
              <a:defRPr>
                <a:solidFill>
                  <a:schemeClr val="tx1"/>
                </a:solidFill>
                <a:latin typeface="Arial" charset="0"/>
                <a:cs typeface="Times New Roman" pitchFamily="18" charset="0"/>
              </a:defRPr>
            </a:lvl3pPr>
            <a:lvl4pPr marL="1600200" indent="-228600">
              <a:tabLst>
                <a:tab pos="1168400" algn="l"/>
              </a:tabLst>
              <a:defRPr>
                <a:solidFill>
                  <a:schemeClr val="tx1"/>
                </a:solidFill>
                <a:latin typeface="Arial" charset="0"/>
                <a:cs typeface="Times New Roman" pitchFamily="18" charset="0"/>
              </a:defRPr>
            </a:lvl4pPr>
            <a:lvl5pPr marL="2057400" indent="-228600">
              <a:tabLst>
                <a:tab pos="1168400" algn="l"/>
              </a:tabLst>
              <a:defRPr>
                <a:solidFill>
                  <a:schemeClr val="tx1"/>
                </a:solidFill>
                <a:latin typeface="Arial" charset="0"/>
                <a:cs typeface="Times New Roman" pitchFamily="18" charset="0"/>
              </a:defRPr>
            </a:lvl5pPr>
            <a:lvl6pPr marL="25146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6pPr>
            <a:lvl7pPr marL="29718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7pPr>
            <a:lvl8pPr marL="34290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8pPr>
            <a:lvl9pPr marL="38862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9pPr>
          </a:lstStyle>
          <a:p>
            <a:pPr algn="ctr"/>
            <a:r>
              <a:rPr lang="fa-IR" sz="1600" b="1">
                <a:cs typeface="Lotus" pitchFamily="2" charset="-78"/>
              </a:rPr>
              <a:t>اکنون چه عملی بايد انجام دهم</a:t>
            </a:r>
            <a:endParaRPr lang="en-US" sz="1600">
              <a:cs typeface="Lotus" pitchFamily="2" charset="-78"/>
            </a:endParaRPr>
          </a:p>
        </p:txBody>
      </p:sp>
      <p:sp>
        <p:nvSpPr>
          <p:cNvPr id="29716" name="Oval 19"/>
          <p:cNvSpPr>
            <a:spLocks noChangeArrowheads="1"/>
          </p:cNvSpPr>
          <p:nvPr/>
        </p:nvSpPr>
        <p:spPr bwMode="auto">
          <a:xfrm>
            <a:off x="552450" y="2308225"/>
            <a:ext cx="720725" cy="360363"/>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b="1">
                <a:cs typeface="Lotus" pitchFamily="2" charset="-78"/>
              </a:rPr>
              <a:t>حالت</a:t>
            </a:r>
            <a:endParaRPr lang="en-US" b="1">
              <a:cs typeface="Lotus" pitchFamily="2" charset="-78"/>
            </a:endParaRPr>
          </a:p>
        </p:txBody>
      </p:sp>
      <p:sp>
        <p:nvSpPr>
          <p:cNvPr id="29717" name="Freeform 20"/>
          <p:cNvSpPr>
            <a:spLocks/>
          </p:cNvSpPr>
          <p:nvPr/>
        </p:nvSpPr>
        <p:spPr bwMode="auto">
          <a:xfrm>
            <a:off x="1201738" y="2128838"/>
            <a:ext cx="1008062" cy="900112"/>
          </a:xfrm>
          <a:custGeom>
            <a:avLst/>
            <a:gdLst>
              <a:gd name="T0" fmla="*/ 2147483647 w 590"/>
              <a:gd name="T1" fmla="*/ 2147483647 h 567"/>
              <a:gd name="T2" fmla="*/ 2147483647 w 590"/>
              <a:gd name="T3" fmla="*/ 2147483647 h 567"/>
              <a:gd name="T4" fmla="*/ 0 w 590"/>
              <a:gd name="T5" fmla="*/ 2147483647 h 567"/>
              <a:gd name="T6" fmla="*/ 0 60000 65536"/>
              <a:gd name="T7" fmla="*/ 0 60000 65536"/>
              <a:gd name="T8" fmla="*/ 0 60000 65536"/>
            </a:gdLst>
            <a:ahLst/>
            <a:cxnLst>
              <a:cxn ang="T6">
                <a:pos x="T0" y="T1"/>
              </a:cxn>
              <a:cxn ang="T7">
                <a:pos x="T2" y="T3"/>
              </a:cxn>
              <a:cxn ang="T8">
                <a:pos x="T4" y="T5"/>
              </a:cxn>
            </a:cxnLst>
            <a:rect l="0" t="0" r="r" b="b"/>
            <a:pathLst>
              <a:path w="590" h="567">
                <a:moveTo>
                  <a:pt x="590" y="567"/>
                </a:moveTo>
                <a:cubicBezTo>
                  <a:pt x="502" y="351"/>
                  <a:pt x="415" y="136"/>
                  <a:pt x="317" y="68"/>
                </a:cubicBezTo>
                <a:cubicBezTo>
                  <a:pt x="219" y="0"/>
                  <a:pt x="109" y="79"/>
                  <a:pt x="0" y="158"/>
                </a:cubicBezTo>
              </a:path>
            </a:pathLst>
          </a:custGeom>
          <a:noFill/>
          <a:ln w="2540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8" name="Line 21"/>
          <p:cNvSpPr>
            <a:spLocks noChangeShapeType="1"/>
          </p:cNvSpPr>
          <p:nvPr/>
        </p:nvSpPr>
        <p:spPr bwMode="auto">
          <a:xfrm>
            <a:off x="1201738" y="2597150"/>
            <a:ext cx="849312" cy="471488"/>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9" name="AutoShape 22"/>
          <p:cNvSpPr>
            <a:spLocks noChangeArrowheads="1"/>
          </p:cNvSpPr>
          <p:nvPr/>
        </p:nvSpPr>
        <p:spPr bwMode="auto">
          <a:xfrm>
            <a:off x="417513" y="3429000"/>
            <a:ext cx="1079500" cy="576263"/>
          </a:xfrm>
          <a:prstGeom prst="roundRect">
            <a:avLst>
              <a:gd name="adj" fmla="val 16667"/>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a-IR" sz="1600" b="1">
                <a:cs typeface="Lotus" pitchFamily="2" charset="-78"/>
              </a:rPr>
              <a:t>جهان چگونه تکامل می يابد</a:t>
            </a:r>
            <a:endParaRPr lang="en-US" sz="1600" b="1">
              <a:cs typeface="Lotus" pitchFamily="2" charset="-78"/>
            </a:endParaRPr>
          </a:p>
        </p:txBody>
      </p:sp>
      <p:sp>
        <p:nvSpPr>
          <p:cNvPr id="29720" name="AutoShape 23"/>
          <p:cNvSpPr>
            <a:spLocks noChangeArrowheads="1"/>
          </p:cNvSpPr>
          <p:nvPr/>
        </p:nvSpPr>
        <p:spPr bwMode="auto">
          <a:xfrm>
            <a:off x="442913" y="4221163"/>
            <a:ext cx="1079500" cy="431800"/>
          </a:xfrm>
          <a:prstGeom prst="roundRect">
            <a:avLst>
              <a:gd name="adj" fmla="val 16667"/>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a-IR" sz="1600" b="1">
                <a:cs typeface="Lotus" pitchFamily="2" charset="-78"/>
              </a:rPr>
              <a:t>کار فعاليت چيست</a:t>
            </a:r>
            <a:endParaRPr lang="en-US" sz="1600" b="1">
              <a:cs typeface="Lotus" pitchFamily="2" charset="-78"/>
            </a:endParaRPr>
          </a:p>
        </p:txBody>
      </p:sp>
      <p:sp>
        <p:nvSpPr>
          <p:cNvPr id="29721" name="Line 24"/>
          <p:cNvSpPr>
            <a:spLocks noChangeShapeType="1"/>
          </p:cNvSpPr>
          <p:nvPr/>
        </p:nvSpPr>
        <p:spPr bwMode="auto">
          <a:xfrm flipV="1">
            <a:off x="1489075" y="3284538"/>
            <a:ext cx="561975" cy="2889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2" name="Line 25"/>
          <p:cNvSpPr>
            <a:spLocks noChangeShapeType="1"/>
          </p:cNvSpPr>
          <p:nvPr/>
        </p:nvSpPr>
        <p:spPr bwMode="auto">
          <a:xfrm flipV="1">
            <a:off x="1547813" y="4292600"/>
            <a:ext cx="503237" cy="2159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3" name="Text Box 26"/>
          <p:cNvSpPr txBox="1">
            <a:spLocks noChangeArrowheads="1"/>
          </p:cNvSpPr>
          <p:nvPr/>
        </p:nvSpPr>
        <p:spPr bwMode="auto">
          <a:xfrm>
            <a:off x="5435600" y="2547938"/>
            <a:ext cx="316865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000">
                <a:solidFill>
                  <a:srgbClr val="CC3300"/>
                </a:solidFill>
                <a:cs typeface="Lotus" pitchFamily="2" charset="-78"/>
              </a:rPr>
              <a:t>اين عامل براي </a:t>
            </a:r>
            <a:r>
              <a:rPr lang="fa-IR" sz="2000" b="1">
                <a:solidFill>
                  <a:srgbClr val="CC3300"/>
                </a:solidFill>
                <a:cs typeface="Lotus" pitchFamily="2" charset="-78"/>
              </a:rPr>
              <a:t>اهداف مشخص</a:t>
            </a:r>
            <a:r>
              <a:rPr lang="fa-IR" sz="2000">
                <a:solidFill>
                  <a:srgbClr val="CC3300"/>
                </a:solidFill>
                <a:cs typeface="Lotus" pitchFamily="2" charset="-78"/>
              </a:rPr>
              <a:t>، </a:t>
            </a:r>
            <a:r>
              <a:rPr lang="fa-IR" sz="2000" b="1">
                <a:solidFill>
                  <a:srgbClr val="CC3300"/>
                </a:solidFill>
                <a:cs typeface="Lotus" pitchFamily="2" charset="-78"/>
              </a:rPr>
              <a:t>راه های مختلفی</a:t>
            </a:r>
            <a:r>
              <a:rPr lang="fa-IR" sz="2000">
                <a:solidFill>
                  <a:srgbClr val="CC3300"/>
                </a:solidFill>
                <a:cs typeface="Lotus" pitchFamily="2" charset="-78"/>
              </a:rPr>
              <a:t> دارد، که راه حل بهتر برای عامل </a:t>
            </a:r>
            <a:r>
              <a:rPr lang="fa-IR" sz="2000" b="1">
                <a:solidFill>
                  <a:srgbClr val="CC3300"/>
                </a:solidFill>
                <a:cs typeface="Lotus" pitchFamily="2" charset="-78"/>
              </a:rPr>
              <a:t>سودمندتر</a:t>
            </a:r>
            <a:r>
              <a:rPr lang="fa-IR" sz="2000">
                <a:solidFill>
                  <a:srgbClr val="CC3300"/>
                </a:solidFill>
                <a:cs typeface="Lotus" pitchFamily="2" charset="-78"/>
              </a:rPr>
              <a:t> است.</a:t>
            </a:r>
          </a:p>
          <a:p>
            <a:pPr algn="justLow" rtl="1">
              <a:spcBef>
                <a:spcPct val="50000"/>
              </a:spcBef>
              <a:buClr>
                <a:srgbClr val="00D600"/>
              </a:buClr>
              <a:buFont typeface="Wingdings" pitchFamily="2" charset="2"/>
              <a:buChar char="Ã"/>
            </a:pPr>
            <a:r>
              <a:rPr lang="fa-IR" sz="2000" b="1">
                <a:solidFill>
                  <a:srgbClr val="CC3300"/>
                </a:solidFill>
                <a:cs typeface="Lotus" pitchFamily="2" charset="-78"/>
              </a:rPr>
              <a:t>تابع سودمندی</a:t>
            </a:r>
            <a:r>
              <a:rPr lang="fa-IR" sz="2000">
                <a:solidFill>
                  <a:srgbClr val="CC3300"/>
                </a:solidFill>
                <a:cs typeface="Lotus" pitchFamily="2" charset="-78"/>
              </a:rPr>
              <a:t>، حالت يا دنباله ای از حالتها را به يک عدد </a:t>
            </a:r>
            <a:r>
              <a:rPr lang="fa-IR" sz="2000" b="1">
                <a:solidFill>
                  <a:srgbClr val="CC3300"/>
                </a:solidFill>
                <a:cs typeface="Lotus" pitchFamily="2" charset="-78"/>
              </a:rPr>
              <a:t>حقيقی</a:t>
            </a:r>
            <a:r>
              <a:rPr lang="fa-IR" sz="2000">
                <a:solidFill>
                  <a:srgbClr val="CC3300"/>
                </a:solidFill>
                <a:cs typeface="Lotus" pitchFamily="2" charset="-78"/>
              </a:rPr>
              <a:t> نگاشت ميکند که </a:t>
            </a:r>
            <a:r>
              <a:rPr lang="fa-IR" sz="2000" b="1">
                <a:solidFill>
                  <a:srgbClr val="CC3300"/>
                </a:solidFill>
                <a:cs typeface="Lotus" pitchFamily="2" charset="-78"/>
              </a:rPr>
              <a:t>درجه رضايت</a:t>
            </a:r>
            <a:r>
              <a:rPr lang="fa-IR" sz="2000">
                <a:solidFill>
                  <a:srgbClr val="CC3300"/>
                </a:solidFill>
                <a:cs typeface="Lotus" pitchFamily="2" charset="-78"/>
              </a:rPr>
              <a:t> را توصيف مِيکند.</a:t>
            </a:r>
          </a:p>
          <a:p>
            <a:pPr algn="justLow" rtl="1">
              <a:spcBef>
                <a:spcPct val="50000"/>
              </a:spcBef>
              <a:buClr>
                <a:srgbClr val="00D600"/>
              </a:buClr>
              <a:buFont typeface="Wingdings" pitchFamily="2" charset="2"/>
              <a:buChar char="Ã"/>
            </a:pPr>
            <a:r>
              <a:rPr lang="fa-IR" sz="2000">
                <a:solidFill>
                  <a:srgbClr val="CC3300"/>
                </a:solidFill>
                <a:cs typeface="Lotus" pitchFamily="2" charset="-78"/>
              </a:rPr>
              <a:t>وقتی </a:t>
            </a:r>
            <a:r>
              <a:rPr lang="fa-IR" sz="2000" b="1">
                <a:solidFill>
                  <a:srgbClr val="CC3300"/>
                </a:solidFill>
                <a:cs typeface="Lotus" pitchFamily="2" charset="-78"/>
              </a:rPr>
              <a:t>اهداف متضاد</a:t>
            </a:r>
            <a:r>
              <a:rPr lang="fa-IR" sz="2000">
                <a:solidFill>
                  <a:srgbClr val="CC3300"/>
                </a:solidFill>
                <a:cs typeface="Lotus" pitchFamily="2" charset="-78"/>
              </a:rPr>
              <a:t> باشند، </a:t>
            </a:r>
            <a:r>
              <a:rPr lang="fa-IR" sz="2000" b="1">
                <a:solidFill>
                  <a:srgbClr val="CC3300"/>
                </a:solidFill>
                <a:cs typeface="Lotus" pitchFamily="2" charset="-78"/>
              </a:rPr>
              <a:t>بعضی</a:t>
            </a:r>
            <a:r>
              <a:rPr lang="fa-IR" sz="2000">
                <a:solidFill>
                  <a:srgbClr val="CC3300"/>
                </a:solidFill>
                <a:cs typeface="Lotus" pitchFamily="2" charset="-78"/>
              </a:rPr>
              <a:t> از آنها برآورده ميشوند</a:t>
            </a:r>
          </a:p>
          <a:p>
            <a:pPr algn="justLow" rtl="1">
              <a:spcBef>
                <a:spcPct val="50000"/>
              </a:spcBef>
              <a:buClr>
                <a:srgbClr val="00D600"/>
              </a:buClr>
              <a:buFont typeface="Wingdings" pitchFamily="2" charset="2"/>
              <a:buChar char="Ã"/>
            </a:pPr>
            <a:r>
              <a:rPr lang="fa-IR" sz="2000">
                <a:solidFill>
                  <a:srgbClr val="CC3300"/>
                </a:solidFill>
                <a:cs typeface="Lotus" pitchFamily="2" charset="-78"/>
              </a:rPr>
              <a:t>اگر </a:t>
            </a:r>
            <a:r>
              <a:rPr lang="fa-IR" sz="2000" b="1">
                <a:solidFill>
                  <a:srgbClr val="CC3300"/>
                </a:solidFill>
                <a:cs typeface="Lotus" pitchFamily="2" charset="-78"/>
              </a:rPr>
              <a:t>هيچيک از اهداف</a:t>
            </a:r>
            <a:r>
              <a:rPr lang="fa-IR" sz="2000">
                <a:solidFill>
                  <a:srgbClr val="CC3300"/>
                </a:solidFill>
                <a:cs typeface="Lotus" pitchFamily="2" charset="-78"/>
              </a:rPr>
              <a:t> به طور قطعی قابل حصول نباشند، احتمال موفقيت با </a:t>
            </a:r>
            <a:r>
              <a:rPr lang="fa-IR" sz="2000" b="1">
                <a:solidFill>
                  <a:srgbClr val="CC3300"/>
                </a:solidFill>
                <a:cs typeface="Lotus" pitchFamily="2" charset="-78"/>
              </a:rPr>
              <a:t>اهميت هدف</a:t>
            </a:r>
            <a:r>
              <a:rPr lang="fa-IR" sz="2000">
                <a:solidFill>
                  <a:srgbClr val="CC3300"/>
                </a:solidFill>
                <a:cs typeface="Lotus" pitchFamily="2" charset="-78"/>
              </a:rPr>
              <a:t> مقايسه ميشود</a:t>
            </a:r>
          </a:p>
        </p:txBody>
      </p:sp>
      <p:sp>
        <p:nvSpPr>
          <p:cNvPr id="29724" name="Rectangle 27"/>
          <p:cNvSpPr>
            <a:spLocks noChangeArrowheads="1"/>
          </p:cNvSpPr>
          <p:nvPr/>
        </p:nvSpPr>
        <p:spPr bwMode="auto">
          <a:xfrm>
            <a:off x="2051050" y="3840163"/>
            <a:ext cx="1368425" cy="574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08000" rIns="36000" bIns="36000" anchor="ctr"/>
          <a:lstStyle/>
          <a:p>
            <a:pPr algn="ctr" rtl="1">
              <a:lnSpc>
                <a:spcPct val="75000"/>
              </a:lnSpc>
            </a:pPr>
            <a:r>
              <a:rPr lang="fa-IR" sz="1600" b="1">
                <a:cs typeface="Lotus" pitchFamily="2" charset="-78"/>
              </a:rPr>
              <a:t>اگر فعاليت </a:t>
            </a:r>
            <a:r>
              <a:rPr lang="en-US" sz="1600" b="1">
                <a:cs typeface="Lotus" pitchFamily="2" charset="-78"/>
              </a:rPr>
              <a:t>A</a:t>
            </a:r>
            <a:r>
              <a:rPr lang="fa-IR" sz="1600" b="1">
                <a:cs typeface="Lotus" pitchFamily="2" charset="-78"/>
              </a:rPr>
              <a:t> را انجام دهم چه خواهد شد</a:t>
            </a:r>
            <a:endParaRPr lang="en-US" sz="1600" b="1">
              <a:cs typeface="Lotus" pitchFamily="2" charset="-78"/>
            </a:endParaRPr>
          </a:p>
        </p:txBody>
      </p:sp>
      <p:sp>
        <p:nvSpPr>
          <p:cNvPr id="29725" name="Line 28"/>
          <p:cNvSpPr>
            <a:spLocks noChangeShapeType="1"/>
          </p:cNvSpPr>
          <p:nvPr/>
        </p:nvSpPr>
        <p:spPr bwMode="auto">
          <a:xfrm>
            <a:off x="2759075" y="3462338"/>
            <a:ext cx="12700" cy="373062"/>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6" name="Line 29"/>
          <p:cNvSpPr>
            <a:spLocks noChangeShapeType="1"/>
          </p:cNvSpPr>
          <p:nvPr/>
        </p:nvSpPr>
        <p:spPr bwMode="auto">
          <a:xfrm>
            <a:off x="1476375" y="3789363"/>
            <a:ext cx="566738" cy="2413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7" name="Line 30"/>
          <p:cNvSpPr>
            <a:spLocks noChangeShapeType="1"/>
          </p:cNvSpPr>
          <p:nvPr/>
        </p:nvSpPr>
        <p:spPr bwMode="auto">
          <a:xfrm flipV="1">
            <a:off x="1547813" y="3429000"/>
            <a:ext cx="503237" cy="9366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8" name="Text Box 31"/>
          <p:cNvSpPr txBox="1">
            <a:spLocks noChangeArrowheads="1"/>
          </p:cNvSpPr>
          <p:nvPr/>
        </p:nvSpPr>
        <p:spPr bwMode="auto">
          <a:xfrm>
            <a:off x="2076450" y="4729163"/>
            <a:ext cx="1368425" cy="4984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1168400" algn="l"/>
              </a:tabLst>
              <a:defRPr>
                <a:solidFill>
                  <a:schemeClr val="tx1"/>
                </a:solidFill>
                <a:latin typeface="Arial" charset="0"/>
                <a:cs typeface="Times New Roman" pitchFamily="18" charset="0"/>
              </a:defRPr>
            </a:lvl1pPr>
            <a:lvl2pPr marL="742950" indent="-285750">
              <a:tabLst>
                <a:tab pos="1168400" algn="l"/>
              </a:tabLst>
              <a:defRPr>
                <a:solidFill>
                  <a:schemeClr val="tx1"/>
                </a:solidFill>
                <a:latin typeface="Arial" charset="0"/>
                <a:cs typeface="Times New Roman" pitchFamily="18" charset="0"/>
              </a:defRPr>
            </a:lvl2pPr>
            <a:lvl3pPr marL="1143000" indent="-228600">
              <a:tabLst>
                <a:tab pos="1168400" algn="l"/>
              </a:tabLst>
              <a:defRPr>
                <a:solidFill>
                  <a:schemeClr val="tx1"/>
                </a:solidFill>
                <a:latin typeface="Arial" charset="0"/>
                <a:cs typeface="Times New Roman" pitchFamily="18" charset="0"/>
              </a:defRPr>
            </a:lvl3pPr>
            <a:lvl4pPr marL="1600200" indent="-228600">
              <a:tabLst>
                <a:tab pos="1168400" algn="l"/>
              </a:tabLst>
              <a:defRPr>
                <a:solidFill>
                  <a:schemeClr val="tx1"/>
                </a:solidFill>
                <a:latin typeface="Arial" charset="0"/>
                <a:cs typeface="Times New Roman" pitchFamily="18" charset="0"/>
              </a:defRPr>
            </a:lvl4pPr>
            <a:lvl5pPr marL="2057400" indent="-228600">
              <a:tabLst>
                <a:tab pos="1168400" algn="l"/>
              </a:tabLst>
              <a:defRPr>
                <a:solidFill>
                  <a:schemeClr val="tx1"/>
                </a:solidFill>
                <a:latin typeface="Arial" charset="0"/>
                <a:cs typeface="Times New Roman" pitchFamily="18" charset="0"/>
              </a:defRPr>
            </a:lvl5pPr>
            <a:lvl6pPr marL="25146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6pPr>
            <a:lvl7pPr marL="29718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7pPr>
            <a:lvl8pPr marL="34290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8pPr>
            <a:lvl9pPr marL="3886200" indent="-228600" eaLnBrk="0" fontAlgn="base" hangingPunct="0">
              <a:spcBef>
                <a:spcPct val="0"/>
              </a:spcBef>
              <a:spcAft>
                <a:spcPct val="0"/>
              </a:spcAft>
              <a:tabLst>
                <a:tab pos="1168400" algn="l"/>
              </a:tabLst>
              <a:defRPr>
                <a:solidFill>
                  <a:schemeClr val="tx1"/>
                </a:solidFill>
                <a:latin typeface="Arial" charset="0"/>
                <a:cs typeface="Times New Roman" pitchFamily="18" charset="0"/>
              </a:defRPr>
            </a:lvl9pPr>
          </a:lstStyle>
          <a:p>
            <a:pPr algn="ctr"/>
            <a:r>
              <a:rPr lang="fa-IR" sz="1600" b="1">
                <a:cs typeface="Lotus" pitchFamily="2" charset="-78"/>
              </a:rPr>
              <a:t>در چنين حالتی چقدر رضايت دارم</a:t>
            </a:r>
            <a:endParaRPr lang="en-US" sz="1600">
              <a:cs typeface="Lotus" pitchFamily="2" charset="-78"/>
            </a:endParaRPr>
          </a:p>
        </p:txBody>
      </p:sp>
      <p:sp>
        <p:nvSpPr>
          <p:cNvPr id="29729" name="Line 32"/>
          <p:cNvSpPr>
            <a:spLocks noChangeShapeType="1"/>
          </p:cNvSpPr>
          <p:nvPr/>
        </p:nvSpPr>
        <p:spPr bwMode="auto">
          <a:xfrm>
            <a:off x="2771775" y="5224463"/>
            <a:ext cx="7938" cy="28892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775CCE4-6388-4415-8B39-271E7CBC7D17}" type="slidenum">
              <a:rPr lang="fa-IR"/>
              <a:pPr>
                <a:defRPr/>
              </a:pPr>
              <a:t>280</a:t>
            </a:fld>
            <a:endParaRPr lang="en-US"/>
          </a:p>
        </p:txBody>
      </p:sp>
      <p:sp>
        <p:nvSpPr>
          <p:cNvPr id="29286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92868"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تساوی</a:t>
            </a:r>
          </a:p>
        </p:txBody>
      </p:sp>
      <p:sp>
        <p:nvSpPr>
          <p:cNvPr id="292869" name="Text Box 4"/>
          <p:cNvSpPr txBox="1">
            <a:spLocks noChangeArrowheads="1"/>
          </p:cNvSpPr>
          <p:nvPr/>
        </p:nvSpPr>
        <p:spPr bwMode="auto">
          <a:xfrm>
            <a:off x="395288" y="2852738"/>
            <a:ext cx="8280400"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3200">
                <a:solidFill>
                  <a:srgbClr val="CC3300"/>
                </a:solidFill>
                <a:cs typeface="Homa" pitchFamily="2" charset="-78"/>
                <a:sym typeface="Symbol" pitchFamily="18" charset="2"/>
              </a:rPr>
              <a:t> با استفاده از = دو ترم به يک شیء اشاره ميکنند</a:t>
            </a:r>
          </a:p>
          <a:p>
            <a:pPr algn="r" rtl="1">
              <a:spcBef>
                <a:spcPct val="50000"/>
              </a:spcBef>
              <a:buClr>
                <a:srgbClr val="00D600"/>
              </a:buClr>
              <a:buFont typeface="Wingdings" pitchFamily="2" charset="2"/>
              <a:buChar char="Ã"/>
            </a:pPr>
            <a:r>
              <a:rPr lang="fa-IR" sz="3200">
                <a:solidFill>
                  <a:srgbClr val="CC3300"/>
                </a:solidFill>
                <a:cs typeface="Homa" pitchFamily="2" charset="-78"/>
                <a:sym typeface="Symbol" pitchFamily="18" charset="2"/>
              </a:rPr>
              <a:t>برای تعيين درستی جمله تساوی بايد ديد که آيا ارجاع ها به دو ترم، اشيای يکسانی اند يا خير</a:t>
            </a:r>
          </a:p>
          <a:p>
            <a:pPr algn="r" rtl="1">
              <a:spcBef>
                <a:spcPct val="50000"/>
              </a:spcBef>
              <a:buClr>
                <a:srgbClr val="00D600"/>
              </a:buClr>
              <a:buFont typeface="Wingdings" pitchFamily="2" charset="2"/>
              <a:buChar char="Ã"/>
            </a:pPr>
            <a:r>
              <a:rPr lang="fa-IR" sz="3200">
                <a:solidFill>
                  <a:srgbClr val="CC3300"/>
                </a:solidFill>
                <a:cs typeface="Homa" pitchFamily="2" charset="-78"/>
                <a:sym typeface="Symbol" pitchFamily="18" charset="2"/>
              </a:rPr>
              <a:t>مثال: ريچارد حداقل دو برادر دارد</a:t>
            </a:r>
          </a:p>
          <a:p>
            <a:pPr algn="ctr" rtl="1">
              <a:spcBef>
                <a:spcPct val="35000"/>
              </a:spcBef>
              <a:buClr>
                <a:srgbClr val="00D600"/>
              </a:buClr>
              <a:buFont typeface="Wingdings" pitchFamily="2" charset="2"/>
              <a:buNone/>
            </a:pPr>
            <a:r>
              <a:rPr lang="en-US" sz="2400">
                <a:solidFill>
                  <a:srgbClr val="CC3300"/>
                </a:solidFill>
                <a:cs typeface="Homa" pitchFamily="2" charset="-78"/>
                <a:sym typeface="Symbol" pitchFamily="18" charset="2"/>
              </a:rPr>
              <a:t>x,y Brother(x,Richard) ^ Brother(y,Richard) ^ (x=y)</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EA5E77E-95DC-4893-87C9-4C7FC5F84D88}" type="slidenum">
              <a:rPr lang="fa-IR"/>
              <a:pPr>
                <a:defRPr/>
              </a:pPr>
              <a:t>281</a:t>
            </a:fld>
            <a:endParaRPr lang="en-US"/>
          </a:p>
        </p:txBody>
      </p:sp>
      <p:sp>
        <p:nvSpPr>
          <p:cNvPr id="29389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93892"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ادعاها و تقاضاها</a:t>
            </a:r>
          </a:p>
        </p:txBody>
      </p:sp>
      <p:sp>
        <p:nvSpPr>
          <p:cNvPr id="293893" name="Text Box 4"/>
          <p:cNvSpPr txBox="1">
            <a:spLocks noChangeArrowheads="1"/>
          </p:cNvSpPr>
          <p:nvPr/>
        </p:nvSpPr>
        <p:spPr bwMode="auto">
          <a:xfrm>
            <a:off x="395288" y="2667000"/>
            <a:ext cx="82804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rgbClr val="CC3300"/>
                </a:solidFill>
                <a:cs typeface="Homa" pitchFamily="2" charset="-78"/>
                <a:sym typeface="Symbol" pitchFamily="18" charset="2"/>
              </a:rPr>
              <a:t>جملات از طريق </a:t>
            </a:r>
            <a:r>
              <a:rPr lang="en-US" sz="2400">
                <a:solidFill>
                  <a:srgbClr val="CC3300"/>
                </a:solidFill>
                <a:cs typeface="Homa" pitchFamily="2" charset="-78"/>
                <a:sym typeface="Symbol" pitchFamily="18" charset="2"/>
              </a:rPr>
              <a:t>TELL</a:t>
            </a:r>
            <a:r>
              <a:rPr lang="fa-IR" sz="2400">
                <a:solidFill>
                  <a:srgbClr val="CC3300"/>
                </a:solidFill>
                <a:cs typeface="Homa" pitchFamily="2" charset="-78"/>
                <a:sym typeface="Symbol" pitchFamily="18" charset="2"/>
              </a:rPr>
              <a:t> به پايگاه دانش اضافه ميشوند</a:t>
            </a:r>
          </a:p>
          <a:p>
            <a:pPr lvl="1" algn="r" rtl="1">
              <a:buClr>
                <a:srgbClr val="00D600"/>
              </a:buClr>
              <a:buFont typeface="Wingdings" pitchFamily="2" charset="2"/>
              <a:buChar char="×"/>
            </a:pPr>
            <a:r>
              <a:rPr lang="fa-IR" sz="2000">
                <a:solidFill>
                  <a:srgbClr val="CC3300"/>
                </a:solidFill>
                <a:cs typeface="Homa" pitchFamily="2" charset="-78"/>
                <a:sym typeface="Symbol" pitchFamily="18" charset="2"/>
              </a:rPr>
              <a:t>اين جملات را </a:t>
            </a:r>
            <a:r>
              <a:rPr lang="fa-IR" sz="2000" b="1">
                <a:solidFill>
                  <a:srgbClr val="CC3300"/>
                </a:solidFill>
                <a:cs typeface="Homa" pitchFamily="2" charset="-78"/>
                <a:sym typeface="Symbol" pitchFamily="18" charset="2"/>
              </a:rPr>
              <a:t>ادعا </a:t>
            </a:r>
            <a:r>
              <a:rPr lang="fa-IR" sz="2000">
                <a:solidFill>
                  <a:srgbClr val="CC3300"/>
                </a:solidFill>
                <a:cs typeface="Homa" pitchFamily="2" charset="-78"/>
                <a:sym typeface="Symbol" pitchFamily="18" charset="2"/>
              </a:rPr>
              <a:t>گويند</a:t>
            </a:r>
          </a:p>
          <a:p>
            <a:pPr lvl="2" algn="r" rtl="1">
              <a:buClr>
                <a:srgbClr val="00D600"/>
              </a:buClr>
              <a:buFont typeface="Wingdings" pitchFamily="2" charset="2"/>
              <a:buChar char="§"/>
            </a:pPr>
            <a:r>
              <a:rPr lang="en-US" sz="2000">
                <a:solidFill>
                  <a:srgbClr val="CC3300"/>
                </a:solidFill>
                <a:cs typeface="Homa" pitchFamily="2" charset="-78"/>
                <a:sym typeface="Symbol" pitchFamily="18" charset="2"/>
              </a:rPr>
              <a:t>TELL (</a:t>
            </a:r>
            <a:r>
              <a:rPr lang="en-US" sz="2000" i="1">
                <a:solidFill>
                  <a:srgbClr val="CC3300"/>
                </a:solidFill>
                <a:cs typeface="Homa" pitchFamily="2" charset="-78"/>
                <a:sym typeface="Symbol" pitchFamily="18" charset="2"/>
              </a:rPr>
              <a:t>KB</a:t>
            </a:r>
            <a:r>
              <a:rPr lang="en-US" sz="2000">
                <a:solidFill>
                  <a:srgbClr val="CC3300"/>
                </a:solidFill>
                <a:cs typeface="Homa" pitchFamily="2" charset="-78"/>
                <a:sym typeface="Symbol" pitchFamily="18" charset="2"/>
              </a:rPr>
              <a:t> , King(John))</a:t>
            </a:r>
          </a:p>
          <a:p>
            <a:pPr lvl="2" algn="r" rtl="1">
              <a:buClr>
                <a:srgbClr val="00D600"/>
              </a:buClr>
              <a:buFont typeface="Wingdings" pitchFamily="2" charset="2"/>
              <a:buChar char="§"/>
            </a:pPr>
            <a:r>
              <a:rPr lang="en-US" sz="2000">
                <a:solidFill>
                  <a:srgbClr val="CC3300"/>
                </a:solidFill>
                <a:cs typeface="Homa" pitchFamily="2" charset="-78"/>
                <a:sym typeface="Symbol" pitchFamily="18" charset="2"/>
              </a:rPr>
              <a:t>TELL (</a:t>
            </a:r>
            <a:r>
              <a:rPr lang="en-US" sz="2000" i="1">
                <a:solidFill>
                  <a:srgbClr val="CC3300"/>
                </a:solidFill>
                <a:cs typeface="Homa" pitchFamily="2" charset="-78"/>
                <a:sym typeface="Symbol" pitchFamily="18" charset="2"/>
              </a:rPr>
              <a:t>KB</a:t>
            </a:r>
            <a:r>
              <a:rPr lang="en-US" sz="2000">
                <a:solidFill>
                  <a:srgbClr val="CC3300"/>
                </a:solidFill>
                <a:cs typeface="Homa" pitchFamily="2" charset="-78"/>
                <a:sym typeface="Symbol" pitchFamily="18" charset="2"/>
              </a:rPr>
              <a:t> , </a:t>
            </a:r>
            <a:r>
              <a:rPr lang="en-US" sz="2000" b="1">
                <a:solidFill>
                  <a:srgbClr val="CC3300"/>
                </a:solidFill>
                <a:cs typeface="Homa" pitchFamily="2" charset="-78"/>
                <a:sym typeface="Symbol" pitchFamily="18" charset="2"/>
              </a:rPr>
              <a:t></a:t>
            </a:r>
            <a:r>
              <a:rPr lang="en-US" sz="2000">
                <a:solidFill>
                  <a:srgbClr val="CC3300"/>
                </a:solidFill>
                <a:cs typeface="Homa" pitchFamily="2" charset="-78"/>
                <a:sym typeface="Symbol" pitchFamily="18" charset="2"/>
              </a:rPr>
              <a:t>x King(x) =&gt; Person(x))</a:t>
            </a:r>
          </a:p>
          <a:p>
            <a:pPr algn="r" rtl="1">
              <a:spcBef>
                <a:spcPct val="50000"/>
              </a:spcBef>
              <a:buClr>
                <a:srgbClr val="00D600"/>
              </a:buClr>
              <a:buFont typeface="Wingdings" pitchFamily="2" charset="2"/>
              <a:buChar char="Ã"/>
            </a:pPr>
            <a:r>
              <a:rPr lang="fa-IR" sz="2400">
                <a:solidFill>
                  <a:srgbClr val="CC3300"/>
                </a:solidFill>
                <a:cs typeface="Homa" pitchFamily="2" charset="-78"/>
                <a:sym typeface="Symbol" pitchFamily="18" charset="2"/>
              </a:rPr>
              <a:t>با استفاده از </a:t>
            </a:r>
            <a:r>
              <a:rPr lang="en-US" sz="2400">
                <a:solidFill>
                  <a:srgbClr val="CC3300"/>
                </a:solidFill>
                <a:cs typeface="Homa" pitchFamily="2" charset="-78"/>
                <a:sym typeface="Symbol" pitchFamily="18" charset="2"/>
              </a:rPr>
              <a:t>ASK</a:t>
            </a:r>
            <a:r>
              <a:rPr lang="fa-IR" sz="2400">
                <a:solidFill>
                  <a:srgbClr val="CC3300"/>
                </a:solidFill>
                <a:cs typeface="Homa" pitchFamily="2" charset="-78"/>
                <a:sym typeface="Symbol" pitchFamily="18" charset="2"/>
              </a:rPr>
              <a:t> تقاضاهايي را از پايگاه دانش انجام ميدهيم</a:t>
            </a:r>
          </a:p>
          <a:p>
            <a:pPr lvl="1" algn="r" rtl="1">
              <a:buClr>
                <a:srgbClr val="00D600"/>
              </a:buClr>
              <a:buFont typeface="Wingdings" pitchFamily="2" charset="2"/>
              <a:buChar char="×"/>
            </a:pPr>
            <a:r>
              <a:rPr lang="fa-IR" sz="2000">
                <a:solidFill>
                  <a:srgbClr val="CC3300"/>
                </a:solidFill>
                <a:cs typeface="Homa" pitchFamily="2" charset="-78"/>
                <a:sym typeface="Symbol" pitchFamily="18" charset="2"/>
              </a:rPr>
              <a:t>اين پرسشها، </a:t>
            </a:r>
            <a:r>
              <a:rPr lang="fa-IR" sz="2000" b="1">
                <a:solidFill>
                  <a:srgbClr val="CC3300"/>
                </a:solidFill>
                <a:cs typeface="Homa" pitchFamily="2" charset="-78"/>
                <a:sym typeface="Symbol" pitchFamily="18" charset="2"/>
              </a:rPr>
              <a:t>تقاضا</a:t>
            </a:r>
            <a:r>
              <a:rPr lang="fa-IR" sz="2000">
                <a:solidFill>
                  <a:srgbClr val="CC3300"/>
                </a:solidFill>
                <a:cs typeface="Homa" pitchFamily="2" charset="-78"/>
                <a:sym typeface="Symbol" pitchFamily="18" charset="2"/>
              </a:rPr>
              <a:t> يا </a:t>
            </a:r>
            <a:r>
              <a:rPr lang="fa-IR" sz="2000" b="1">
                <a:solidFill>
                  <a:srgbClr val="CC3300"/>
                </a:solidFill>
                <a:cs typeface="Homa" pitchFamily="2" charset="-78"/>
                <a:sym typeface="Symbol" pitchFamily="18" charset="2"/>
              </a:rPr>
              <a:t>هدف</a:t>
            </a:r>
            <a:r>
              <a:rPr lang="fa-IR" sz="2000">
                <a:solidFill>
                  <a:srgbClr val="CC3300"/>
                </a:solidFill>
                <a:cs typeface="Homa" pitchFamily="2" charset="-78"/>
                <a:sym typeface="Symbol" pitchFamily="18" charset="2"/>
              </a:rPr>
              <a:t> نام دارد</a:t>
            </a:r>
          </a:p>
          <a:p>
            <a:pPr lvl="2" algn="r" rtl="1">
              <a:buClr>
                <a:srgbClr val="00D600"/>
              </a:buClr>
              <a:buFont typeface="Wingdings" pitchFamily="2" charset="2"/>
              <a:buChar char="§"/>
            </a:pPr>
            <a:r>
              <a:rPr lang="en-US" sz="2000">
                <a:solidFill>
                  <a:srgbClr val="CC3300"/>
                </a:solidFill>
                <a:cs typeface="Homa" pitchFamily="2" charset="-78"/>
                <a:sym typeface="Symbol" pitchFamily="18" charset="2"/>
              </a:rPr>
              <a:t>ASK (</a:t>
            </a:r>
            <a:r>
              <a:rPr lang="en-US" sz="2000" i="1">
                <a:solidFill>
                  <a:srgbClr val="CC3300"/>
                </a:solidFill>
                <a:cs typeface="Homa" pitchFamily="2" charset="-78"/>
                <a:sym typeface="Symbol" pitchFamily="18" charset="2"/>
              </a:rPr>
              <a:t>KB</a:t>
            </a:r>
            <a:r>
              <a:rPr lang="en-US" sz="2000">
                <a:solidFill>
                  <a:srgbClr val="CC3300"/>
                </a:solidFill>
                <a:cs typeface="Homa" pitchFamily="2" charset="-78"/>
                <a:sym typeface="Symbol" pitchFamily="18" charset="2"/>
              </a:rPr>
              <a:t> , Person(John))</a:t>
            </a:r>
          </a:p>
          <a:p>
            <a:pPr lvl="2" algn="r" rtl="1">
              <a:buClr>
                <a:srgbClr val="00D600"/>
              </a:buClr>
              <a:buFont typeface="Wingdings" pitchFamily="2" charset="2"/>
              <a:buChar char="§"/>
            </a:pPr>
            <a:r>
              <a:rPr lang="en-US" sz="2000">
                <a:solidFill>
                  <a:srgbClr val="CC3300"/>
                </a:solidFill>
                <a:cs typeface="Homa" pitchFamily="2" charset="-78"/>
                <a:sym typeface="Symbol" pitchFamily="18" charset="2"/>
              </a:rPr>
              <a:t>ASK(</a:t>
            </a:r>
            <a:r>
              <a:rPr lang="en-US" sz="2000" i="1">
                <a:solidFill>
                  <a:srgbClr val="CC3300"/>
                </a:solidFill>
                <a:cs typeface="Homa" pitchFamily="2" charset="-78"/>
                <a:sym typeface="Symbol" pitchFamily="18" charset="2"/>
              </a:rPr>
              <a:t>KB</a:t>
            </a:r>
            <a:r>
              <a:rPr lang="en-US" sz="2000">
                <a:solidFill>
                  <a:srgbClr val="CC3300"/>
                </a:solidFill>
                <a:cs typeface="Homa" pitchFamily="2" charset="-78"/>
                <a:sym typeface="Symbol" pitchFamily="18" charset="2"/>
              </a:rPr>
              <a:t> , x Person(x)) </a:t>
            </a:r>
          </a:p>
          <a:p>
            <a:pPr algn="r" rtl="1">
              <a:spcBef>
                <a:spcPct val="50000"/>
              </a:spcBef>
              <a:buClr>
                <a:srgbClr val="00D600"/>
              </a:buClr>
              <a:buFont typeface="Wingdings" pitchFamily="2" charset="2"/>
              <a:buChar char="Ã"/>
            </a:pPr>
            <a:r>
              <a:rPr lang="fa-IR" sz="2400">
                <a:solidFill>
                  <a:srgbClr val="CC3300"/>
                </a:solidFill>
                <a:cs typeface="Homa" pitchFamily="2" charset="-78"/>
                <a:sym typeface="Symbol" pitchFamily="18" charset="2"/>
              </a:rPr>
              <a:t>ليست جانشيني يا انقياد</a:t>
            </a:r>
          </a:p>
          <a:p>
            <a:pPr lvl="1" algn="r" rtl="1">
              <a:buClr>
                <a:srgbClr val="00D600"/>
              </a:buClr>
              <a:buFont typeface="Wingdings" pitchFamily="2" charset="2"/>
              <a:buChar char="×"/>
            </a:pPr>
            <a:r>
              <a:rPr lang="fa-IR" sz="2000">
                <a:solidFill>
                  <a:srgbClr val="CC3300"/>
                </a:solidFill>
                <a:cs typeface="Homa" pitchFamily="2" charset="-78"/>
                <a:sym typeface="Symbol" pitchFamily="18" charset="2"/>
              </a:rPr>
              <a:t>ليستي از جانشينيها در صورت وجود بيش از يک پاسخ</a:t>
            </a:r>
            <a:endParaRPr lang="en-US" sz="2000">
              <a:solidFill>
                <a:srgbClr val="CC3300"/>
              </a:solidFill>
              <a:cs typeface="Homa" pitchFamily="2" charset="-78"/>
              <a:sym typeface="Symbol" pitchFamily="18" charset="2"/>
            </a:endParaRP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C838F20-5162-432A-9087-112488F379FE}" type="slidenum">
              <a:rPr lang="fa-IR"/>
              <a:pPr>
                <a:defRPr/>
              </a:pPr>
              <a:t>282</a:t>
            </a:fld>
            <a:endParaRPr lang="en-US"/>
          </a:p>
        </p:txBody>
      </p:sp>
      <p:sp>
        <p:nvSpPr>
          <p:cNvPr id="29491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94916"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دامنه خويشاوندی</a:t>
            </a:r>
          </a:p>
        </p:txBody>
      </p:sp>
      <p:sp>
        <p:nvSpPr>
          <p:cNvPr id="294917" name="Text Box 4"/>
          <p:cNvSpPr txBox="1">
            <a:spLocks noChangeArrowheads="1"/>
          </p:cNvSpPr>
          <p:nvPr/>
        </p:nvSpPr>
        <p:spPr bwMode="auto">
          <a:xfrm>
            <a:off x="539750" y="2565400"/>
            <a:ext cx="80645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buClr>
                <a:srgbClr val="00D600"/>
              </a:buClr>
              <a:buFont typeface="Wingdings" pitchFamily="2" charset="2"/>
              <a:buChar char="Ã"/>
            </a:pPr>
            <a:r>
              <a:rPr lang="fa-IR" sz="2000">
                <a:solidFill>
                  <a:srgbClr val="CC3300"/>
                </a:solidFill>
                <a:cs typeface="Homa" pitchFamily="2" charset="-78"/>
              </a:rPr>
              <a:t>مادر هر فرد والد مؤنث آن فرد است</a:t>
            </a:r>
          </a:p>
          <a:p>
            <a:pPr lvl="2" algn="r" rtl="1">
              <a:buClr>
                <a:srgbClr val="00D600"/>
              </a:buClr>
              <a:buFont typeface="Wingdings" pitchFamily="2" charset="2"/>
              <a:buChar char="×"/>
            </a:pPr>
            <a:r>
              <a:rPr lang="en-US" sz="2000">
                <a:solidFill>
                  <a:srgbClr val="CC3300"/>
                </a:solidFill>
                <a:cs typeface="Homa" pitchFamily="2" charset="-78"/>
                <a:sym typeface="Symbol" pitchFamily="18" charset="2"/>
              </a:rPr>
              <a:t>m,c Mother(c) = m  Femail(m) ^ Parent(m,c)</a:t>
            </a:r>
          </a:p>
          <a:p>
            <a:pPr algn="r" rtl="1">
              <a:spcBef>
                <a:spcPct val="50000"/>
              </a:spcBef>
              <a:buClr>
                <a:srgbClr val="00D600"/>
              </a:buClr>
              <a:buFont typeface="Wingdings" pitchFamily="2" charset="2"/>
              <a:buChar char="Ã"/>
            </a:pPr>
            <a:r>
              <a:rPr lang="fa-IR" sz="2000">
                <a:solidFill>
                  <a:srgbClr val="CC3300"/>
                </a:solidFill>
                <a:cs typeface="Homa" pitchFamily="2" charset="-78"/>
                <a:sym typeface="Symbol" pitchFamily="18" charset="2"/>
              </a:rPr>
              <a:t>شوهر هر فرد، همسر مذکر آن فرد است</a:t>
            </a:r>
          </a:p>
          <a:p>
            <a:pPr lvl="2" algn="r" rtl="1">
              <a:buClr>
                <a:srgbClr val="00D600"/>
              </a:buClr>
              <a:buFont typeface="Wingdings" pitchFamily="2" charset="2"/>
              <a:buChar char="×"/>
            </a:pPr>
            <a:r>
              <a:rPr lang="en-US" sz="2000">
                <a:solidFill>
                  <a:srgbClr val="CC3300"/>
                </a:solidFill>
                <a:cs typeface="Homa" pitchFamily="2" charset="-78"/>
                <a:sym typeface="Symbol" pitchFamily="18" charset="2"/>
              </a:rPr>
              <a:t>w,h Husband(h,w)  Male(h) ^ Spouse(h,w)</a:t>
            </a:r>
          </a:p>
          <a:p>
            <a:pPr algn="r" rtl="1">
              <a:spcBef>
                <a:spcPct val="50000"/>
              </a:spcBef>
              <a:buClr>
                <a:srgbClr val="00D600"/>
              </a:buClr>
              <a:buFont typeface="Wingdings" pitchFamily="2" charset="2"/>
              <a:buChar char="Ã"/>
            </a:pPr>
            <a:r>
              <a:rPr lang="fa-IR" sz="2000">
                <a:solidFill>
                  <a:srgbClr val="CC3300"/>
                </a:solidFill>
                <a:cs typeface="Homa" pitchFamily="2" charset="-78"/>
                <a:sym typeface="Symbol" pitchFamily="18" charset="2"/>
              </a:rPr>
              <a:t>مذکر و مؤنث بودن طبقه های متمايزی هستند</a:t>
            </a:r>
          </a:p>
          <a:p>
            <a:pPr lvl="2" algn="r" rtl="1">
              <a:buClr>
                <a:srgbClr val="00D600"/>
              </a:buClr>
              <a:buFont typeface="Wingdings" pitchFamily="2" charset="2"/>
              <a:buChar char="×"/>
            </a:pPr>
            <a:r>
              <a:rPr lang="en-US" sz="2000">
                <a:solidFill>
                  <a:srgbClr val="CC3300"/>
                </a:solidFill>
                <a:cs typeface="Homa" pitchFamily="2" charset="-78"/>
                <a:sym typeface="Symbol" pitchFamily="18" charset="2"/>
              </a:rPr>
              <a:t>x, Male(x)  Female(x)</a:t>
            </a:r>
          </a:p>
          <a:p>
            <a:pPr algn="r" rtl="1">
              <a:spcBef>
                <a:spcPct val="50000"/>
              </a:spcBef>
              <a:buClr>
                <a:srgbClr val="00D600"/>
              </a:buClr>
              <a:buFont typeface="Wingdings" pitchFamily="2" charset="2"/>
              <a:buChar char="Ã"/>
            </a:pPr>
            <a:r>
              <a:rPr lang="fa-IR" sz="2000">
                <a:solidFill>
                  <a:srgbClr val="CC3300"/>
                </a:solidFill>
                <a:cs typeface="Homa" pitchFamily="2" charset="-78"/>
                <a:sym typeface="Symbol" pitchFamily="18" charset="2"/>
              </a:rPr>
              <a:t>والد و فرزند، رابطه های معکوس هستند</a:t>
            </a:r>
          </a:p>
          <a:p>
            <a:pPr lvl="2" algn="r" rtl="1">
              <a:buClr>
                <a:srgbClr val="00D600"/>
              </a:buClr>
              <a:buFont typeface="Wingdings" pitchFamily="2" charset="2"/>
              <a:buChar char="×"/>
            </a:pPr>
            <a:r>
              <a:rPr lang="en-US" sz="2000">
                <a:solidFill>
                  <a:srgbClr val="CC3300"/>
                </a:solidFill>
                <a:cs typeface="Homa" pitchFamily="2" charset="-78"/>
                <a:sym typeface="Symbol" pitchFamily="18" charset="2"/>
              </a:rPr>
              <a:t></a:t>
            </a:r>
            <a:r>
              <a:rPr lang="en-US" sz="2000">
                <a:solidFill>
                  <a:srgbClr val="CC3300"/>
                </a:solidFill>
                <a:cs typeface="Homa" pitchFamily="2" charset="-78"/>
              </a:rPr>
              <a:t>p,c Parent(p,c) </a:t>
            </a:r>
            <a:r>
              <a:rPr lang="en-US" sz="2000">
                <a:solidFill>
                  <a:srgbClr val="CC3300"/>
                </a:solidFill>
                <a:cs typeface="Homa" pitchFamily="2" charset="-78"/>
                <a:sym typeface="Symbol" pitchFamily="18" charset="2"/>
              </a:rPr>
              <a:t></a:t>
            </a:r>
            <a:r>
              <a:rPr lang="en-US" sz="2000">
                <a:solidFill>
                  <a:srgbClr val="CC3300"/>
                </a:solidFill>
                <a:cs typeface="Homa" pitchFamily="2" charset="-78"/>
              </a:rPr>
              <a:t> Child(c,p)</a:t>
            </a:r>
          </a:p>
          <a:p>
            <a:pPr algn="r" rtl="1">
              <a:spcBef>
                <a:spcPct val="50000"/>
              </a:spcBef>
              <a:buClr>
                <a:srgbClr val="00D600"/>
              </a:buClr>
              <a:buFont typeface="Wingdings" pitchFamily="2" charset="2"/>
              <a:buChar char="Ã"/>
            </a:pPr>
            <a:r>
              <a:rPr lang="fa-IR" sz="2000">
                <a:solidFill>
                  <a:srgbClr val="CC3300"/>
                </a:solidFill>
                <a:cs typeface="Homa" pitchFamily="2" charset="-78"/>
                <a:sym typeface="Symbol" pitchFamily="18" charset="2"/>
              </a:rPr>
              <a:t>پدر بزرگ يا مادربزرگ والدينِ والدين هر فرد است</a:t>
            </a:r>
          </a:p>
          <a:p>
            <a:pPr lvl="2" algn="r" rtl="1">
              <a:buClr>
                <a:srgbClr val="00D600"/>
              </a:buClr>
              <a:buFont typeface="Wingdings" pitchFamily="2" charset="2"/>
              <a:buChar char="×"/>
            </a:pPr>
            <a:r>
              <a:rPr lang="en-US" sz="2000">
                <a:solidFill>
                  <a:srgbClr val="CC3300"/>
                </a:solidFill>
                <a:cs typeface="Homa" pitchFamily="2" charset="-78"/>
                <a:sym typeface="Symbol" pitchFamily="18" charset="2"/>
              </a:rPr>
              <a:t></a:t>
            </a:r>
            <a:r>
              <a:rPr lang="en-US" sz="2000">
                <a:solidFill>
                  <a:srgbClr val="CC3300"/>
                </a:solidFill>
                <a:cs typeface="Homa" pitchFamily="2" charset="-78"/>
              </a:rPr>
              <a:t>g,c Grandparent(g,c) </a:t>
            </a:r>
            <a:r>
              <a:rPr lang="en-US" sz="2000">
                <a:solidFill>
                  <a:srgbClr val="CC3300"/>
                </a:solidFill>
                <a:cs typeface="Homa" pitchFamily="2" charset="-78"/>
                <a:sym typeface="Symbol" pitchFamily="18" charset="2"/>
              </a:rPr>
              <a:t> p Parent(g,p) ^ Parent(p,c)</a:t>
            </a:r>
            <a:r>
              <a:rPr lang="en-US" sz="2000">
                <a:solidFill>
                  <a:srgbClr val="CC3300"/>
                </a:solidFill>
                <a:cs typeface="Homa" pitchFamily="2" charset="-78"/>
              </a:rPr>
              <a:t> </a:t>
            </a:r>
          </a:p>
          <a:p>
            <a:pPr algn="r">
              <a:spcBef>
                <a:spcPct val="50000"/>
              </a:spcBef>
            </a:pPr>
            <a:endParaRPr lang="en-US" sz="2000">
              <a:solidFill>
                <a:srgbClr val="CC3300"/>
              </a:solidFill>
              <a:cs typeface="Homa" pitchFamily="2" charset="-78"/>
              <a:sym typeface="Symbol" pitchFamily="18" charset="2"/>
            </a:endParaRP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E50FF48-81A6-4ECA-BC1B-5791DE2F8C76}" type="slidenum">
              <a:rPr lang="fa-IR"/>
              <a:pPr>
                <a:defRPr/>
              </a:pPr>
              <a:t>283</a:t>
            </a:fld>
            <a:endParaRPr lang="en-US"/>
          </a:p>
        </p:txBody>
      </p:sp>
      <p:sp>
        <p:nvSpPr>
          <p:cNvPr id="29593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95940"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اعداد و مجموعه ها</a:t>
            </a:r>
          </a:p>
        </p:txBody>
      </p:sp>
      <p:sp>
        <p:nvSpPr>
          <p:cNvPr id="295941" name="Rectangle 4"/>
          <p:cNvSpPr>
            <a:spLocks noChangeArrowheads="1"/>
          </p:cNvSpPr>
          <p:nvPr/>
        </p:nvSpPr>
        <p:spPr bwMode="auto">
          <a:xfrm>
            <a:off x="755650" y="2633663"/>
            <a:ext cx="90011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40000"/>
              </a:spcBef>
              <a:buClr>
                <a:srgbClr val="00D600"/>
              </a:buClr>
              <a:buFont typeface="Wingdings" pitchFamily="2" charset="2"/>
              <a:buChar char="Ä"/>
            </a:pPr>
            <a:r>
              <a:rPr lang="en-US" sz="2400">
                <a:solidFill>
                  <a:srgbClr val="CC3300"/>
                </a:solidFill>
                <a:cs typeface="Homa" pitchFamily="2" charset="-78"/>
                <a:sym typeface="Symbol" pitchFamily="18" charset="2"/>
              </a:rPr>
              <a:t>  </a:t>
            </a:r>
            <a:r>
              <a:rPr lang="en-US" sz="2400">
                <a:solidFill>
                  <a:srgbClr val="CC3300"/>
                </a:solidFill>
                <a:cs typeface="Homa" pitchFamily="2" charset="-78"/>
              </a:rPr>
              <a:t>s Set(s)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 = {} )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x,s2 Set(s2)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 = {x|s2})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x,s {x|s} = {}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x,s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 = {x|s}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x,s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y,s2} (s = {y|s2} </a:t>
            </a:r>
            <a:r>
              <a:rPr lang="en-US" sz="2400">
                <a:solidFill>
                  <a:srgbClr val="CC3300"/>
                </a:solidFill>
                <a:cs typeface="Homa" pitchFamily="2" charset="-78"/>
                <a:sym typeface="Symbol" pitchFamily="18" charset="2"/>
              </a:rPr>
              <a:t> </a:t>
            </a:r>
            <a:r>
              <a:rPr lang="en-US" sz="2400">
                <a:solidFill>
                  <a:srgbClr val="CC3300"/>
                </a:solidFill>
                <a:cs typeface="Homa" pitchFamily="2" charset="-78"/>
              </a:rPr>
              <a:t>(x = y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s1,s2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a:t>
            </a:r>
          </a:p>
          <a:p>
            <a:pPr>
              <a:spcBef>
                <a:spcPct val="40000"/>
              </a:spcBef>
              <a:buClr>
                <a:srgbClr val="00D600"/>
              </a:buClr>
              <a:buFont typeface="Wingdings" pitchFamily="2" charset="2"/>
              <a:buChar char="Ä"/>
            </a:pPr>
            <a:r>
              <a:rPr lang="en-US" sz="2400">
                <a:solidFill>
                  <a:srgbClr val="CC3300"/>
                </a:solidFill>
                <a:cs typeface="Homa" pitchFamily="2" charset="-78"/>
                <a:sym typeface="Symbol" pitchFamily="18" charset="2"/>
              </a:rPr>
              <a:t>  </a:t>
            </a:r>
            <a:r>
              <a:rPr lang="en-US" sz="2400">
                <a:solidFill>
                  <a:srgbClr val="CC3300"/>
                </a:solidFill>
                <a:cs typeface="Homa" pitchFamily="2" charset="-78"/>
              </a:rPr>
              <a:t>s1,s2 (s1 = 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 </a:t>
            </a:r>
            <a:r>
              <a:rPr lang="en-US" sz="2400">
                <a:solidFill>
                  <a:srgbClr val="CC3300"/>
                </a:solidFill>
                <a:cs typeface="Homa" pitchFamily="2" charset="-78"/>
                <a:sym typeface="Symbol" pitchFamily="18" charset="2"/>
              </a:rPr>
              <a:t> </a:t>
            </a:r>
            <a:r>
              <a:rPr lang="en-US" sz="2400">
                <a:solidFill>
                  <a:srgbClr val="CC3300"/>
                </a:solidFill>
                <a:cs typeface="Homa" pitchFamily="2" charset="-78"/>
              </a:rPr>
              <a:t>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x,s1,s2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 </a:t>
            </a:r>
            <a:r>
              <a:rPr lang="en-US" sz="2400">
                <a:solidFill>
                  <a:srgbClr val="CC3300"/>
                </a:solidFill>
                <a:cs typeface="Homa" pitchFamily="2" charset="-78"/>
                <a:sym typeface="Symbol" pitchFamily="18" charset="2"/>
              </a:rPr>
              <a:t> </a:t>
            </a:r>
            <a:r>
              <a:rPr lang="en-US" sz="2400">
                <a:solidFill>
                  <a:srgbClr val="CC3300"/>
                </a:solidFill>
                <a:cs typeface="Homa" pitchFamily="2" charset="-78"/>
              </a:rPr>
              <a:t>(x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
  </a:t>
            </a:r>
          </a:p>
          <a:p>
            <a:pPr>
              <a:spcBef>
                <a:spcPct val="40000"/>
              </a:spcBef>
              <a:buClr>
                <a:srgbClr val="00D600"/>
              </a:buClr>
              <a:buFont typeface="Wingdings" pitchFamily="2" charset="2"/>
              <a:buChar char="Ä"/>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x,s1,s2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 </a:t>
            </a:r>
            <a:r>
              <a:rPr lang="en-US" sz="2400">
                <a:solidFill>
                  <a:srgbClr val="CC3300"/>
                </a:solidFill>
                <a:cs typeface="Homa" pitchFamily="2" charset="-78"/>
              </a:rPr>
              <a:t>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a:t>
            </a: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AD07937-B5A1-4F2B-92B9-B67239CD6423}" type="slidenum">
              <a:rPr lang="fa-IR"/>
              <a:pPr>
                <a:defRPr/>
              </a:pPr>
              <a:t>284</a:t>
            </a:fld>
            <a:endParaRPr lang="en-US"/>
          </a:p>
        </p:txBody>
      </p:sp>
      <p:sp>
        <p:nvSpPr>
          <p:cNvPr id="29696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296964" name="Text Box 3"/>
          <p:cNvSpPr txBox="1">
            <a:spLocks noChangeArrowheads="1"/>
          </p:cNvSpPr>
          <p:nvPr/>
        </p:nvSpPr>
        <p:spPr bwMode="auto">
          <a:xfrm>
            <a:off x="250825" y="1844675"/>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000">
                <a:solidFill>
                  <a:schemeClr val="accent2"/>
                </a:solidFill>
                <a:cs typeface="Homa" pitchFamily="2" charset="-78"/>
              </a:rPr>
              <a:t>مهندسي دانش</a:t>
            </a:r>
          </a:p>
        </p:txBody>
      </p:sp>
      <p:sp>
        <p:nvSpPr>
          <p:cNvPr id="296965" name="Text Box 4"/>
          <p:cNvSpPr txBox="1">
            <a:spLocks noChangeArrowheads="1"/>
          </p:cNvSpPr>
          <p:nvPr/>
        </p:nvSpPr>
        <p:spPr bwMode="auto">
          <a:xfrm>
            <a:off x="0" y="2603500"/>
            <a:ext cx="8459788"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800">
                <a:solidFill>
                  <a:srgbClr val="CC3300"/>
                </a:solidFill>
                <a:cs typeface="Homa" pitchFamily="2" charset="-78"/>
              </a:rPr>
              <a:t>فرايند کلی ساخت پايگاه دانش که شامل مراحل ذيل ميباشد:</a:t>
            </a:r>
          </a:p>
          <a:p>
            <a:pPr lvl="1" algn="r" rtl="1">
              <a:spcBef>
                <a:spcPct val="30000"/>
              </a:spcBef>
              <a:buClr>
                <a:srgbClr val="00D600"/>
              </a:buClr>
              <a:buFont typeface="Wingdings" pitchFamily="2" charset="2"/>
              <a:buChar char="×"/>
            </a:pPr>
            <a:r>
              <a:rPr lang="fa-IR" sz="2400">
                <a:solidFill>
                  <a:srgbClr val="CC3300"/>
                </a:solidFill>
                <a:cs typeface="Homa" pitchFamily="2" charset="-78"/>
              </a:rPr>
              <a:t>مشخص کردن کار</a:t>
            </a:r>
          </a:p>
          <a:p>
            <a:pPr lvl="1" algn="r" rtl="1">
              <a:spcBef>
                <a:spcPct val="30000"/>
              </a:spcBef>
              <a:buClr>
                <a:srgbClr val="00D600"/>
              </a:buClr>
              <a:buFont typeface="Wingdings" pitchFamily="2" charset="2"/>
              <a:buChar char="×"/>
            </a:pPr>
            <a:r>
              <a:rPr lang="fa-IR" sz="2400">
                <a:solidFill>
                  <a:srgbClr val="CC3300"/>
                </a:solidFill>
                <a:cs typeface="Homa" pitchFamily="2" charset="-78"/>
              </a:rPr>
              <a:t>مونتاژ دانش مربوطه</a:t>
            </a:r>
          </a:p>
          <a:p>
            <a:pPr lvl="1" algn="r" rtl="1">
              <a:spcBef>
                <a:spcPct val="30000"/>
              </a:spcBef>
              <a:buClr>
                <a:srgbClr val="00D600"/>
              </a:buClr>
              <a:buFont typeface="Wingdings" pitchFamily="2" charset="2"/>
              <a:buChar char="×"/>
            </a:pPr>
            <a:r>
              <a:rPr lang="fa-IR" sz="2400">
                <a:solidFill>
                  <a:srgbClr val="CC3300"/>
                </a:solidFill>
                <a:cs typeface="Homa" pitchFamily="2" charset="-78"/>
              </a:rPr>
              <a:t>تصميم گيری در مورد واژه نامه محمولها، توابع و وراثت</a:t>
            </a:r>
          </a:p>
          <a:p>
            <a:pPr lvl="1" algn="r" rtl="1">
              <a:spcBef>
                <a:spcPct val="30000"/>
              </a:spcBef>
              <a:buClr>
                <a:srgbClr val="00D600"/>
              </a:buClr>
              <a:buFont typeface="Wingdings" pitchFamily="2" charset="2"/>
              <a:buChar char="×"/>
            </a:pPr>
            <a:r>
              <a:rPr lang="fa-IR" sz="2400">
                <a:solidFill>
                  <a:srgbClr val="CC3300"/>
                </a:solidFill>
                <a:cs typeface="Homa" pitchFamily="2" charset="-78"/>
              </a:rPr>
              <a:t>کدگزاری دانش کلی در مورد دامنه</a:t>
            </a:r>
          </a:p>
          <a:p>
            <a:pPr lvl="1" algn="r" rtl="1">
              <a:spcBef>
                <a:spcPct val="30000"/>
              </a:spcBef>
              <a:buClr>
                <a:srgbClr val="00D600"/>
              </a:buClr>
              <a:buFont typeface="Wingdings" pitchFamily="2" charset="2"/>
              <a:buChar char="×"/>
            </a:pPr>
            <a:r>
              <a:rPr lang="fa-IR" sz="2400">
                <a:solidFill>
                  <a:srgbClr val="CC3300"/>
                </a:solidFill>
                <a:cs typeface="Homa" pitchFamily="2" charset="-78"/>
              </a:rPr>
              <a:t>کد گزاری توصيف نمونه مسئله خاص</a:t>
            </a:r>
          </a:p>
          <a:p>
            <a:pPr lvl="1" algn="r" rtl="1">
              <a:spcBef>
                <a:spcPct val="30000"/>
              </a:spcBef>
              <a:buClr>
                <a:srgbClr val="00D600"/>
              </a:buClr>
              <a:buFont typeface="Wingdings" pitchFamily="2" charset="2"/>
              <a:buChar char="×"/>
            </a:pPr>
            <a:r>
              <a:rPr lang="fa-IR" sz="2400">
                <a:solidFill>
                  <a:srgbClr val="CC3300"/>
                </a:solidFill>
                <a:cs typeface="Homa" pitchFamily="2" charset="-78"/>
              </a:rPr>
              <a:t>اِعمال تقاضاها به رويه استنتاج و دريافت پاسخ</a:t>
            </a:r>
          </a:p>
          <a:p>
            <a:pPr lvl="1" algn="r" rtl="1">
              <a:spcBef>
                <a:spcPct val="30000"/>
              </a:spcBef>
              <a:buClr>
                <a:srgbClr val="00D600"/>
              </a:buClr>
              <a:buFont typeface="Wingdings" pitchFamily="2" charset="2"/>
              <a:buChar char="×"/>
            </a:pPr>
            <a:r>
              <a:rPr lang="fa-IR" sz="2400">
                <a:solidFill>
                  <a:srgbClr val="CC3300"/>
                </a:solidFill>
                <a:cs typeface="Homa" pitchFamily="2" charset="-78"/>
              </a:rPr>
              <a:t>اشکال زدايي پايگاه دانش</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sz="3600" dirty="0" smtClean="0">
                <a:cs typeface="B Nazanin" pitchFamily="2" charset="-78"/>
              </a:rPr>
              <a:t>فصل 9</a:t>
            </a:r>
            <a:endParaRPr lang="en-US" sz="3600" dirty="0">
              <a:cs typeface="B Nazanin" pitchFamily="2" charset="-78"/>
            </a:endParaRPr>
          </a:p>
        </p:txBody>
      </p:sp>
      <p:sp>
        <p:nvSpPr>
          <p:cNvPr id="5" name="Subtitle 4"/>
          <p:cNvSpPr>
            <a:spLocks noGrp="1"/>
          </p:cNvSpPr>
          <p:nvPr>
            <p:ph type="subTitle" idx="1"/>
          </p:nvPr>
        </p:nvSpPr>
        <p:spPr/>
        <p:txBody>
          <a:bodyPr/>
          <a:lstStyle/>
          <a:p>
            <a:r>
              <a:rPr lang="fa-IR" sz="4000" b="1" dirty="0" smtClean="0">
                <a:cs typeface="B Nazanin" pitchFamily="2" charset="-78"/>
              </a:rPr>
              <a:t> </a:t>
            </a:r>
            <a:r>
              <a:rPr lang="fa-IR" sz="4000" b="1" dirty="0">
                <a:cs typeface="B Nazanin" pitchFamily="2" charset="-78"/>
              </a:rPr>
              <a:t>استنتاج در منطق رتبه اول</a:t>
            </a:r>
            <a:endParaRPr lang="en-US" sz="4000" b="1" dirty="0"/>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285</a:t>
            </a:fld>
            <a:endParaRPr lang="en-US"/>
          </a:p>
        </p:txBody>
      </p:sp>
    </p:spTree>
    <p:extLst>
      <p:ext uri="{BB962C8B-B14F-4D97-AF65-F5344CB8AC3E}">
        <p14:creationId xmlns:p14="http://schemas.microsoft.com/office/powerpoint/2010/main" val="72416810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قوانین استنتاجی برای سورها</a:t>
            </a:r>
          </a:p>
          <a:p>
            <a:pPr lvl="1" algn="r" rtl="1"/>
            <a:r>
              <a:rPr lang="fa-IR" sz="2000" dirty="0" smtClean="0">
                <a:cs typeface="B Nazanin" pitchFamily="2" charset="-78"/>
              </a:rPr>
              <a:t>سور عمومی</a:t>
            </a:r>
          </a:p>
          <a:p>
            <a:pPr lvl="1" algn="r" rtl="1"/>
            <a:r>
              <a:rPr lang="fa-IR" sz="2000" dirty="0" smtClean="0">
                <a:cs typeface="B Nazanin" pitchFamily="2" charset="-78"/>
              </a:rPr>
              <a:t>مثال: تمامی شاه های حریص شیطانند.</a:t>
            </a:r>
          </a:p>
          <a:p>
            <a:pPr lvl="1" algn="r" rtl="1"/>
            <a:endParaRPr lang="fa-IR" sz="2000" dirty="0">
              <a:cs typeface="B Nazanin" pitchFamily="2" charset="-78"/>
            </a:endParaRPr>
          </a:p>
          <a:p>
            <a:pPr lvl="1" algn="r" rtl="1"/>
            <a:r>
              <a:rPr lang="fa-IR" sz="2000" dirty="0" smtClean="0">
                <a:cs typeface="B Nazanin" pitchFamily="2" charset="-78"/>
              </a:rPr>
              <a:t>جملات زیر را از عبارت بالا می توان استنتاج کرد:</a:t>
            </a:r>
          </a:p>
          <a:p>
            <a:pPr lvl="1" algn="r" rtl="1"/>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286</a:t>
            </a:fld>
            <a:endParaRPr lang="en-US"/>
          </a:p>
        </p:txBody>
      </p:sp>
      <p:pic>
        <p:nvPicPr>
          <p:cNvPr id="315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3110483"/>
            <a:ext cx="35528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5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149080"/>
            <a:ext cx="6438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466977"/>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قانون مقداردهی عمومی:</a:t>
            </a:r>
          </a:p>
          <a:p>
            <a:pPr lvl="1" algn="r" rtl="1"/>
            <a:r>
              <a:rPr lang="fa-IR" sz="2000" dirty="0" smtClean="0">
                <a:cs typeface="B Nazanin" pitchFamily="2" charset="-78"/>
              </a:rPr>
              <a:t>می توان هر جمله ای را از جایگزینی یک ترم زمینی (ترمی بدون متغیر) بدست اورد.</a:t>
            </a:r>
          </a:p>
          <a:p>
            <a:pPr lvl="1" algn="r" rtl="1"/>
            <a:r>
              <a:rPr lang="fa-IR" sz="2000" dirty="0" smtClean="0">
                <a:cs typeface="B Nazanin" pitchFamily="2" charset="-78"/>
              </a:rPr>
              <a:t>تابع 	        نتیجه اعمال جایگزینی </a:t>
            </a:r>
            <a:r>
              <a:rPr lang="en-US" sz="2000" dirty="0" smtClean="0">
                <a:cs typeface="B Nazanin" pitchFamily="2" charset="-78"/>
              </a:rPr>
              <a:t>Ɵ</a:t>
            </a:r>
            <a:r>
              <a:rPr lang="fa-IR" sz="2000" dirty="0" smtClean="0">
                <a:cs typeface="B Nazanin" pitchFamily="2" charset="-78"/>
              </a:rPr>
              <a:t> را بر میگرداند:</a:t>
            </a:r>
          </a:p>
          <a:p>
            <a:pPr lvl="1" algn="r" rtl="1"/>
            <a:r>
              <a:rPr lang="fa-IR" sz="2000" dirty="0" smtClean="0">
                <a:cs typeface="B Nazanin" pitchFamily="2" charset="-78"/>
              </a:rPr>
              <a:t>قانون مقداردهی عمومی = </a:t>
            </a:r>
          </a:p>
          <a:p>
            <a:pPr lvl="1" algn="r" rtl="1"/>
            <a:r>
              <a:rPr lang="fa-IR" sz="2000" dirty="0" smtClean="0">
                <a:cs typeface="B Nazanin" pitchFamily="2" charset="-78"/>
              </a:rPr>
              <a:t>متغیر = </a:t>
            </a:r>
            <a:r>
              <a:rPr lang="en-US" sz="2000" dirty="0" smtClean="0">
                <a:cs typeface="B Nazanin" pitchFamily="2" charset="-78"/>
              </a:rPr>
              <a:t>v</a:t>
            </a:r>
            <a:r>
              <a:rPr lang="fa-IR" sz="2000" dirty="0" smtClean="0">
                <a:cs typeface="B Nazanin" pitchFamily="2" charset="-78"/>
              </a:rPr>
              <a:t> و ترم زمینی = </a:t>
            </a:r>
            <a:r>
              <a:rPr lang="en-US" sz="2000" dirty="0" smtClean="0">
                <a:cs typeface="B Nazanin" pitchFamily="2" charset="-78"/>
              </a:rPr>
              <a:t>g</a:t>
            </a:r>
          </a:p>
          <a:p>
            <a:pPr algn="r" rtl="1"/>
            <a:r>
              <a:rPr lang="fa-IR" sz="2400" dirty="0" smtClean="0">
                <a:cs typeface="B Nazanin" pitchFamily="2" charset="-78"/>
              </a:rPr>
              <a:t>قانون مقداردهی وجودی:</a:t>
            </a:r>
          </a:p>
          <a:p>
            <a:pPr lvl="1" algn="r" rtl="1"/>
            <a:r>
              <a:rPr lang="fa-IR" sz="2000" dirty="0" smtClean="0">
                <a:cs typeface="B Nazanin" pitchFamily="2" charset="-78"/>
              </a:rPr>
              <a:t>متغیر = </a:t>
            </a:r>
            <a:r>
              <a:rPr lang="en-US" sz="2000" dirty="0" smtClean="0">
                <a:cs typeface="B Nazanin" pitchFamily="2" charset="-78"/>
              </a:rPr>
              <a:t>v</a:t>
            </a:r>
            <a:r>
              <a:rPr lang="fa-IR" sz="2000" dirty="0" smtClean="0">
                <a:cs typeface="B Nazanin" pitchFamily="2" charset="-78"/>
              </a:rPr>
              <a:t> و نماد ثابت که در هیچ جای دیگر پایگاه دانش </a:t>
            </a:r>
            <a:r>
              <a:rPr lang="fa-IR" sz="2000" dirty="0">
                <a:cs typeface="B Nazanin" pitchFamily="2" charset="-78"/>
              </a:rPr>
              <a:t>ظ</a:t>
            </a:r>
            <a:r>
              <a:rPr lang="fa-IR" sz="2000" dirty="0" smtClean="0">
                <a:cs typeface="B Nazanin" pitchFamily="2" charset="-78"/>
              </a:rPr>
              <a:t>اهر نشده است.</a:t>
            </a:r>
          </a:p>
          <a:p>
            <a:pPr lvl="1" algn="r" rtl="1"/>
            <a:r>
              <a:rPr lang="fa-IR" sz="2000" dirty="0" smtClean="0">
                <a:cs typeface="B Nazanin" pitchFamily="2" charset="-78"/>
              </a:rPr>
              <a:t>شی ای وجود دارد که یک شرط را ارضا کند.</a:t>
            </a:r>
          </a:p>
          <a:p>
            <a:pPr lvl="1" algn="r" rtl="1"/>
            <a:r>
              <a:rPr lang="fa-IR" sz="2000" dirty="0" smtClean="0">
                <a:cs typeface="B Nazanin" pitchFamily="2" charset="-78"/>
              </a:rPr>
              <a:t>می توانیم به این شی نام دهیم این نام جدید </a:t>
            </a:r>
          </a:p>
          <a:p>
            <a:pPr lvl="1" algn="r" rtl="1"/>
            <a:r>
              <a:rPr lang="fa-IR" sz="2000" dirty="0" smtClean="0">
                <a:cs typeface="B Nazanin" pitchFamily="2" charset="-78"/>
              </a:rPr>
              <a:t>ثابت اسکولم نامیده میشود.</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287</a:t>
            </a:fld>
            <a:endParaRPr lang="en-US"/>
          </a:p>
        </p:txBody>
      </p:sp>
      <p:pic>
        <p:nvPicPr>
          <p:cNvPr id="316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790" y="2852936"/>
            <a:ext cx="11049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6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148211"/>
            <a:ext cx="16764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64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055" y="4869159"/>
            <a:ext cx="16478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199265"/>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تقلیل به منطق گذاره ها</a:t>
            </a:r>
          </a:p>
          <a:p>
            <a:pPr lvl="1" algn="r" rtl="1"/>
            <a:r>
              <a:rPr lang="fa-IR" sz="2000" dirty="0" smtClean="0">
                <a:cs typeface="B Nazanin" pitchFamily="2" charset="-78"/>
              </a:rPr>
              <a:t>استفاده از مقدار دهی برای تبدیل جملات دارای سور و متغیر به جملات بدون متغیر</a:t>
            </a:r>
          </a:p>
          <a:p>
            <a:pPr lvl="1" algn="r" rtl="1"/>
            <a:r>
              <a:rPr lang="fa-IR" sz="2000" dirty="0" smtClean="0">
                <a:cs typeface="B Nazanin" pitchFamily="2" charset="-78"/>
              </a:rPr>
              <a:t>مثال</a:t>
            </a:r>
          </a:p>
          <a:p>
            <a:pPr lvl="1" algn="r" rtl="1"/>
            <a:endParaRPr lang="fa-IR" sz="2000" dirty="0">
              <a:cs typeface="B Nazanin" pitchFamily="2" charset="-78"/>
            </a:endParaRPr>
          </a:p>
          <a:p>
            <a:pPr lvl="1" algn="r" rtl="1"/>
            <a:endParaRPr lang="fa-IR" sz="2000" dirty="0" smtClean="0">
              <a:cs typeface="B Nazanin" pitchFamily="2" charset="-78"/>
            </a:endParaRPr>
          </a:p>
          <a:p>
            <a:pPr lvl="1" algn="r" rtl="1"/>
            <a:endParaRPr lang="fa-IR" sz="2000" dirty="0">
              <a:cs typeface="B Nazanin" pitchFamily="2" charset="-78"/>
            </a:endParaRPr>
          </a:p>
          <a:p>
            <a:pPr lvl="1" algn="r" rtl="1"/>
            <a:r>
              <a:rPr lang="fa-IR" sz="2000" dirty="0" smtClean="0">
                <a:cs typeface="B Nazanin" pitchFamily="2" charset="-78"/>
              </a:rPr>
              <a:t>از بین بردن سور با اضافه کردن جایگزین ها</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288</a:t>
            </a:fld>
            <a:endParaRPr lang="en-US"/>
          </a:p>
        </p:txBody>
      </p:sp>
      <p:pic>
        <p:nvPicPr>
          <p:cNvPr id="317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140968"/>
            <a:ext cx="34861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5013176"/>
            <a:ext cx="49244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159391"/>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fa-IR" sz="2400" dirty="0" smtClean="0">
                    <a:cs typeface="B Nazanin" pitchFamily="2" charset="-78"/>
                  </a:rPr>
                  <a:t>قانون استنتاج رتبه اول</a:t>
                </a:r>
              </a:p>
              <a:p>
                <a:pPr lvl="1" algn="r" rtl="1"/>
                <a:r>
                  <a:rPr lang="fa-IR" sz="2200" dirty="0" smtClean="0">
                    <a:cs typeface="B Nazanin" pitchFamily="2" charset="-78"/>
                  </a:rPr>
                  <a:t>اگر جایگزینی مانند </a:t>
                </a:r>
                <a:r>
                  <a:rPr lang="en-US" sz="2200" dirty="0" smtClean="0">
                    <a:cs typeface="B Nazanin" pitchFamily="2" charset="-78"/>
                  </a:rPr>
                  <a:t>Ɵ</a:t>
                </a:r>
                <a:r>
                  <a:rPr lang="fa-IR" sz="2200" dirty="0" smtClean="0">
                    <a:cs typeface="B Nazanin" pitchFamily="2" charset="-78"/>
                  </a:rPr>
                  <a:t> مقدم شرط را برابر با جمله موجود در پایگاه معرفت کند، نتیجه ان شرط را پس از اعمال </a:t>
                </a:r>
                <a:r>
                  <a:rPr lang="en-US" sz="2200" dirty="0" smtClean="0">
                    <a:cs typeface="B Nazanin" pitchFamily="2" charset="-78"/>
                  </a:rPr>
                  <a:t>Ɵ</a:t>
                </a:r>
                <a:r>
                  <a:rPr lang="fa-IR" sz="2200" dirty="0" smtClean="0">
                    <a:cs typeface="B Nazanin" pitchFamily="2" charset="-78"/>
                  </a:rPr>
                  <a:t> درج خواهیم نمود. مانند </a:t>
                </a:r>
              </a:p>
              <a:p>
                <a:pPr lvl="1" algn="r" rtl="1"/>
                <a:endParaRPr lang="fa-IR" sz="2000" dirty="0" smtClean="0">
                  <a:cs typeface="B Nazanin" pitchFamily="2" charset="-78"/>
                </a:endParaRPr>
              </a:p>
              <a:p>
                <a:pPr lvl="1" algn="r" rtl="1"/>
                <a:r>
                  <a:rPr lang="fa-IR" sz="2000" dirty="0" smtClean="0">
                    <a:cs typeface="B Nazanin" pitchFamily="2" charset="-78"/>
                  </a:rPr>
                  <a:t>این قانون </a:t>
                </a:r>
                <a:r>
                  <a:rPr lang="en-US" sz="2000" dirty="0" smtClean="0">
                    <a:cs typeface="B Nazanin" pitchFamily="2" charset="-78"/>
                  </a:rPr>
                  <a:t>Modus Ponens</a:t>
                </a:r>
                <a:r>
                  <a:rPr lang="fa-IR" sz="2000" dirty="0" smtClean="0">
                    <a:cs typeface="B Nazanin" pitchFamily="2" charset="-78"/>
                  </a:rPr>
                  <a:t> تعمیم یافته نامیده می شود:</a:t>
                </a:r>
              </a:p>
              <a:p>
                <a:pPr lvl="2" algn="r" rtl="1"/>
                <a:r>
                  <a:rPr lang="fa-IR" sz="1800" dirty="0" smtClean="0">
                    <a:cs typeface="B Nazanin" pitchFamily="2" charset="-78"/>
                  </a:rPr>
                  <a:t>برای جملات اتمی </a:t>
                </a:r>
                <a14:m>
                  <m:oMath xmlns:m="http://schemas.openxmlformats.org/officeDocument/2006/math">
                    <m:sSub>
                      <m:sSubPr>
                        <m:ctrlPr>
                          <a:rPr lang="fa-IR" sz="1800" i="1" smtClean="0">
                            <a:latin typeface="Cambria Math" panose="02040503050406030204" pitchFamily="18" charset="0"/>
                            <a:cs typeface="B Nazanin" pitchFamily="2" charset="-78"/>
                          </a:rPr>
                        </m:ctrlPr>
                      </m:sSubPr>
                      <m:e>
                        <m:r>
                          <a:rPr lang="en-US" sz="1800" b="0" i="1" smtClean="0">
                            <a:latin typeface="Cambria Math"/>
                            <a:cs typeface="B Nazanin" pitchFamily="2" charset="-78"/>
                          </a:rPr>
                          <m:t>𝑃</m:t>
                        </m:r>
                      </m:e>
                      <m:sub>
                        <m:r>
                          <a:rPr lang="en-US" sz="1800" b="0" i="1" smtClean="0">
                            <a:latin typeface="Cambria Math"/>
                            <a:cs typeface="B Nazanin" pitchFamily="2" charset="-78"/>
                          </a:rPr>
                          <m:t>𝑖</m:t>
                        </m:r>
                      </m:sub>
                    </m:sSub>
                  </m:oMath>
                </a14:m>
                <a:r>
                  <a:rPr lang="fa-IR" sz="1800" dirty="0" smtClean="0">
                    <a:cs typeface="B Nazanin" pitchFamily="2" charset="-78"/>
                  </a:rPr>
                  <a:t>، </a:t>
                </a:r>
                <a14:m>
                  <m:oMath xmlns:m="http://schemas.openxmlformats.org/officeDocument/2006/math">
                    <m:acc>
                      <m:accPr>
                        <m:chr m:val="́"/>
                        <m:ctrlPr>
                          <a:rPr lang="fa-IR" sz="1800" i="1" dirty="0" smtClean="0">
                            <a:latin typeface="Cambria Math" panose="02040503050406030204" pitchFamily="18" charset="0"/>
                            <a:cs typeface="B Nazanin" pitchFamily="2" charset="-78"/>
                          </a:rPr>
                        </m:ctrlPr>
                      </m:accPr>
                      <m:e>
                        <m:sSub>
                          <m:sSubPr>
                            <m:ctrlPr>
                              <a:rPr lang="fa-IR" sz="1800" i="1" dirty="0" smtClean="0">
                                <a:latin typeface="Cambria Math" panose="02040503050406030204" pitchFamily="18" charset="0"/>
                                <a:cs typeface="B Nazanin" pitchFamily="2" charset="-78"/>
                              </a:rPr>
                            </m:ctrlPr>
                          </m:sSubPr>
                          <m:e>
                            <m:r>
                              <a:rPr lang="en-US" sz="1800" b="0" i="1" dirty="0" smtClean="0">
                                <a:latin typeface="Cambria Math"/>
                                <a:cs typeface="B Nazanin" pitchFamily="2" charset="-78"/>
                              </a:rPr>
                              <m:t>𝑃</m:t>
                            </m:r>
                          </m:e>
                          <m:sub>
                            <m:r>
                              <a:rPr lang="en-US" sz="1800" b="0" i="1" dirty="0" smtClean="0">
                                <a:latin typeface="Cambria Math"/>
                                <a:cs typeface="B Nazanin" pitchFamily="2" charset="-78"/>
                              </a:rPr>
                              <m:t>𝑖</m:t>
                            </m:r>
                          </m:sub>
                        </m:sSub>
                      </m:e>
                    </m:acc>
                  </m:oMath>
                </a14:m>
                <a:r>
                  <a:rPr lang="fa-IR" sz="1800" dirty="0" smtClean="0">
                    <a:cs typeface="B Nazanin" pitchFamily="2" charset="-78"/>
                  </a:rPr>
                  <a:t> و </a:t>
                </a:r>
                <a14:m>
                  <m:oMath xmlns:m="http://schemas.openxmlformats.org/officeDocument/2006/math">
                    <m:r>
                      <a:rPr lang="en-US" sz="1800" i="1" dirty="0" smtClean="0">
                        <a:latin typeface="Cambria Math"/>
                        <a:cs typeface="B Nazanin" pitchFamily="2" charset="-78"/>
                      </a:rPr>
                      <m:t>𝑞</m:t>
                    </m:r>
                  </m:oMath>
                </a14:m>
                <a:r>
                  <a:rPr lang="fa-IR" sz="1800" dirty="0" smtClean="0">
                    <a:cs typeface="B Nazanin" pitchFamily="2" charset="-78"/>
                  </a:rPr>
                  <a:t> که جانشین </a:t>
                </a:r>
                <a14:m>
                  <m:oMath xmlns:m="http://schemas.openxmlformats.org/officeDocument/2006/math">
                    <m:r>
                      <a:rPr lang="fa-IR" sz="1800" i="1" smtClean="0">
                        <a:latin typeface="Cambria Math"/>
                        <a:ea typeface="Cambria Math"/>
                        <a:cs typeface="B Nazanin" pitchFamily="2" charset="-78"/>
                      </a:rPr>
                      <m:t>𝜃</m:t>
                    </m:r>
                  </m:oMath>
                </a14:m>
                <a:r>
                  <a:rPr lang="fa-IR" sz="1800" dirty="0" smtClean="0">
                    <a:cs typeface="B Nazanin" pitchFamily="2" charset="-78"/>
                  </a:rPr>
                  <a:t> مانند </a:t>
                </a:r>
                <a:endParaRPr lang="en-US" sz="1800" dirty="0">
                  <a:cs typeface="B Nazanin"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926" r="-109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289</a:t>
            </a:fld>
            <a:endParaRPr lang="en-US"/>
          </a:p>
        </p:txBody>
      </p:sp>
      <p:pic>
        <p:nvPicPr>
          <p:cNvPr id="318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095624"/>
            <a:ext cx="904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4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581128"/>
            <a:ext cx="42100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057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CB696D4E-49CB-424A-8B92-94A946E9DE27}" type="slidenum">
              <a:rPr lang="fa-IR"/>
              <a:pPr>
                <a:defRPr/>
              </a:pPr>
              <a:t>29</a:t>
            </a:fld>
            <a:endParaRPr lang="en-US"/>
          </a:p>
        </p:txBody>
      </p:sp>
      <p:sp>
        <p:nvSpPr>
          <p:cNvPr id="3072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30724" name="Text Box 3"/>
          <p:cNvSpPr txBox="1">
            <a:spLocks noChangeArrowheads="1"/>
          </p:cNvSpPr>
          <p:nvPr/>
        </p:nvSpPr>
        <p:spPr bwMode="auto">
          <a:xfrm>
            <a:off x="4716463" y="1844675"/>
            <a:ext cx="3311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3600" b="1">
                <a:solidFill>
                  <a:srgbClr val="000099"/>
                </a:solidFill>
                <a:cs typeface="Lotus" pitchFamily="2" charset="-78"/>
              </a:rPr>
              <a:t>عاملهای يادگيرنده</a:t>
            </a:r>
            <a:endParaRPr lang="en-US" sz="3600" b="1">
              <a:solidFill>
                <a:srgbClr val="000099"/>
              </a:solidFill>
              <a:cs typeface="Lotus" pitchFamily="2" charset="-78"/>
            </a:endParaRPr>
          </a:p>
        </p:txBody>
      </p:sp>
      <p:sp>
        <p:nvSpPr>
          <p:cNvPr id="30725" name="AutoShape 4"/>
          <p:cNvSpPr>
            <a:spLocks noChangeArrowheads="1"/>
          </p:cNvSpPr>
          <p:nvPr/>
        </p:nvSpPr>
        <p:spPr bwMode="auto">
          <a:xfrm>
            <a:off x="323850" y="2492375"/>
            <a:ext cx="3240088" cy="4105275"/>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0C0C0"/>
              </a:solidFill>
            </a:endParaRPr>
          </a:p>
        </p:txBody>
      </p:sp>
      <p:sp>
        <p:nvSpPr>
          <p:cNvPr id="30726" name="AutoShape 5"/>
          <p:cNvSpPr>
            <a:spLocks noChangeArrowheads="1"/>
          </p:cNvSpPr>
          <p:nvPr/>
        </p:nvSpPr>
        <p:spPr bwMode="auto">
          <a:xfrm>
            <a:off x="3997325" y="2492375"/>
            <a:ext cx="1008063" cy="4105275"/>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0C0C0"/>
              </a:solidFill>
            </a:endParaRPr>
          </a:p>
        </p:txBody>
      </p:sp>
      <p:sp>
        <p:nvSpPr>
          <p:cNvPr id="30727" name="Text Box 6"/>
          <p:cNvSpPr txBox="1">
            <a:spLocks noChangeArrowheads="1"/>
          </p:cNvSpPr>
          <p:nvPr/>
        </p:nvSpPr>
        <p:spPr bwMode="auto">
          <a:xfrm>
            <a:off x="430213" y="5956300"/>
            <a:ext cx="9096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a-IR" sz="3600" b="1">
                <a:latin typeface="Akram" pitchFamily="2" charset="2"/>
                <a:cs typeface="Lotus" pitchFamily="2" charset="-78"/>
              </a:rPr>
              <a:t>عامل</a:t>
            </a:r>
            <a:endParaRPr lang="en-US" sz="3600" b="1">
              <a:latin typeface="Akram" pitchFamily="2" charset="2"/>
              <a:cs typeface="Lotus" pitchFamily="2" charset="-78"/>
            </a:endParaRPr>
          </a:p>
        </p:txBody>
      </p:sp>
      <p:sp>
        <p:nvSpPr>
          <p:cNvPr id="30728" name="Line 7"/>
          <p:cNvSpPr>
            <a:spLocks noChangeShapeType="1"/>
          </p:cNvSpPr>
          <p:nvPr/>
        </p:nvSpPr>
        <p:spPr bwMode="auto">
          <a:xfrm flipH="1">
            <a:off x="3240088" y="2922588"/>
            <a:ext cx="1187450" cy="1587"/>
          </a:xfrm>
          <a:prstGeom prst="line">
            <a:avLst/>
          </a:prstGeom>
          <a:noFill/>
          <a:ln w="349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Text Box 8"/>
          <p:cNvSpPr txBox="1">
            <a:spLocks noChangeArrowheads="1"/>
          </p:cNvSpPr>
          <p:nvPr/>
        </p:nvSpPr>
        <p:spPr bwMode="auto">
          <a:xfrm>
            <a:off x="2241550" y="273050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b="1">
                <a:cs typeface="Lotus" pitchFamily="2" charset="-78"/>
              </a:rPr>
              <a:t>حسگرها</a:t>
            </a:r>
            <a:endParaRPr lang="en-US" sz="2400" b="1">
              <a:cs typeface="Lotus" pitchFamily="2" charset="-78"/>
            </a:endParaRPr>
          </a:p>
        </p:txBody>
      </p:sp>
      <p:sp>
        <p:nvSpPr>
          <p:cNvPr id="30730" name="Text Box 9"/>
          <p:cNvSpPr txBox="1">
            <a:spLocks noChangeArrowheads="1"/>
          </p:cNvSpPr>
          <p:nvPr/>
        </p:nvSpPr>
        <p:spPr bwMode="auto">
          <a:xfrm>
            <a:off x="2327275" y="5983288"/>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b="1">
                <a:cs typeface="Lotus" pitchFamily="2" charset="-78"/>
              </a:rPr>
              <a:t>محرکها</a:t>
            </a:r>
            <a:endParaRPr lang="en-US" sz="2400" b="1">
              <a:cs typeface="Lotus" pitchFamily="2" charset="-78"/>
            </a:endParaRPr>
          </a:p>
        </p:txBody>
      </p:sp>
      <p:sp>
        <p:nvSpPr>
          <p:cNvPr id="30731" name="Line 10"/>
          <p:cNvSpPr>
            <a:spLocks noChangeShapeType="1"/>
          </p:cNvSpPr>
          <p:nvPr/>
        </p:nvSpPr>
        <p:spPr bwMode="auto">
          <a:xfrm flipH="1">
            <a:off x="3313113" y="6211888"/>
            <a:ext cx="1187450" cy="0"/>
          </a:xfrm>
          <a:prstGeom prst="line">
            <a:avLst/>
          </a:prstGeom>
          <a:noFill/>
          <a:ln w="34925">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Text Box 11"/>
          <p:cNvSpPr txBox="1">
            <a:spLocks noChangeArrowheads="1"/>
          </p:cNvSpPr>
          <p:nvPr/>
        </p:nvSpPr>
        <p:spPr bwMode="auto">
          <a:xfrm>
            <a:off x="5435600" y="2547938"/>
            <a:ext cx="316865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000">
                <a:solidFill>
                  <a:srgbClr val="CC3300"/>
                </a:solidFill>
                <a:cs typeface="Lotus" pitchFamily="2" charset="-78"/>
              </a:rPr>
              <a:t> عنصرِِ</a:t>
            </a:r>
            <a:r>
              <a:rPr lang="fa-IR" sz="2000" b="1">
                <a:solidFill>
                  <a:srgbClr val="CC3300"/>
                </a:solidFill>
                <a:cs typeface="Lotus" pitchFamily="2" charset="-78"/>
              </a:rPr>
              <a:t>يادگيرنده</a:t>
            </a:r>
            <a:r>
              <a:rPr lang="fa-IR" sz="2000">
                <a:solidFill>
                  <a:srgbClr val="CC3300"/>
                </a:solidFill>
                <a:cs typeface="Lotus" pitchFamily="2" charset="-78"/>
              </a:rPr>
              <a:t> مسئول ايجاد بهبودها</a:t>
            </a:r>
          </a:p>
          <a:p>
            <a:pPr algn="justLow" rtl="1">
              <a:spcBef>
                <a:spcPct val="50000"/>
              </a:spcBef>
              <a:buClr>
                <a:srgbClr val="00D600"/>
              </a:buClr>
              <a:buFont typeface="Wingdings" pitchFamily="2" charset="2"/>
              <a:buChar char="Ã"/>
            </a:pPr>
            <a:r>
              <a:rPr lang="fa-IR" sz="2000">
                <a:solidFill>
                  <a:srgbClr val="CC3300"/>
                </a:solidFill>
                <a:cs typeface="Lotus" pitchFamily="2" charset="-78"/>
              </a:rPr>
              <a:t>عنصر </a:t>
            </a:r>
            <a:r>
              <a:rPr lang="fa-IR" sz="2000" b="1">
                <a:solidFill>
                  <a:srgbClr val="CC3300"/>
                </a:solidFill>
                <a:cs typeface="Lotus" pitchFamily="2" charset="-78"/>
              </a:rPr>
              <a:t>کارايي</a:t>
            </a:r>
            <a:r>
              <a:rPr lang="fa-IR" sz="2000">
                <a:solidFill>
                  <a:srgbClr val="CC3300"/>
                </a:solidFill>
                <a:cs typeface="Lotus" pitchFamily="2" charset="-78"/>
              </a:rPr>
              <a:t> مسئول انتخاب فعاليتهای خارجی</a:t>
            </a:r>
          </a:p>
          <a:p>
            <a:pPr algn="justLow" rtl="1">
              <a:spcBef>
                <a:spcPct val="50000"/>
              </a:spcBef>
              <a:buClr>
                <a:srgbClr val="00D600"/>
              </a:buClr>
              <a:buFont typeface="Wingdings" pitchFamily="2" charset="2"/>
              <a:buChar char="Ã"/>
            </a:pPr>
            <a:r>
              <a:rPr lang="fa-IR" sz="2000" b="1">
                <a:solidFill>
                  <a:srgbClr val="CC3300"/>
                </a:solidFill>
                <a:cs typeface="Lotus" pitchFamily="2" charset="-78"/>
              </a:rPr>
              <a:t>منتقد</a:t>
            </a:r>
            <a:r>
              <a:rPr lang="fa-IR" sz="2000">
                <a:solidFill>
                  <a:srgbClr val="CC3300"/>
                </a:solidFill>
                <a:cs typeface="Lotus" pitchFamily="2" charset="-78"/>
              </a:rPr>
              <a:t> مشخص ميکند که يادگيرنده با توجه به استانداردهای کارايي چگونه عمل ميکند</a:t>
            </a:r>
          </a:p>
          <a:p>
            <a:pPr algn="justLow" rtl="1">
              <a:spcBef>
                <a:spcPct val="50000"/>
              </a:spcBef>
              <a:buClr>
                <a:srgbClr val="00D600"/>
              </a:buClr>
              <a:buFont typeface="Wingdings" pitchFamily="2" charset="2"/>
              <a:buChar char="Ã"/>
            </a:pPr>
            <a:r>
              <a:rPr lang="fa-IR" sz="2000" b="1">
                <a:solidFill>
                  <a:srgbClr val="CC3300"/>
                </a:solidFill>
                <a:cs typeface="Lotus" pitchFamily="2" charset="-78"/>
              </a:rPr>
              <a:t>مولد مسئله</a:t>
            </a:r>
            <a:r>
              <a:rPr lang="fa-IR" sz="2000">
                <a:solidFill>
                  <a:srgbClr val="CC3300"/>
                </a:solidFill>
                <a:cs typeface="Lotus" pitchFamily="2" charset="-78"/>
              </a:rPr>
              <a:t> مسئول پيشنهاد فعاليتهايي است که منجر به تجربيات آموزنده جديدی ميشود</a:t>
            </a:r>
          </a:p>
        </p:txBody>
      </p:sp>
      <p:sp>
        <p:nvSpPr>
          <p:cNvPr id="30733" name="Text Box 12"/>
          <p:cNvSpPr txBox="1">
            <a:spLocks noChangeArrowheads="1"/>
          </p:cNvSpPr>
          <p:nvPr/>
        </p:nvSpPr>
        <p:spPr bwMode="auto">
          <a:xfrm rot="-5400000">
            <a:off x="4029075" y="3946526"/>
            <a:ext cx="1000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fa-IR" sz="3600" b="1">
                <a:cs typeface="Lotus" pitchFamily="2" charset="-78"/>
              </a:rPr>
              <a:t>محيط</a:t>
            </a:r>
            <a:endParaRPr lang="en-US" sz="3600" b="1">
              <a:cs typeface="Lotus" pitchFamily="2" charset="-78"/>
            </a:endParaRPr>
          </a:p>
        </p:txBody>
      </p:sp>
      <p:sp>
        <p:nvSpPr>
          <p:cNvPr id="30734" name="Line 13"/>
          <p:cNvSpPr>
            <a:spLocks noChangeShapeType="1"/>
          </p:cNvSpPr>
          <p:nvPr/>
        </p:nvSpPr>
        <p:spPr bwMode="auto">
          <a:xfrm>
            <a:off x="2916238" y="4733925"/>
            <a:ext cx="0" cy="1223963"/>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735" name="Group 14"/>
          <p:cNvGrpSpPr>
            <a:grpSpLocks/>
          </p:cNvGrpSpPr>
          <p:nvPr/>
        </p:nvGrpSpPr>
        <p:grpSpPr bwMode="auto">
          <a:xfrm>
            <a:off x="608013" y="2746375"/>
            <a:ext cx="2811462" cy="1974850"/>
            <a:chOff x="383" y="1730"/>
            <a:chExt cx="1771" cy="1244"/>
          </a:xfrm>
        </p:grpSpPr>
        <p:sp>
          <p:nvSpPr>
            <p:cNvPr id="30754" name="Rectangle 15"/>
            <p:cNvSpPr>
              <a:spLocks noChangeArrowheads="1"/>
            </p:cNvSpPr>
            <p:nvPr/>
          </p:nvSpPr>
          <p:spPr bwMode="auto">
            <a:xfrm>
              <a:off x="1474" y="2655"/>
              <a:ext cx="680" cy="319"/>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2000" b="1">
                  <a:cs typeface="Lotus" pitchFamily="2" charset="-78"/>
                </a:rPr>
                <a:t>عنصر کارايي</a:t>
              </a:r>
              <a:endParaRPr lang="en-US" sz="2000" b="1">
                <a:cs typeface="Lotus" pitchFamily="2" charset="-78"/>
              </a:endParaRPr>
            </a:p>
          </p:txBody>
        </p:sp>
        <p:sp>
          <p:nvSpPr>
            <p:cNvPr id="30755" name="Rectangle 16"/>
            <p:cNvSpPr>
              <a:spLocks noChangeArrowheads="1"/>
            </p:cNvSpPr>
            <p:nvPr/>
          </p:nvSpPr>
          <p:spPr bwMode="auto">
            <a:xfrm>
              <a:off x="383" y="1730"/>
              <a:ext cx="555" cy="26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2000" b="1">
                  <a:cs typeface="Lotus" pitchFamily="2" charset="-78"/>
                </a:rPr>
                <a:t>منتقد</a:t>
              </a:r>
              <a:endParaRPr lang="en-US" sz="2000" b="1">
                <a:cs typeface="Lotus" pitchFamily="2" charset="-78"/>
              </a:endParaRPr>
            </a:p>
          </p:txBody>
        </p:sp>
      </p:grpSp>
      <p:sp>
        <p:nvSpPr>
          <p:cNvPr id="30736" name="Rectangle 17"/>
          <p:cNvSpPr>
            <a:spLocks noChangeArrowheads="1"/>
          </p:cNvSpPr>
          <p:nvPr/>
        </p:nvSpPr>
        <p:spPr bwMode="auto">
          <a:xfrm>
            <a:off x="522288" y="4221163"/>
            <a:ext cx="1079500" cy="5064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fa-IR" sz="2000" b="1">
                <a:cs typeface="Lotus" pitchFamily="2" charset="-78"/>
              </a:rPr>
              <a:t>عنصر يادگيرنده</a:t>
            </a:r>
            <a:endParaRPr lang="en-US" sz="2000" b="1">
              <a:cs typeface="Lotus" pitchFamily="2" charset="-78"/>
            </a:endParaRPr>
          </a:p>
        </p:txBody>
      </p:sp>
      <p:sp>
        <p:nvSpPr>
          <p:cNvPr id="30737" name="Rectangle 18"/>
          <p:cNvSpPr>
            <a:spLocks noChangeArrowheads="1"/>
          </p:cNvSpPr>
          <p:nvPr/>
        </p:nvSpPr>
        <p:spPr bwMode="auto">
          <a:xfrm>
            <a:off x="565150" y="5437188"/>
            <a:ext cx="936625" cy="4397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2000" b="1">
                <a:cs typeface="Lotus" pitchFamily="2" charset="-78"/>
              </a:rPr>
              <a:t>مولد مسئله</a:t>
            </a:r>
            <a:endParaRPr lang="en-US" sz="2000" b="1">
              <a:cs typeface="Lotus" pitchFamily="2" charset="-78"/>
            </a:endParaRPr>
          </a:p>
        </p:txBody>
      </p:sp>
      <p:grpSp>
        <p:nvGrpSpPr>
          <p:cNvPr id="30738" name="Group 19"/>
          <p:cNvGrpSpPr>
            <a:grpSpLocks/>
          </p:cNvGrpSpPr>
          <p:nvPr/>
        </p:nvGrpSpPr>
        <p:grpSpPr bwMode="auto">
          <a:xfrm>
            <a:off x="1476375" y="2924175"/>
            <a:ext cx="1439863" cy="1258888"/>
            <a:chOff x="930" y="1842"/>
            <a:chExt cx="907" cy="793"/>
          </a:xfrm>
        </p:grpSpPr>
        <p:sp>
          <p:nvSpPr>
            <p:cNvPr id="30752" name="Line 20"/>
            <p:cNvSpPr>
              <a:spLocks noChangeShapeType="1"/>
            </p:cNvSpPr>
            <p:nvPr/>
          </p:nvSpPr>
          <p:spPr bwMode="auto">
            <a:xfrm>
              <a:off x="1837" y="1909"/>
              <a:ext cx="0" cy="726"/>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3" name="Line 21"/>
            <p:cNvSpPr>
              <a:spLocks noChangeShapeType="1"/>
            </p:cNvSpPr>
            <p:nvPr/>
          </p:nvSpPr>
          <p:spPr bwMode="auto">
            <a:xfrm flipH="1">
              <a:off x="930" y="1842"/>
              <a:ext cx="589"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39" name="Line 22"/>
          <p:cNvSpPr>
            <a:spLocks noChangeShapeType="1"/>
          </p:cNvSpPr>
          <p:nvPr/>
        </p:nvSpPr>
        <p:spPr bwMode="auto">
          <a:xfrm flipV="1">
            <a:off x="1522413" y="4724400"/>
            <a:ext cx="962025" cy="103505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0" name="Line 23"/>
          <p:cNvSpPr>
            <a:spLocks noChangeShapeType="1"/>
          </p:cNvSpPr>
          <p:nvPr/>
        </p:nvSpPr>
        <p:spPr bwMode="auto">
          <a:xfrm>
            <a:off x="1027113" y="2311400"/>
            <a:ext cx="0" cy="431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1" name="Text Box 24"/>
          <p:cNvSpPr txBox="1">
            <a:spLocks noChangeArrowheads="1"/>
          </p:cNvSpPr>
          <p:nvPr/>
        </p:nvSpPr>
        <p:spPr bwMode="auto">
          <a:xfrm>
            <a:off x="400050" y="2009775"/>
            <a:ext cx="151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fa-IR" b="1">
                <a:cs typeface="Lotus" pitchFamily="2" charset="-78"/>
              </a:rPr>
              <a:t>استاندارد کارايي</a:t>
            </a:r>
            <a:endParaRPr lang="en-US" b="1">
              <a:cs typeface="Lotus" pitchFamily="2" charset="-78"/>
            </a:endParaRPr>
          </a:p>
        </p:txBody>
      </p:sp>
      <p:grpSp>
        <p:nvGrpSpPr>
          <p:cNvPr id="30742" name="Group 25"/>
          <p:cNvGrpSpPr>
            <a:grpSpLocks/>
          </p:cNvGrpSpPr>
          <p:nvPr/>
        </p:nvGrpSpPr>
        <p:grpSpPr bwMode="auto">
          <a:xfrm>
            <a:off x="704850" y="3141663"/>
            <a:ext cx="366713" cy="1079500"/>
            <a:chOff x="444" y="1979"/>
            <a:chExt cx="231" cy="680"/>
          </a:xfrm>
        </p:grpSpPr>
        <p:sp>
          <p:nvSpPr>
            <p:cNvPr id="30750" name="Line 26"/>
            <p:cNvSpPr>
              <a:spLocks noChangeShapeType="1"/>
            </p:cNvSpPr>
            <p:nvPr/>
          </p:nvSpPr>
          <p:spPr bwMode="auto">
            <a:xfrm>
              <a:off x="647" y="1979"/>
              <a:ext cx="0" cy="68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1" name="Text Box 27"/>
            <p:cNvSpPr txBox="1">
              <a:spLocks noChangeArrowheads="1"/>
            </p:cNvSpPr>
            <p:nvPr/>
          </p:nvSpPr>
          <p:spPr bwMode="auto">
            <a:xfrm rot="-5400000">
              <a:off x="277" y="2239"/>
              <a:ext cx="5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b="1">
                  <a:cs typeface="Lotus" pitchFamily="2" charset="-78"/>
                </a:rPr>
                <a:t>بازخورد</a:t>
              </a:r>
              <a:endParaRPr lang="en-US" b="1">
                <a:cs typeface="Lotus" pitchFamily="2" charset="-78"/>
              </a:endParaRPr>
            </a:p>
          </p:txBody>
        </p:sp>
      </p:grpSp>
      <p:grpSp>
        <p:nvGrpSpPr>
          <p:cNvPr id="30743" name="Group 28"/>
          <p:cNvGrpSpPr>
            <a:grpSpLocks/>
          </p:cNvGrpSpPr>
          <p:nvPr/>
        </p:nvGrpSpPr>
        <p:grpSpPr bwMode="auto">
          <a:xfrm>
            <a:off x="471488" y="4716463"/>
            <a:ext cx="555625" cy="792162"/>
            <a:chOff x="297" y="2971"/>
            <a:chExt cx="350" cy="499"/>
          </a:xfrm>
        </p:grpSpPr>
        <p:sp>
          <p:nvSpPr>
            <p:cNvPr id="30748" name="Line 29"/>
            <p:cNvSpPr>
              <a:spLocks noChangeShapeType="1"/>
            </p:cNvSpPr>
            <p:nvPr/>
          </p:nvSpPr>
          <p:spPr bwMode="auto">
            <a:xfrm>
              <a:off x="647" y="2976"/>
              <a:ext cx="0" cy="454"/>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9" name="Text Box 30"/>
            <p:cNvSpPr txBox="1">
              <a:spLocks noChangeArrowheads="1"/>
            </p:cNvSpPr>
            <p:nvPr/>
          </p:nvSpPr>
          <p:spPr bwMode="auto">
            <a:xfrm rot="-5400000">
              <a:off x="214" y="3054"/>
              <a:ext cx="499"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lnSpc>
                  <a:spcPct val="80000"/>
                </a:lnSpc>
                <a:spcBef>
                  <a:spcPct val="50000"/>
                </a:spcBef>
              </a:pPr>
              <a:r>
                <a:rPr lang="fa-IR" b="1">
                  <a:cs typeface="Lotus" pitchFamily="2" charset="-78"/>
                </a:rPr>
                <a:t>اهداف يادگيری</a:t>
              </a:r>
              <a:endParaRPr lang="en-US" b="1">
                <a:cs typeface="Lotus" pitchFamily="2" charset="-78"/>
              </a:endParaRPr>
            </a:p>
          </p:txBody>
        </p:sp>
      </p:grpSp>
      <p:sp>
        <p:nvSpPr>
          <p:cNvPr id="30744" name="Line 31"/>
          <p:cNvSpPr>
            <a:spLocks noChangeShapeType="1"/>
          </p:cNvSpPr>
          <p:nvPr/>
        </p:nvSpPr>
        <p:spPr bwMode="auto">
          <a:xfrm>
            <a:off x="1619250" y="4365625"/>
            <a:ext cx="7207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5" name="Text Box 32"/>
          <p:cNvSpPr txBox="1">
            <a:spLocks noChangeArrowheads="1"/>
          </p:cNvSpPr>
          <p:nvPr/>
        </p:nvSpPr>
        <p:spPr bwMode="auto">
          <a:xfrm>
            <a:off x="1611313" y="4010025"/>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fa-IR" b="1">
                <a:cs typeface="Lotus" pitchFamily="2" charset="-78"/>
              </a:rPr>
              <a:t>تغييرات</a:t>
            </a:r>
            <a:endParaRPr lang="en-US" b="1">
              <a:cs typeface="Lotus" pitchFamily="2" charset="-78"/>
            </a:endParaRPr>
          </a:p>
        </p:txBody>
      </p:sp>
      <p:sp>
        <p:nvSpPr>
          <p:cNvPr id="30746" name="Line 33"/>
          <p:cNvSpPr>
            <a:spLocks noChangeShapeType="1"/>
          </p:cNvSpPr>
          <p:nvPr/>
        </p:nvSpPr>
        <p:spPr bwMode="auto">
          <a:xfrm>
            <a:off x="1609725" y="4581525"/>
            <a:ext cx="720725" cy="0"/>
          </a:xfrm>
          <a:prstGeom prst="line">
            <a:avLst/>
          </a:prstGeom>
          <a:noFill/>
          <a:ln w="25400">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7" name="Text Box 34"/>
          <p:cNvSpPr txBox="1">
            <a:spLocks noChangeArrowheads="1"/>
          </p:cNvSpPr>
          <p:nvPr/>
        </p:nvSpPr>
        <p:spPr bwMode="auto">
          <a:xfrm>
            <a:off x="1708150" y="4543425"/>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fa-IR" b="1">
                <a:cs typeface="Lotus" pitchFamily="2" charset="-78"/>
              </a:rPr>
              <a:t>دانش</a:t>
            </a:r>
            <a:endParaRPr lang="en-US" b="1">
              <a:cs typeface="Lotus" pitchFamily="2" charset="-78"/>
            </a:endParaRP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یکسان سازی</a:t>
            </a:r>
          </a:p>
          <a:p>
            <a:pPr lvl="1" algn="r" rtl="1"/>
            <a:r>
              <a:rPr lang="fa-IR" sz="2000" dirty="0" smtClean="0">
                <a:cs typeface="B Nazanin" pitchFamily="2" charset="-78"/>
              </a:rPr>
              <a:t>وظیفه روتین یکسان ساز گرفتن دو جمله اتمی </a:t>
            </a:r>
            <a:r>
              <a:rPr lang="en-US" sz="2000" dirty="0" smtClean="0">
                <a:cs typeface="B Nazanin" pitchFamily="2" charset="-78"/>
              </a:rPr>
              <a:t>p</a:t>
            </a:r>
            <a:r>
              <a:rPr lang="fa-IR" sz="2000" dirty="0" smtClean="0">
                <a:cs typeface="B Nazanin" pitchFamily="2" charset="-78"/>
              </a:rPr>
              <a:t> و </a:t>
            </a:r>
            <a:r>
              <a:rPr lang="en-US" sz="2000" dirty="0" smtClean="0">
                <a:cs typeface="B Nazanin" pitchFamily="2" charset="-78"/>
              </a:rPr>
              <a:t>q</a:t>
            </a:r>
            <a:r>
              <a:rPr lang="fa-IR" sz="2000" dirty="0" smtClean="0">
                <a:cs typeface="B Nazanin" pitchFamily="2" charset="-78"/>
              </a:rPr>
              <a:t> و برگرداندن یک جانشین که </a:t>
            </a:r>
            <a:r>
              <a:rPr lang="en-US" sz="2000" dirty="0" smtClean="0">
                <a:cs typeface="B Nazanin" pitchFamily="2" charset="-78"/>
              </a:rPr>
              <a:t>p</a:t>
            </a:r>
            <a:r>
              <a:rPr lang="fa-IR" sz="2000" dirty="0" smtClean="0">
                <a:cs typeface="B Nazanin" pitchFamily="2" charset="-78"/>
              </a:rPr>
              <a:t> و </a:t>
            </a:r>
            <a:r>
              <a:rPr lang="en-US" sz="2000" dirty="0" smtClean="0">
                <a:cs typeface="B Nazanin" pitchFamily="2" charset="-78"/>
              </a:rPr>
              <a:t> q</a:t>
            </a:r>
            <a:r>
              <a:rPr lang="fa-IR" sz="2000" dirty="0" smtClean="0">
                <a:cs typeface="B Nazanin" pitchFamily="2" charset="-78"/>
              </a:rPr>
              <a:t> را مشابه هم خواهد ساخت:</a:t>
            </a:r>
          </a:p>
          <a:p>
            <a:pPr lvl="1" algn="r" rtl="1"/>
            <a:endParaRPr lang="fa-IR" sz="2000" dirty="0">
              <a:cs typeface="B Nazanin" pitchFamily="2" charset="-78"/>
            </a:endParaRPr>
          </a:p>
          <a:p>
            <a:pPr lvl="1" algn="r" rtl="1"/>
            <a:r>
              <a:rPr lang="fa-IR" sz="2000" dirty="0" smtClean="0">
                <a:cs typeface="B Nazanin" pitchFamily="2" charset="-78"/>
              </a:rPr>
              <a:t>Ɵ یکسان ساز دو جمله است.</a:t>
            </a:r>
          </a:p>
          <a:p>
            <a:pPr lvl="1" algn="r" rtl="1"/>
            <a:r>
              <a:rPr lang="fa-IR" sz="2000" dirty="0" smtClean="0">
                <a:cs typeface="B Nazanin" pitchFamily="2" charset="-78"/>
              </a:rPr>
              <a:t>مثال: جمله مورد نظر : </a:t>
            </a:r>
          </a:p>
          <a:p>
            <a:pPr lvl="1" algn="r" rtl="1"/>
            <a:r>
              <a:rPr lang="fa-IR" sz="2000" dirty="0" smtClean="0">
                <a:cs typeface="B Nazanin" pitchFamily="2" charset="-78"/>
              </a:rPr>
              <a:t>نتایج یکسان سازی</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290</a:t>
            </a:fld>
            <a:endParaRPr lang="en-US"/>
          </a:p>
        </p:txBody>
      </p:sp>
      <p:pic>
        <p:nvPicPr>
          <p:cNvPr id="319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57550"/>
            <a:ext cx="4457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9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861048"/>
            <a:ext cx="15144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725144"/>
            <a:ext cx="72961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23568"/>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lvl="1" algn="r" rtl="1"/>
            <a:r>
              <a:rPr lang="fa-IR" sz="2000" dirty="0" smtClean="0">
                <a:cs typeface="B Nazanin" pitchFamily="2" charset="-78"/>
              </a:rPr>
              <a:t>یکسان سازی اخر به شکست می انجامد زیرا نام متغیرها یکی است در حالیکه ارتباطی به هم ندارند.</a:t>
            </a:r>
          </a:p>
          <a:p>
            <a:pPr lvl="1" algn="r" rtl="1"/>
            <a:r>
              <a:rPr lang="fa-IR" sz="2000" dirty="0" smtClean="0">
                <a:cs typeface="B Nazanin" pitchFamily="2" charset="-78"/>
              </a:rPr>
              <a:t>برای مقابله با این مشکل متغیرها را تغییرنام می دهیم.</a:t>
            </a:r>
          </a:p>
          <a:p>
            <a:pPr lvl="1" algn="r" rtl="1"/>
            <a:endParaRPr lang="fa-IR" sz="2000" dirty="0">
              <a:cs typeface="B Nazanin" pitchFamily="2" charset="-78"/>
            </a:endParaRPr>
          </a:p>
          <a:p>
            <a:pPr lvl="1" algn="r" rtl="1"/>
            <a:endParaRPr lang="fa-IR" sz="2000" dirty="0" smtClean="0">
              <a:cs typeface="B Nazanin" pitchFamily="2" charset="-78"/>
            </a:endParaRPr>
          </a:p>
          <a:p>
            <a:pPr lvl="1" algn="r" rtl="1"/>
            <a:r>
              <a:rPr lang="en-US" sz="2000" dirty="0" smtClean="0">
                <a:cs typeface="B Nazanin" pitchFamily="2" charset="-78"/>
              </a:rPr>
              <a:t>UNIFY</a:t>
            </a:r>
            <a:r>
              <a:rPr lang="fa-IR" sz="2000" dirty="0" smtClean="0">
                <a:cs typeface="B Nazanin" pitchFamily="2" charset="-78"/>
              </a:rPr>
              <a:t> عمومی ترین یکسان ساز را بر می گردند که جانشینی است که کمترین محدودیت را روی مقادیر متغیرها ایجاد می کند.</a:t>
            </a:r>
          </a:p>
          <a:p>
            <a:pPr lvl="1" algn="r" rtl="1"/>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291</a:t>
            </a:fld>
            <a:endParaRPr lang="en-US"/>
          </a:p>
        </p:txBody>
      </p:sp>
      <p:pic>
        <p:nvPicPr>
          <p:cNvPr id="320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3238500"/>
            <a:ext cx="6972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4994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زنجیرسازی رو به جلو</a:t>
            </a:r>
          </a:p>
          <a:p>
            <a:pPr lvl="1" algn="r" rtl="1"/>
            <a:r>
              <a:rPr lang="fa-IR" sz="2000" dirty="0" smtClean="0">
                <a:cs typeface="B Nazanin" pitchFamily="2" charset="-78"/>
              </a:rPr>
              <a:t>از جملات اتمی در پایگاه دانش شروع کرده و با اعمال قانون </a:t>
            </a:r>
            <a:r>
              <a:rPr lang="en-US" sz="2000" dirty="0" smtClean="0">
                <a:cs typeface="B Nazanin" pitchFamily="2" charset="-78"/>
              </a:rPr>
              <a:t>Modus Ponens</a:t>
            </a:r>
            <a:r>
              <a:rPr lang="fa-IR" sz="2000" dirty="0" smtClean="0">
                <a:cs typeface="B Nazanin" pitchFamily="2" charset="-78"/>
              </a:rPr>
              <a:t> در جهت رو به جلو، جملات اتمی جدید را به ان اضافه می کند تا زمانی که هیچ استنتاجی میسر نباشد.</a:t>
            </a:r>
          </a:p>
          <a:p>
            <a:pPr lvl="1" algn="r" rtl="1"/>
            <a:r>
              <a:rPr lang="fa-IR" sz="2000" dirty="0" smtClean="0">
                <a:cs typeface="B Nazanin" pitchFamily="2" charset="-78"/>
              </a:rPr>
              <a:t>کلازهای تعریف شده رتبه اول</a:t>
            </a:r>
          </a:p>
          <a:p>
            <a:pPr lvl="2" algn="r" rtl="1"/>
            <a:r>
              <a:rPr lang="fa-IR" sz="1800" dirty="0" smtClean="0">
                <a:cs typeface="B Nazanin" pitchFamily="2" charset="-78"/>
              </a:rPr>
              <a:t>فصلهای لیترال هایی هستندکه دقیقا یکی از انها مثبت است.</a:t>
            </a:r>
          </a:p>
          <a:p>
            <a:pPr lvl="2" algn="r" rtl="1"/>
            <a:r>
              <a:rPr lang="fa-IR" sz="1800" dirty="0" smtClean="0">
                <a:cs typeface="B Nazanin" pitchFamily="2" charset="-78"/>
              </a:rPr>
              <a:t>شرطی است که مقدم ان فصل لیترال های مثبت و تالی ان یک لیترال مثبت است.</a:t>
            </a:r>
          </a:p>
          <a:p>
            <a:pPr lvl="2" algn="r" rtl="1"/>
            <a:r>
              <a:rPr lang="fa-IR" sz="1800" dirty="0" smtClean="0">
                <a:cs typeface="B Nazanin" pitchFamily="2" charset="-78"/>
              </a:rPr>
              <a:t>مثال</a:t>
            </a:r>
          </a:p>
          <a:p>
            <a:pPr lvl="2" algn="r" rtl="1"/>
            <a:endParaRPr lang="fa-IR" sz="1800" dirty="0">
              <a:cs typeface="B Nazanin" pitchFamily="2" charset="-78"/>
            </a:endParaRPr>
          </a:p>
          <a:p>
            <a:pPr lvl="2" algn="r" rtl="1"/>
            <a:endParaRPr lang="fa-IR" sz="1800" dirty="0" smtClean="0">
              <a:cs typeface="B Nazanin" pitchFamily="2" charset="-78"/>
            </a:endParaRPr>
          </a:p>
          <a:p>
            <a:pPr lvl="2" algn="r" rtl="1"/>
            <a:r>
              <a:rPr lang="fa-IR" sz="1800" dirty="0" smtClean="0">
                <a:cs typeface="B Nazanin" pitchFamily="2" charset="-78"/>
              </a:rPr>
              <a:t>برخلاف منطق گذاره ای لیترال های رتبه اول حاوی متغیرهایی هستند که بطور ضمنی معنای سور عمومی را می دهند.</a:t>
            </a:r>
            <a:endParaRPr lang="en-US" sz="18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292</a:t>
            </a:fld>
            <a:endParaRPr lang="en-US"/>
          </a:p>
        </p:txBody>
      </p:sp>
      <p:pic>
        <p:nvPicPr>
          <p:cNvPr id="321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437112"/>
            <a:ext cx="30670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530861"/>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تبدیل جملات به گزاره های رتبه اول</a:t>
            </a:r>
          </a:p>
          <a:p>
            <a:pPr lvl="1" algn="r" rtl="1"/>
            <a:r>
              <a:rPr lang="fa-IR" sz="2000" dirty="0" smtClean="0">
                <a:cs typeface="B Nazanin" pitchFamily="2" charset="-78"/>
              </a:rPr>
              <a:t>جرم است که یک امریکایی اسلحه به کشورهای مخالف بفروشد.</a:t>
            </a:r>
          </a:p>
          <a:p>
            <a:pPr lvl="1" algn="r" rtl="1"/>
            <a:endParaRPr lang="fa-IR" sz="2000" dirty="0">
              <a:cs typeface="B Nazanin" pitchFamily="2" charset="-78"/>
            </a:endParaRPr>
          </a:p>
          <a:p>
            <a:pPr lvl="1" algn="r" rtl="1"/>
            <a:r>
              <a:rPr lang="en-US" sz="2000" dirty="0" err="1" smtClean="0">
                <a:cs typeface="B Nazanin" pitchFamily="2" charset="-78"/>
              </a:rPr>
              <a:t>Nono</a:t>
            </a:r>
            <a:r>
              <a:rPr lang="fa-IR" sz="2000" dirty="0" smtClean="0">
                <a:cs typeface="B Nazanin" pitchFamily="2" charset="-78"/>
              </a:rPr>
              <a:t> موشک هایی دارد.</a:t>
            </a:r>
          </a:p>
          <a:p>
            <a:pPr lvl="1" algn="r" rtl="1"/>
            <a:endParaRPr lang="fa-IR" sz="2000" dirty="0">
              <a:cs typeface="B Nazanin" pitchFamily="2" charset="-78"/>
            </a:endParaRPr>
          </a:p>
          <a:p>
            <a:pPr lvl="1" algn="r" rtl="1"/>
            <a:r>
              <a:rPr lang="fa-IR" sz="2000" dirty="0" smtClean="0">
                <a:cs typeface="B Nazanin" pitchFamily="2" charset="-78"/>
              </a:rPr>
              <a:t>تمام موشکهای </a:t>
            </a:r>
            <a:r>
              <a:rPr lang="en-US" sz="2000" dirty="0" err="1">
                <a:cs typeface="B Nazanin" pitchFamily="2" charset="-78"/>
              </a:rPr>
              <a:t>Nono</a:t>
            </a:r>
            <a:r>
              <a:rPr lang="fa-IR" sz="2000">
                <a:cs typeface="B Nazanin" pitchFamily="2" charset="-78"/>
              </a:rPr>
              <a:t> توسط </a:t>
            </a:r>
            <a:r>
              <a:rPr lang="fa-IR" sz="2000" dirty="0" smtClean="0">
                <a:cs typeface="B Nazanin" pitchFamily="2" charset="-78"/>
              </a:rPr>
              <a:t>کلنل </a:t>
            </a:r>
            <a:r>
              <a:rPr lang="en-US" sz="2000" dirty="0" smtClean="0">
                <a:cs typeface="B Nazanin" pitchFamily="2" charset="-78"/>
              </a:rPr>
              <a:t>West</a:t>
            </a:r>
            <a:r>
              <a:rPr lang="fa-IR" sz="2000" dirty="0" smtClean="0">
                <a:cs typeface="B Nazanin" pitchFamily="2" charset="-78"/>
              </a:rPr>
              <a:t> به ان فروخته شده است.</a:t>
            </a:r>
          </a:p>
          <a:p>
            <a:pPr lvl="1" algn="r" rtl="1"/>
            <a:endParaRPr lang="fa-IR" sz="2000" dirty="0">
              <a:cs typeface="B Nazanin" pitchFamily="2" charset="-78"/>
            </a:endParaRPr>
          </a:p>
          <a:p>
            <a:pPr lvl="1" algn="r" rtl="1"/>
            <a:r>
              <a:rPr lang="fa-IR" sz="2000" dirty="0" smtClean="0">
                <a:cs typeface="B Nazanin" pitchFamily="2" charset="-78"/>
              </a:rPr>
              <a:t>همچنین ما باید بدانیم که موشکها نیز اسلحه محسوب می شوند:</a:t>
            </a:r>
          </a:p>
          <a:p>
            <a:pPr lvl="1" algn="r" rtl="1"/>
            <a:endParaRPr lang="fa-IR" sz="2000" dirty="0">
              <a:cs typeface="B Nazanin" pitchFamily="2" charset="-78"/>
            </a:endParaRPr>
          </a:p>
          <a:p>
            <a:pPr lvl="1" algn="r" rtl="1"/>
            <a:r>
              <a:rPr lang="fa-IR" sz="2000" dirty="0" smtClean="0">
                <a:cs typeface="B Nazanin" pitchFamily="2" charset="-78"/>
              </a:rPr>
              <a:t>و همچنین دشمن امریکا، مخالف ان به شمار می رود.</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293</a:t>
            </a:fld>
            <a:endParaRPr lang="en-US"/>
          </a:p>
        </p:txBody>
      </p:sp>
      <p:pic>
        <p:nvPicPr>
          <p:cNvPr id="322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284984"/>
            <a:ext cx="17907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316" y="4221088"/>
            <a:ext cx="50768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5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5013176"/>
            <a:ext cx="2381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5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733256"/>
            <a:ext cx="32956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5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294" y="2780928"/>
            <a:ext cx="7419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56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3380804"/>
            <a:ext cx="460920" cy="54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56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20" y="4221088"/>
            <a:ext cx="5238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57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2820" y="5027463"/>
            <a:ext cx="4953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57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2728" y="5761830"/>
            <a:ext cx="5048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43316"/>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تبدیل جملات به گزاره های رتبه اول</a:t>
            </a:r>
          </a:p>
          <a:p>
            <a:pPr lvl="1" algn="r" rtl="1"/>
            <a:r>
              <a:rPr lang="en-US" sz="2000" dirty="0" smtClean="0">
                <a:cs typeface="B Nazanin" pitchFamily="2" charset="-78"/>
              </a:rPr>
              <a:t>West</a:t>
            </a:r>
            <a:r>
              <a:rPr lang="fa-IR" sz="2000" dirty="0" smtClean="0">
                <a:cs typeface="B Nazanin" pitchFamily="2" charset="-78"/>
              </a:rPr>
              <a:t> یک امریکایی است:</a:t>
            </a:r>
          </a:p>
          <a:p>
            <a:pPr lvl="1" algn="r" rtl="1"/>
            <a:endParaRPr lang="fa-IR" sz="2000" dirty="0">
              <a:cs typeface="B Nazanin" pitchFamily="2" charset="-78"/>
            </a:endParaRPr>
          </a:p>
          <a:p>
            <a:pPr lvl="1" algn="r" rtl="1"/>
            <a:r>
              <a:rPr lang="en-US" sz="2000" dirty="0" err="1" smtClean="0">
                <a:cs typeface="B Nazanin" pitchFamily="2" charset="-78"/>
              </a:rPr>
              <a:t>Nono</a:t>
            </a:r>
            <a:r>
              <a:rPr lang="fa-IR" sz="2000" dirty="0" smtClean="0">
                <a:cs typeface="B Nazanin" pitchFamily="2" charset="-78"/>
              </a:rPr>
              <a:t> دشمن امریکا ...</a:t>
            </a: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294</a:t>
            </a:fld>
            <a:endParaRPr lang="en-US"/>
          </a:p>
        </p:txBody>
      </p:sp>
      <p:pic>
        <p:nvPicPr>
          <p:cNvPr id="323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564904"/>
            <a:ext cx="16478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063" y="3140968"/>
            <a:ext cx="22574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5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661" y="2538323"/>
            <a:ext cx="514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5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6573" y="3156917"/>
            <a:ext cx="6381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010610"/>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الگوریتم زنجیرسازی رو به جلوی ساده</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295</a:t>
            </a:fld>
            <a:endParaRPr lang="en-US"/>
          </a:p>
        </p:txBody>
      </p:sp>
      <p:pic>
        <p:nvPicPr>
          <p:cNvPr id="324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67913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560050"/>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lvl="1" algn="r" rtl="1"/>
            <a:r>
              <a:rPr lang="fa-IR" sz="2000" dirty="0" smtClean="0">
                <a:cs typeface="B Nazanin" pitchFamily="2" charset="-78"/>
              </a:rPr>
              <a:t>الگوریتم تا زمانی ادامه پیدا می کند که به جواب برسیم یا هیچ حقیقت جدیدی را نتوان اضافه کرد.</a:t>
            </a:r>
          </a:p>
          <a:p>
            <a:pPr lvl="1" algn="r" rtl="1"/>
            <a:r>
              <a:rPr lang="fa-IR" sz="2000" dirty="0" smtClean="0">
                <a:cs typeface="B Nazanin" pitchFamily="2" charset="-78"/>
              </a:rPr>
              <a:t>یک حقیقتی جدید نیست اگر فقط تغییر نام یافته حقیقت موجود باشد.</a:t>
            </a:r>
          </a:p>
          <a:p>
            <a:pPr lvl="1" algn="r" rtl="1"/>
            <a:r>
              <a:rPr lang="fa-IR" sz="2000" dirty="0" smtClean="0">
                <a:cs typeface="B Nazanin" pitchFamily="2" charset="-78"/>
              </a:rPr>
              <a:t>یک حقیقت تغییر نام یافته یک حقیقت دیگر است اگر فقط نام متغیرهای ان تغییر یافته باشد.</a:t>
            </a:r>
          </a:p>
          <a:p>
            <a:pPr lvl="1" algn="r" rtl="1"/>
            <a:r>
              <a:rPr lang="fa-IR" sz="2000" dirty="0" smtClean="0">
                <a:cs typeface="B Nazanin" pitchFamily="2" charset="-78"/>
              </a:rPr>
              <a:t>می خواهیم مجرم بودن </a:t>
            </a:r>
            <a:r>
              <a:rPr lang="en-US" sz="2000" dirty="0" smtClean="0">
                <a:cs typeface="B Nazanin" pitchFamily="2" charset="-78"/>
              </a:rPr>
              <a:t>West </a:t>
            </a:r>
            <a:r>
              <a:rPr lang="fa-IR" sz="2000" dirty="0" smtClean="0">
                <a:cs typeface="B Nazanin" pitchFamily="2" charset="-78"/>
              </a:rPr>
              <a:t> را اثبات کنیم. در تکرار اول داریم</a:t>
            </a:r>
          </a:p>
          <a:p>
            <a:pPr lvl="1" algn="r" rtl="1"/>
            <a:endParaRPr lang="fa-IR" sz="2000" dirty="0">
              <a:cs typeface="B Nazanin" pitchFamily="2" charset="-78"/>
            </a:endParaRPr>
          </a:p>
          <a:p>
            <a:pPr lvl="1" algn="r" rtl="1"/>
            <a:endParaRPr lang="fa-IR" sz="2000" dirty="0" smtClean="0">
              <a:cs typeface="B Nazanin" pitchFamily="2" charset="-78"/>
            </a:endParaRPr>
          </a:p>
          <a:p>
            <a:pPr lvl="1" algn="r" rtl="1"/>
            <a:endParaRPr lang="fa-IR" sz="2000" dirty="0">
              <a:cs typeface="B Nazanin" pitchFamily="2" charset="-78"/>
            </a:endParaRPr>
          </a:p>
          <a:p>
            <a:pPr lvl="1" algn="r" rtl="1"/>
            <a:r>
              <a:rPr lang="fa-IR" sz="2000" dirty="0" smtClean="0">
                <a:cs typeface="B Nazanin" pitchFamily="2" charset="-78"/>
              </a:rPr>
              <a:t>در تکرار دوم </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296</a:t>
            </a:fld>
            <a:endParaRPr lang="en-US"/>
          </a:p>
        </p:txBody>
      </p:sp>
      <p:pic>
        <p:nvPicPr>
          <p:cNvPr id="325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492" y="4149080"/>
            <a:ext cx="6477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517232"/>
            <a:ext cx="6493641" cy="51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91109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297</a:t>
            </a:fld>
            <a:endParaRPr lang="en-US"/>
          </a:p>
        </p:txBody>
      </p:sp>
      <p:pic>
        <p:nvPicPr>
          <p:cNvPr id="326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23" y="2132856"/>
            <a:ext cx="715327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7239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مشکلات الگوریتم زنجیرسازی رو به جلوی ساده</a:t>
            </a:r>
            <a:endParaRPr lang="en-US" sz="2400" dirty="0" smtClean="0">
              <a:cs typeface="B Nazanin" pitchFamily="2" charset="-78"/>
            </a:endParaRPr>
          </a:p>
          <a:p>
            <a:pPr lvl="1" algn="r" rtl="1"/>
            <a:r>
              <a:rPr lang="fa-IR" sz="2000" dirty="0" smtClean="0">
                <a:cs typeface="B Nazanin" pitchFamily="2" charset="-78"/>
              </a:rPr>
              <a:t>الگوریتم به دنبال یافتن تمام یکسان سازهای ممکن می گردد که مقدم قانون با مجموعه مناسبی از واقعیات یکسان سازی شود. این مسئله تطبیق الگو نامیده می شود که می توان پر هزینه باشد.</a:t>
            </a:r>
          </a:p>
          <a:p>
            <a:pPr lvl="1" algn="r" rtl="1"/>
            <a:r>
              <a:rPr lang="fa-IR" sz="2000" dirty="0" smtClean="0">
                <a:cs typeface="B Nazanin" pitchFamily="2" charset="-78"/>
              </a:rPr>
              <a:t>الگوریتم هر قانون را در هر تکرار بازبینی می کند حتی اگر تعداد کمی قانون در هر دور به پایگاه دانش اضافه شود.</a:t>
            </a:r>
          </a:p>
          <a:p>
            <a:pPr lvl="1" algn="r" rtl="1"/>
            <a:r>
              <a:rPr lang="fa-IR" sz="2000" dirty="0" smtClean="0">
                <a:cs typeface="B Nazanin" pitchFamily="2" charset="-78"/>
              </a:rPr>
              <a:t>الگوریتم قوانین زیادی را تولید می کند که نسبت به هدف نامربوط هستند.</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298</a:t>
            </a:fld>
            <a:endParaRPr lang="en-US"/>
          </a:p>
        </p:txBody>
      </p:sp>
    </p:spTree>
    <p:extLst>
      <p:ext uri="{BB962C8B-B14F-4D97-AF65-F5344CB8AC3E}">
        <p14:creationId xmlns:p14="http://schemas.microsoft.com/office/powerpoint/2010/main" val="26730729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زنجیرسازی رو به عقب</a:t>
            </a:r>
          </a:p>
          <a:p>
            <a:pPr lvl="1" algn="r" rtl="1"/>
            <a:r>
              <a:rPr lang="fa-IR" sz="2000" dirty="0" smtClean="0">
                <a:cs typeface="B Nazanin" pitchFamily="2" charset="-78"/>
              </a:rPr>
              <a:t>این الگوریتم از هدف به سوی عقب کار کرده و زنجیرهایی ایجاد می کند تا حقایقی را پیدا کند که باعث اثبات شود.</a:t>
            </a:r>
          </a:p>
          <a:p>
            <a:pPr lvl="1" algn="r" rtl="1"/>
            <a:r>
              <a:rPr lang="fa-IR" sz="2000" dirty="0" smtClean="0">
                <a:cs typeface="B Nazanin" pitchFamily="2" charset="-78"/>
              </a:rPr>
              <a:t>الگوریتم اولین هدف را گرفته و هر کلازی در پایگاه دانش را که لیترال مثبت است پیدا می کند که با هدف یکسان سازی شود.</a:t>
            </a:r>
          </a:p>
          <a:p>
            <a:pPr lvl="1" algn="r" rtl="1"/>
            <a:r>
              <a:rPr lang="fa-IR" sz="2000" dirty="0" smtClean="0">
                <a:cs typeface="B Nazanin" pitchFamily="2" charset="-78"/>
              </a:rPr>
              <a:t>هر چنین کلازی یک فراخوانی بازگشتی ایجاد می کند که در ان مقدم کلاز به پشته هدف اضافه می شود.</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299</a:t>
            </a:fld>
            <a:endParaRPr lang="en-US"/>
          </a:p>
        </p:txBody>
      </p:sp>
    </p:spTree>
    <p:extLst>
      <p:ext uri="{BB962C8B-B14F-4D97-AF65-F5344CB8AC3E}">
        <p14:creationId xmlns:p14="http://schemas.microsoft.com/office/powerpoint/2010/main" val="364578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en-US" sz="4400" b="1">
                <a:latin typeface="Times New Roman" pitchFamily="18" charset="0"/>
                <a:cs typeface="Homa" pitchFamily="2" charset="-78"/>
              </a:rPr>
              <a:t>	</a:t>
            </a:r>
            <a:r>
              <a:rPr lang="fa-IR" sz="4400" b="1">
                <a:latin typeface="Times New Roman" pitchFamily="18" charset="0"/>
                <a:cs typeface="Homa" pitchFamily="2" charset="-78"/>
              </a:rPr>
              <a:t> </a:t>
            </a:r>
            <a:r>
              <a:rPr lang="en-US" sz="2400" b="1">
                <a:latin typeface="Times New Roman" pitchFamily="18" charset="0"/>
                <a:cs typeface="Homa" pitchFamily="2" charset="-78"/>
              </a:rPr>
              <a:t>Artificial Intelligence</a:t>
            </a:r>
          </a:p>
        </p:txBody>
      </p:sp>
      <p:sp>
        <p:nvSpPr>
          <p:cNvPr id="4099" name="Text Box 5"/>
          <p:cNvSpPr txBox="1">
            <a:spLocks noChangeArrowheads="1"/>
          </p:cNvSpPr>
          <p:nvPr/>
        </p:nvSpPr>
        <p:spPr bwMode="auto">
          <a:xfrm>
            <a:off x="5508625" y="2492375"/>
            <a:ext cx="2305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400">
                <a:cs typeface="Homa" pitchFamily="2" charset="-78"/>
              </a:rPr>
              <a:t>فهرست</a:t>
            </a:r>
            <a:endParaRPr lang="en-US" sz="4400">
              <a:cs typeface="Homa" pitchFamily="2" charset="-78"/>
            </a:endParaRPr>
          </a:p>
        </p:txBody>
      </p:sp>
      <p:sp>
        <p:nvSpPr>
          <p:cNvPr id="4100" name="Text Box 9"/>
          <p:cNvSpPr txBox="1">
            <a:spLocks noChangeArrowheads="1"/>
          </p:cNvSpPr>
          <p:nvPr/>
        </p:nvSpPr>
        <p:spPr bwMode="auto">
          <a:xfrm>
            <a:off x="1763713" y="3644900"/>
            <a:ext cx="5329237"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3600" b="1">
                <a:solidFill>
                  <a:schemeClr val="accent2"/>
                </a:solidFill>
                <a:cs typeface="Homa" pitchFamily="2" charset="-78"/>
              </a:rPr>
              <a:t>هوش مصنوع</a:t>
            </a:r>
            <a:r>
              <a:rPr lang="ar-SA" sz="3600" b="1">
                <a:solidFill>
                  <a:schemeClr val="accent2"/>
                </a:solidFill>
                <a:cs typeface="Homa" pitchFamily="2" charset="-78"/>
              </a:rPr>
              <a:t>ي</a:t>
            </a:r>
            <a:r>
              <a:rPr lang="fa-IR" sz="3600" b="1">
                <a:solidFill>
                  <a:schemeClr val="accent2"/>
                </a:solidFill>
                <a:cs typeface="Homa" pitchFamily="2" charset="-78"/>
              </a:rPr>
              <a:t> چيست؟</a:t>
            </a:r>
            <a:endParaRPr lang="en-US" sz="3600" b="1">
              <a:solidFill>
                <a:schemeClr val="accent2"/>
              </a:solidFill>
              <a:cs typeface="Homa" pitchFamily="2" charset="-78"/>
            </a:endParaRPr>
          </a:p>
          <a:p>
            <a:pPr algn="r" rtl="1">
              <a:spcBef>
                <a:spcPct val="50000"/>
              </a:spcBef>
              <a:buClr>
                <a:srgbClr val="00D600"/>
              </a:buClr>
              <a:buFont typeface="Wingdings" pitchFamily="2" charset="2"/>
              <a:buChar char="Ã"/>
            </a:pPr>
            <a:r>
              <a:rPr lang="fa-IR" sz="3600" b="1">
                <a:solidFill>
                  <a:schemeClr val="accent2"/>
                </a:solidFill>
                <a:cs typeface="Homa" pitchFamily="2" charset="-78"/>
              </a:rPr>
              <a:t>مبان</a:t>
            </a:r>
            <a:r>
              <a:rPr lang="ar-SA" sz="3600" b="1">
                <a:solidFill>
                  <a:schemeClr val="accent2"/>
                </a:solidFill>
                <a:cs typeface="Homa" pitchFamily="2" charset="-78"/>
              </a:rPr>
              <a:t>ي</a:t>
            </a:r>
            <a:r>
              <a:rPr lang="fa-IR" sz="3600" b="1">
                <a:solidFill>
                  <a:schemeClr val="accent2"/>
                </a:solidFill>
                <a:cs typeface="Homa" pitchFamily="2" charset="-78"/>
              </a:rPr>
              <a:t> هوش مصنوع</a:t>
            </a:r>
            <a:r>
              <a:rPr lang="ar-SA" sz="3600" b="1">
                <a:solidFill>
                  <a:schemeClr val="accent2"/>
                </a:solidFill>
                <a:cs typeface="Homa" pitchFamily="2" charset="-78"/>
              </a:rPr>
              <a:t>ي</a:t>
            </a:r>
            <a:endParaRPr lang="fa-IR" sz="3600" b="1">
              <a:solidFill>
                <a:schemeClr val="accent2"/>
              </a:solidFill>
              <a:cs typeface="Homa" pitchFamily="2" charset="-78"/>
            </a:endParaRPr>
          </a:p>
          <a:p>
            <a:pPr algn="r" rtl="1">
              <a:spcBef>
                <a:spcPct val="50000"/>
              </a:spcBef>
              <a:buClr>
                <a:srgbClr val="00D600"/>
              </a:buClr>
              <a:buFont typeface="Wingdings" pitchFamily="2" charset="2"/>
              <a:buChar char="Ã"/>
            </a:pPr>
            <a:r>
              <a:rPr lang="fa-IR" sz="3600" b="1">
                <a:solidFill>
                  <a:schemeClr val="accent2"/>
                </a:solidFill>
                <a:cs typeface="Homa" pitchFamily="2" charset="-78"/>
              </a:rPr>
              <a:t>تاريخچه هوش مصنوع</a:t>
            </a:r>
            <a:r>
              <a:rPr lang="ar-SA" sz="3600" b="1">
                <a:solidFill>
                  <a:schemeClr val="accent2"/>
                </a:solidFill>
                <a:cs typeface="Homa" pitchFamily="2" charset="-78"/>
              </a:rPr>
              <a:t>ي</a:t>
            </a:r>
            <a:endParaRPr lang="en-US" sz="3600">
              <a:solidFill>
                <a:schemeClr val="accent2"/>
              </a:solidFill>
              <a:cs typeface="Homa"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6F66515-FBB9-468A-8FF8-5B68CEB521DE}" type="slidenum">
              <a:rPr lang="fa-IR"/>
              <a:pPr>
                <a:defRPr/>
              </a:pPr>
              <a:t>30</a:t>
            </a:fld>
            <a:endParaRPr lang="en-US"/>
          </a:p>
        </p:txBody>
      </p:sp>
      <p:sp>
        <p:nvSpPr>
          <p:cNvPr id="3174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عاملهای هوشمند</a:t>
            </a:r>
            <a:endParaRPr lang="en-US" sz="2400" b="1">
              <a:latin typeface="Times New Roman" pitchFamily="18" charset="0"/>
              <a:cs typeface="Homa" pitchFamily="2" charset="-78"/>
            </a:endParaRPr>
          </a:p>
        </p:txBody>
      </p:sp>
      <p:sp>
        <p:nvSpPr>
          <p:cNvPr id="31748" name="Text Box 3"/>
          <p:cNvSpPr txBox="1">
            <a:spLocks noChangeArrowheads="1"/>
          </p:cNvSpPr>
          <p:nvPr/>
        </p:nvSpPr>
        <p:spPr bwMode="auto">
          <a:xfrm>
            <a:off x="611188" y="3213100"/>
            <a:ext cx="3744912"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800" b="1">
                <a:solidFill>
                  <a:srgbClr val="000099"/>
                </a:solidFill>
                <a:cs typeface="Lotus" pitchFamily="2" charset="-78"/>
              </a:rPr>
              <a:t>خواص</a:t>
            </a:r>
          </a:p>
          <a:p>
            <a:pPr algn="ctr" rtl="1">
              <a:spcBef>
                <a:spcPct val="50000"/>
              </a:spcBef>
            </a:pPr>
            <a:r>
              <a:rPr lang="fa-IR" sz="4800" b="1">
                <a:solidFill>
                  <a:srgbClr val="000099"/>
                </a:solidFill>
                <a:cs typeface="Lotus" pitchFamily="2" charset="-78"/>
              </a:rPr>
              <a:t> محيط های وظيفه</a:t>
            </a:r>
            <a:endParaRPr lang="en-US" sz="4800" b="1">
              <a:solidFill>
                <a:srgbClr val="000099"/>
              </a:solidFill>
              <a:cs typeface="Lotus" pitchFamily="2" charset="-78"/>
            </a:endParaRPr>
          </a:p>
        </p:txBody>
      </p:sp>
      <p:sp>
        <p:nvSpPr>
          <p:cNvPr id="31749" name="Text Box 4"/>
          <p:cNvSpPr txBox="1">
            <a:spLocks noChangeArrowheads="1"/>
          </p:cNvSpPr>
          <p:nvPr/>
        </p:nvSpPr>
        <p:spPr bwMode="auto">
          <a:xfrm>
            <a:off x="1979613" y="2205038"/>
            <a:ext cx="648017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800" b="1">
                <a:solidFill>
                  <a:srgbClr val="CC3300"/>
                </a:solidFill>
                <a:cs typeface="Lotus" pitchFamily="2" charset="-78"/>
              </a:rPr>
              <a:t> کاملاً قابل مشاهده </a:t>
            </a:r>
            <a:r>
              <a:rPr lang="fa-IR" sz="2800" b="1">
                <a:solidFill>
                  <a:srgbClr val="008000"/>
                </a:solidFill>
                <a:cs typeface="Lotus" pitchFamily="2" charset="-78"/>
              </a:rPr>
              <a:t>درمقابل</a:t>
            </a:r>
            <a:r>
              <a:rPr lang="fa-IR" sz="2800" b="1">
                <a:solidFill>
                  <a:srgbClr val="CC3300"/>
                </a:solidFill>
                <a:cs typeface="Lotus" pitchFamily="2" charset="-78"/>
              </a:rPr>
              <a:t> قابليت مشاهده جزئی</a:t>
            </a:r>
          </a:p>
          <a:p>
            <a:pPr algn="r" rtl="1">
              <a:lnSpc>
                <a:spcPct val="55000"/>
              </a:lnSpc>
              <a:spcBef>
                <a:spcPct val="50000"/>
              </a:spcBef>
              <a:buClr>
                <a:srgbClr val="00D600"/>
              </a:buClr>
              <a:buFont typeface="Wingdings" pitchFamily="2" charset="2"/>
              <a:buChar char="Ã"/>
            </a:pPr>
            <a:r>
              <a:rPr lang="fa-IR" sz="2800" b="1">
                <a:solidFill>
                  <a:srgbClr val="CC3300"/>
                </a:solidFill>
                <a:cs typeface="Lotus" pitchFamily="2" charset="-78"/>
              </a:rPr>
              <a:t> قطعي </a:t>
            </a:r>
            <a:r>
              <a:rPr lang="fa-IR" sz="2800" b="1">
                <a:solidFill>
                  <a:srgbClr val="008000"/>
                </a:solidFill>
                <a:cs typeface="Lotus" pitchFamily="2" charset="-78"/>
              </a:rPr>
              <a:t>درمقابل</a:t>
            </a:r>
            <a:r>
              <a:rPr lang="fa-IR" sz="2800" b="1">
                <a:solidFill>
                  <a:srgbClr val="CC3300"/>
                </a:solidFill>
                <a:cs typeface="Lotus" pitchFamily="2" charset="-78"/>
              </a:rPr>
              <a:t> غير قطعی</a:t>
            </a:r>
          </a:p>
          <a:p>
            <a:pPr lvl="2" algn="r" rtl="1">
              <a:lnSpc>
                <a:spcPct val="55000"/>
              </a:lnSpc>
              <a:spcBef>
                <a:spcPct val="50000"/>
              </a:spcBef>
              <a:buClr>
                <a:srgbClr val="00D600"/>
              </a:buClr>
              <a:buSzPct val="70000"/>
              <a:buFont typeface="Wingdings" pitchFamily="2" charset="2"/>
              <a:buChar char="×"/>
            </a:pPr>
            <a:r>
              <a:rPr lang="fa-IR" sz="2800" b="1">
                <a:solidFill>
                  <a:srgbClr val="CC3300"/>
                </a:solidFill>
                <a:cs typeface="Lotus" pitchFamily="2" charset="-78"/>
              </a:rPr>
              <a:t> </a:t>
            </a:r>
            <a:r>
              <a:rPr lang="fa-IR" sz="2400" b="1">
                <a:solidFill>
                  <a:srgbClr val="CC3300"/>
                </a:solidFill>
                <a:cs typeface="Lotus" pitchFamily="2" charset="-78"/>
              </a:rPr>
              <a:t>راهبردی</a:t>
            </a:r>
          </a:p>
          <a:p>
            <a:pPr algn="r" rtl="1">
              <a:spcBef>
                <a:spcPct val="50000"/>
              </a:spcBef>
              <a:buClr>
                <a:srgbClr val="00D600"/>
              </a:buClr>
              <a:buFont typeface="Wingdings" pitchFamily="2" charset="2"/>
              <a:buChar char="Ã"/>
            </a:pPr>
            <a:r>
              <a:rPr lang="fa-IR" sz="2800" b="1">
                <a:solidFill>
                  <a:srgbClr val="CC3300"/>
                </a:solidFill>
                <a:cs typeface="Lotus" pitchFamily="2" charset="-78"/>
              </a:rPr>
              <a:t> رويدادی </a:t>
            </a:r>
            <a:r>
              <a:rPr lang="fa-IR" sz="2800" b="1">
                <a:solidFill>
                  <a:srgbClr val="008000"/>
                </a:solidFill>
                <a:cs typeface="Lotus" pitchFamily="2" charset="-78"/>
              </a:rPr>
              <a:t>درمقابل</a:t>
            </a:r>
            <a:r>
              <a:rPr lang="fa-IR" sz="2800" b="1">
                <a:solidFill>
                  <a:srgbClr val="CC3300"/>
                </a:solidFill>
                <a:cs typeface="Lotus" pitchFamily="2" charset="-78"/>
              </a:rPr>
              <a:t> ترتيبي</a:t>
            </a:r>
          </a:p>
          <a:p>
            <a:pPr algn="r" rtl="1">
              <a:spcBef>
                <a:spcPct val="50000"/>
              </a:spcBef>
              <a:buClr>
                <a:srgbClr val="00D600"/>
              </a:buClr>
              <a:buFont typeface="Wingdings" pitchFamily="2" charset="2"/>
              <a:buChar char="Ã"/>
            </a:pPr>
            <a:r>
              <a:rPr lang="fa-IR" sz="2800" b="1">
                <a:solidFill>
                  <a:srgbClr val="CC3300"/>
                </a:solidFill>
                <a:cs typeface="Lotus" pitchFamily="2" charset="-78"/>
              </a:rPr>
              <a:t> ايستا </a:t>
            </a:r>
            <a:r>
              <a:rPr lang="fa-IR" sz="2800" b="1">
                <a:solidFill>
                  <a:srgbClr val="008000"/>
                </a:solidFill>
                <a:cs typeface="Lotus" pitchFamily="2" charset="-78"/>
              </a:rPr>
              <a:t>درمقابل</a:t>
            </a:r>
            <a:r>
              <a:rPr lang="fa-IR" sz="2800" b="1">
                <a:solidFill>
                  <a:srgbClr val="CC3300"/>
                </a:solidFill>
                <a:cs typeface="Lotus" pitchFamily="2" charset="-78"/>
              </a:rPr>
              <a:t> پويا</a:t>
            </a:r>
          </a:p>
          <a:p>
            <a:pPr algn="r" rtl="1">
              <a:spcBef>
                <a:spcPct val="50000"/>
              </a:spcBef>
              <a:buClr>
                <a:srgbClr val="00D600"/>
              </a:buClr>
              <a:buFont typeface="Wingdings" pitchFamily="2" charset="2"/>
              <a:buChar char="Ã"/>
            </a:pPr>
            <a:r>
              <a:rPr lang="fa-IR" sz="2800" b="1">
                <a:solidFill>
                  <a:srgbClr val="CC3300"/>
                </a:solidFill>
                <a:cs typeface="Lotus" pitchFamily="2" charset="-78"/>
              </a:rPr>
              <a:t> گسسته </a:t>
            </a:r>
            <a:r>
              <a:rPr lang="fa-IR" sz="2800" b="1">
                <a:solidFill>
                  <a:srgbClr val="008000"/>
                </a:solidFill>
                <a:cs typeface="Lotus" pitchFamily="2" charset="-78"/>
              </a:rPr>
              <a:t>درمقابل</a:t>
            </a:r>
            <a:r>
              <a:rPr lang="fa-IR" sz="2800" b="1">
                <a:solidFill>
                  <a:srgbClr val="CC3300"/>
                </a:solidFill>
                <a:cs typeface="Lotus" pitchFamily="2" charset="-78"/>
              </a:rPr>
              <a:t> پيوسته</a:t>
            </a:r>
          </a:p>
          <a:p>
            <a:pPr algn="r" rtl="1">
              <a:lnSpc>
                <a:spcPct val="60000"/>
              </a:lnSpc>
              <a:spcBef>
                <a:spcPct val="50000"/>
              </a:spcBef>
              <a:buClr>
                <a:srgbClr val="00D600"/>
              </a:buClr>
              <a:buFont typeface="Wingdings" pitchFamily="2" charset="2"/>
              <a:buChar char="Ã"/>
            </a:pPr>
            <a:r>
              <a:rPr lang="fa-IR" sz="2800" b="1">
                <a:solidFill>
                  <a:srgbClr val="CC3300"/>
                </a:solidFill>
                <a:cs typeface="Lotus" pitchFamily="2" charset="-78"/>
              </a:rPr>
              <a:t> تک عاملي </a:t>
            </a:r>
            <a:r>
              <a:rPr lang="fa-IR" sz="2800" b="1">
                <a:solidFill>
                  <a:srgbClr val="008000"/>
                </a:solidFill>
                <a:cs typeface="Lotus" pitchFamily="2" charset="-78"/>
              </a:rPr>
              <a:t>درمقابل</a:t>
            </a:r>
            <a:r>
              <a:rPr lang="fa-IR" sz="2800" b="1">
                <a:solidFill>
                  <a:srgbClr val="CC3300"/>
                </a:solidFill>
                <a:cs typeface="Lotus" pitchFamily="2" charset="-78"/>
              </a:rPr>
              <a:t> چند عاملي</a:t>
            </a:r>
          </a:p>
          <a:p>
            <a:pPr lvl="2" algn="r" rtl="1">
              <a:lnSpc>
                <a:spcPct val="60000"/>
              </a:lnSpc>
              <a:spcBef>
                <a:spcPct val="50000"/>
              </a:spcBef>
              <a:buClr>
                <a:srgbClr val="00D600"/>
              </a:buClr>
              <a:buSzPct val="75000"/>
              <a:buFont typeface="Wingdings" pitchFamily="2" charset="2"/>
              <a:buChar char="×"/>
            </a:pPr>
            <a:r>
              <a:rPr lang="fa-IR" sz="2400" b="1">
                <a:solidFill>
                  <a:srgbClr val="CC3300"/>
                </a:solidFill>
                <a:cs typeface="Lotus" pitchFamily="2" charset="-78"/>
              </a:rPr>
              <a:t>چند عاملي رقابتي </a:t>
            </a:r>
            <a:r>
              <a:rPr lang="fa-IR" sz="2400" b="1">
                <a:solidFill>
                  <a:srgbClr val="008000"/>
                </a:solidFill>
                <a:cs typeface="Lotus" pitchFamily="2" charset="-78"/>
              </a:rPr>
              <a:t>درمقابل</a:t>
            </a:r>
            <a:r>
              <a:rPr lang="fa-IR" sz="2400" b="1">
                <a:solidFill>
                  <a:srgbClr val="CC3300"/>
                </a:solidFill>
                <a:cs typeface="Lotus" pitchFamily="2" charset="-78"/>
              </a:rPr>
              <a:t> چندعاملي همياری</a:t>
            </a:r>
            <a:endParaRPr lang="en-US" sz="24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الگوریتم زنجیرسازی رو به عقب</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300</a:t>
            </a:fld>
            <a:endParaRPr lang="en-US"/>
          </a:p>
        </p:txBody>
      </p:sp>
      <p:pic>
        <p:nvPicPr>
          <p:cNvPr id="327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564904"/>
            <a:ext cx="70866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98300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301</a:t>
            </a:fld>
            <a:endParaRPr lang="en-US"/>
          </a:p>
        </p:txBody>
      </p:sp>
      <p:pic>
        <p:nvPicPr>
          <p:cNvPr id="328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36040"/>
            <a:ext cx="6793609" cy="451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59572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برنامه نویسی منطق</a:t>
            </a:r>
          </a:p>
          <a:p>
            <a:pPr lvl="1" algn="r" rtl="1"/>
            <a:r>
              <a:rPr lang="fa-IR" sz="2000" dirty="0" smtClean="0">
                <a:cs typeface="B Nazanin" pitchFamily="2" charset="-78"/>
              </a:rPr>
              <a:t>پرولوگ رایج ترین زبان برنامه نویسی منطق</a:t>
            </a:r>
          </a:p>
          <a:p>
            <a:pPr lvl="1" algn="r" rtl="1"/>
            <a:r>
              <a:rPr lang="fa-IR" sz="2000" dirty="0" smtClean="0">
                <a:cs typeface="B Nazanin" pitchFamily="2" charset="-78"/>
              </a:rPr>
              <a:t>پرولوگ از حروف بزرگ برای متغیرها و از حروف کوچک برای ثابتها استفاده می کند.</a:t>
            </a:r>
          </a:p>
          <a:p>
            <a:pPr lvl="1" algn="r" rtl="1"/>
            <a:r>
              <a:rPr lang="fa-IR" sz="2000" dirty="0" smtClean="0">
                <a:cs typeface="B Nazanin" pitchFamily="2" charset="-78"/>
              </a:rPr>
              <a:t>کلازها بصورت زیر نوشته می شود:</a:t>
            </a:r>
          </a:p>
          <a:p>
            <a:pPr marL="457200" lvl="1" indent="0" algn="l">
              <a:buNone/>
            </a:pPr>
            <a:r>
              <a:rPr lang="fa-IR" sz="2000" dirty="0" smtClean="0">
                <a:cs typeface="B Nazanin" pitchFamily="2" charset="-78"/>
              </a:rPr>
              <a:t>		تالی</a:t>
            </a:r>
            <a:r>
              <a:rPr lang="en-US" sz="2000" dirty="0" smtClean="0">
                <a:cs typeface="B Nazanin" pitchFamily="2" charset="-78"/>
              </a:rPr>
              <a:t> :- </a:t>
            </a:r>
            <a:r>
              <a:rPr lang="fa-IR" sz="2000" dirty="0" smtClean="0">
                <a:cs typeface="B Nazanin" pitchFamily="2" charset="-78"/>
              </a:rPr>
              <a:t>مقدم</a:t>
            </a:r>
            <a:endParaRPr lang="fa-IR" sz="2000" dirty="0">
              <a:cs typeface="B Nazanin" pitchFamily="2" charset="-78"/>
            </a:endParaRPr>
          </a:p>
          <a:p>
            <a:pPr lvl="1" algn="r" rtl="1"/>
            <a:endParaRPr lang="fa-IR" sz="2000" dirty="0" smtClean="0">
              <a:cs typeface="B Nazanin" pitchFamily="2" charset="-78"/>
            </a:endParaRPr>
          </a:p>
          <a:p>
            <a:pPr lvl="1" algn="r" rtl="1"/>
            <a:r>
              <a:rPr lang="fa-IR" sz="2000" dirty="0" smtClean="0">
                <a:cs typeface="B Nazanin" pitchFamily="2" charset="-78"/>
              </a:rPr>
              <a:t>مثال</a:t>
            </a:r>
          </a:p>
          <a:p>
            <a:pPr lvl="1" algn="r" rtl="1"/>
            <a:endParaRPr lang="fa-IR" sz="2000" dirty="0">
              <a:cs typeface="B Nazanin" pitchFamily="2" charset="-78"/>
            </a:endParaRPr>
          </a:p>
          <a:p>
            <a:pPr lvl="1" algn="r" rtl="1"/>
            <a:endParaRPr lang="fa-IR" sz="2000" dirty="0" smtClean="0">
              <a:cs typeface="B Nazanin" pitchFamily="2" charset="-78"/>
            </a:endParaRPr>
          </a:p>
          <a:p>
            <a:pPr lvl="1" algn="r" rtl="1"/>
            <a:r>
              <a:rPr lang="fa-IR" sz="2000" dirty="0" smtClean="0">
                <a:cs typeface="B Nazanin" pitchFamily="2" charset="-78"/>
              </a:rPr>
              <a:t>اجرای برنامه های پرولوگ با اجرای زنجیرسازی روبه عقب اول عمق انجام می شود.</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302</a:t>
            </a:fld>
            <a:endParaRPr lang="en-US"/>
          </a:p>
        </p:txBody>
      </p:sp>
      <p:pic>
        <p:nvPicPr>
          <p:cNvPr id="329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33056"/>
            <a:ext cx="73437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653136"/>
            <a:ext cx="49720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21581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جنبه های پرولوگ</a:t>
            </a:r>
          </a:p>
          <a:p>
            <a:pPr lvl="1" algn="r" rtl="1"/>
            <a:r>
              <a:rPr lang="fa-IR" sz="2000" dirty="0" smtClean="0">
                <a:cs typeface="B Nazanin" pitchFamily="2" charset="-78"/>
              </a:rPr>
              <a:t>تعدادی تابع از پیش ساخته برای محاسبات وجود دارد.</a:t>
            </a:r>
          </a:p>
          <a:p>
            <a:pPr lvl="1" algn="r" rtl="1"/>
            <a:r>
              <a:rPr lang="fa-IR" sz="2000" dirty="0" smtClean="0">
                <a:cs typeface="B Nazanin" pitchFamily="2" charset="-78"/>
              </a:rPr>
              <a:t>گزاره های از پیش ساخته ای وجود دارد که اجرای انها اثرات جانبی دارد.</a:t>
            </a:r>
          </a:p>
          <a:p>
            <a:pPr lvl="1" algn="r" rtl="1"/>
            <a:endParaRPr lang="fa-IR" sz="2000" dirty="0">
              <a:cs typeface="B Nazanin" pitchFamily="2" charset="-78"/>
            </a:endParaRPr>
          </a:p>
          <a:p>
            <a:pPr lvl="1" algn="r" rtl="1"/>
            <a:r>
              <a:rPr lang="fa-IR" sz="2000" dirty="0" smtClean="0">
                <a:cs typeface="B Nazanin" pitchFamily="2" charset="-78"/>
              </a:rPr>
              <a:t>پرولوگ یک شکل از نقیض را که نقیض به عنوان شکست نامیده می شود فراهم می کند.</a:t>
            </a:r>
          </a:p>
          <a:p>
            <a:pPr lvl="1" algn="r" rtl="1"/>
            <a:endParaRPr lang="fa-IR" sz="2000" dirty="0">
              <a:cs typeface="B Nazanin" pitchFamily="2" charset="-78"/>
            </a:endParaRPr>
          </a:p>
          <a:p>
            <a:pPr lvl="1" algn="r" rtl="1"/>
            <a:r>
              <a:rPr lang="fa-IR" sz="2000" dirty="0" smtClean="0">
                <a:cs typeface="B Nazanin" pitchFamily="2" charset="-78"/>
              </a:rPr>
              <a:t>پرولوگ عملگر تساوی = را دارد اما از توانایی کامل برقراری تساوی منطقی برخوردار نیست. مثلا                  قابل یکسان سازی است اما </a:t>
            </a:r>
          </a:p>
          <a:p>
            <a:pPr marL="457200" lvl="1" indent="0" algn="r" rtl="1">
              <a:buNone/>
            </a:pPr>
            <a:r>
              <a:rPr lang="fa-IR" sz="2000" dirty="0" smtClean="0">
                <a:cs typeface="B Nazanin" pitchFamily="2" charset="-78"/>
              </a:rPr>
              <a:t>    نیست در حالیکه در منطق احتمال برابر بودن تساوی دوم نیز وجود دارد.</a:t>
            </a:r>
            <a:endParaRPr lang="fa-IR" sz="2000" dirty="0">
              <a:cs typeface="B Nazanin" pitchFamily="2" charset="-78"/>
            </a:endParaRPr>
          </a:p>
          <a:p>
            <a:pPr lvl="1" algn="r" rtl="1"/>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303</a:t>
            </a:fld>
            <a:endParaRPr lang="en-US"/>
          </a:p>
        </p:txBody>
      </p:sp>
      <p:pic>
        <p:nvPicPr>
          <p:cNvPr id="330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2896"/>
            <a:ext cx="8667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162300"/>
            <a:ext cx="1714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7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933056"/>
            <a:ext cx="3095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7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11985"/>
            <a:ext cx="9144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7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454" y="4621510"/>
            <a:ext cx="29432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97169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984815"/>
            <a:ext cx="6027833" cy="249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استنتاج اضافی و حلقه های بینهایت</a:t>
            </a:r>
          </a:p>
          <a:p>
            <a:pPr lvl="1" algn="r" rtl="1"/>
            <a:r>
              <a:rPr lang="fa-IR" sz="2000" dirty="0" smtClean="0">
                <a:cs typeface="B Nazanin" pitchFamily="2" charset="-78"/>
              </a:rPr>
              <a:t>مشکل اصلی پرولوگ عدم تطبیق بین جستجوی اول عمق و درخت های جستجویی است که شامل حالتهای تکراری ومسیرهای بینهایت هستند.</a:t>
            </a:r>
          </a:p>
          <a:p>
            <a:pPr lvl="1" algn="r" rtl="1"/>
            <a:endParaRPr lang="fa-IR" sz="2000" dirty="0">
              <a:cs typeface="B Nazanin" pitchFamily="2" charset="-78"/>
            </a:endParaRPr>
          </a:p>
          <a:p>
            <a:pPr lvl="1" algn="r" rtl="1"/>
            <a:endParaRPr lang="fa-IR" sz="2000" dirty="0" smtClean="0">
              <a:cs typeface="B Nazanin" pitchFamily="2" charset="-78"/>
            </a:endParaRPr>
          </a:p>
          <a:p>
            <a:pPr lvl="1" algn="r" rtl="1"/>
            <a:endParaRPr lang="fa-IR" sz="2000" dirty="0">
              <a:cs typeface="B Nazanin" pitchFamily="2" charset="-78"/>
            </a:endParaRPr>
          </a:p>
          <a:p>
            <a:pPr lvl="1" algn="r" rtl="1"/>
            <a:endParaRPr lang="fa-IR" sz="2000" dirty="0" smtClean="0">
              <a:cs typeface="B Nazanin" pitchFamily="2" charset="-78"/>
            </a:endParaRPr>
          </a:p>
          <a:p>
            <a:pPr lvl="1" algn="r" rtl="1"/>
            <a:endParaRPr lang="fa-IR" sz="2000" dirty="0">
              <a:cs typeface="B Nazanin" pitchFamily="2" charset="-78"/>
            </a:endParaRPr>
          </a:p>
          <a:p>
            <a:pPr lvl="1" algn="r" rtl="1"/>
            <a:endParaRPr lang="fa-IR" sz="2000" dirty="0" smtClean="0">
              <a:cs typeface="B Nazanin" pitchFamily="2" charset="-78"/>
            </a:endParaRPr>
          </a:p>
          <a:p>
            <a:pPr lvl="1" algn="r" rtl="1"/>
            <a:r>
              <a:rPr lang="fa-IR" sz="2000" dirty="0" smtClean="0">
                <a:cs typeface="B Nazanin" pitchFamily="2" charset="-78"/>
              </a:rPr>
              <a:t>حلقه بینهایت</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304</a:t>
            </a:fld>
            <a:endParaRPr lang="en-US"/>
          </a:p>
        </p:txBody>
      </p:sp>
      <p:pic>
        <p:nvPicPr>
          <p:cNvPr id="331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356992"/>
            <a:ext cx="3419648" cy="42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7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268739"/>
            <a:ext cx="3476834" cy="43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66049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فرم نرمال عطفی برای منطق رتبه اول</a:t>
            </a:r>
          </a:p>
          <a:p>
            <a:pPr lvl="1" algn="r" rtl="1"/>
            <a:r>
              <a:rPr lang="fa-IR" sz="2000" dirty="0" smtClean="0">
                <a:cs typeface="B Nazanin" pitchFamily="2" charset="-78"/>
              </a:rPr>
              <a:t>شبیه حالت گذاره ای است اما باید سورهای وجودی را نیز حذف کنیم.</a:t>
            </a:r>
          </a:p>
          <a:p>
            <a:pPr lvl="1" algn="r" rtl="1"/>
            <a:r>
              <a:rPr lang="fa-IR" sz="2000" dirty="0" smtClean="0">
                <a:cs typeface="B Nazanin" pitchFamily="2" charset="-78"/>
              </a:rPr>
              <a:t>فرض کنید می خواهیم جمله زیر را ترجمه کنیم:</a:t>
            </a:r>
          </a:p>
          <a:p>
            <a:pPr lvl="1" algn="r" rtl="1"/>
            <a:r>
              <a:rPr lang="fa-IR" sz="2000" dirty="0" smtClean="0">
                <a:cs typeface="B Nazanin" pitchFamily="2" charset="-78"/>
              </a:rPr>
              <a:t>«هر کسی که تمام حیوانات را دوست دارد توسط کسی دوست داشته می شود»</a:t>
            </a:r>
          </a:p>
          <a:p>
            <a:pPr lvl="1" algn="r" rtl="1"/>
            <a:endParaRPr lang="fa-IR" sz="2000" dirty="0">
              <a:cs typeface="B Nazanin" pitchFamily="2" charset="-78"/>
            </a:endParaRPr>
          </a:p>
          <a:p>
            <a:pPr lvl="1" algn="r" rtl="1"/>
            <a:endParaRPr lang="fa-IR" sz="2000" dirty="0" smtClean="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305</a:t>
            </a:fld>
            <a:endParaRPr lang="en-US"/>
          </a:p>
        </p:txBody>
      </p:sp>
      <p:pic>
        <p:nvPicPr>
          <p:cNvPr id="253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629025"/>
            <a:ext cx="5715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01301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مراحل تبدیل به فرم نرمال </a:t>
            </a:r>
            <a:r>
              <a:rPr lang="en-US" sz="2400" dirty="0" smtClean="0">
                <a:cs typeface="B Nazanin" pitchFamily="2" charset="-78"/>
              </a:rPr>
              <a:t>CNF</a:t>
            </a:r>
          </a:p>
          <a:p>
            <a:pPr lvl="1" algn="r" rtl="1"/>
            <a:r>
              <a:rPr lang="fa-IR" sz="2000" dirty="0" smtClean="0">
                <a:cs typeface="B Nazanin" pitchFamily="2" charset="-78"/>
              </a:rPr>
              <a:t>حذف ترکیب شرطی</a:t>
            </a:r>
          </a:p>
          <a:p>
            <a:pPr lvl="1" algn="r" rtl="1"/>
            <a:endParaRPr lang="fa-IR" sz="2000" dirty="0" smtClean="0">
              <a:cs typeface="B Nazanin" pitchFamily="2" charset="-78"/>
            </a:endParaRPr>
          </a:p>
          <a:p>
            <a:pPr lvl="1" algn="r" rtl="1"/>
            <a:r>
              <a:rPr lang="fa-IR" sz="2000" dirty="0" smtClean="0">
                <a:cs typeface="B Nazanin" pitchFamily="2" charset="-78"/>
              </a:rPr>
              <a:t>جابجایی </a:t>
            </a:r>
            <a:r>
              <a:rPr lang="en-US" sz="2000" dirty="0" smtClean="0">
                <a:cs typeface="B Nazanin" pitchFamily="2" charset="-78"/>
              </a:rPr>
              <a:t>~</a:t>
            </a:r>
            <a:r>
              <a:rPr lang="fa-IR" sz="2000" dirty="0" smtClean="0">
                <a:cs typeface="B Nazanin" pitchFamily="2" charset="-78"/>
              </a:rPr>
              <a:t> به داخل پرانتزها با استفاده از قوانین زیر:</a:t>
            </a:r>
          </a:p>
          <a:p>
            <a:pPr lvl="1" algn="r" rtl="1"/>
            <a:endParaRPr lang="fa-IR" sz="2000" dirty="0">
              <a:cs typeface="B Nazanin" pitchFamily="2" charset="-78"/>
            </a:endParaRPr>
          </a:p>
          <a:p>
            <a:pPr lvl="1" algn="r" rtl="1"/>
            <a:endParaRPr lang="fa-IR" sz="2000" dirty="0" smtClean="0">
              <a:cs typeface="B Nazanin" pitchFamily="2" charset="-78"/>
            </a:endParaRPr>
          </a:p>
          <a:p>
            <a:pPr lvl="1" algn="r" rtl="1"/>
            <a:endParaRPr lang="fa-IR" sz="2000" dirty="0" smtClean="0">
              <a:cs typeface="B Nazanin" pitchFamily="2" charset="-78"/>
            </a:endParaRPr>
          </a:p>
          <a:p>
            <a:pPr lvl="1" algn="r" rtl="1"/>
            <a:endParaRPr lang="fa-IR" sz="2000" dirty="0" smtClean="0">
              <a:cs typeface="B Nazanin" pitchFamily="2" charset="-78"/>
            </a:endParaRPr>
          </a:p>
          <a:p>
            <a:pPr lvl="1" algn="r" rtl="1"/>
            <a:endParaRPr lang="fa-IR" sz="2000" dirty="0">
              <a:cs typeface="B Nazanin" pitchFamily="2" charset="-78"/>
            </a:endParaRPr>
          </a:p>
          <a:p>
            <a:pPr lvl="1" algn="r" rtl="1"/>
            <a:r>
              <a:rPr lang="fa-IR" sz="2000" dirty="0" smtClean="0">
                <a:cs typeface="B Nazanin" pitchFamily="2" charset="-78"/>
              </a:rPr>
              <a:t>اکنون می توان سورهای عمومی را به سمت چپ جابجا کرد.</a:t>
            </a:r>
            <a:endParaRPr lang="fa-IR" sz="2000" dirty="0">
              <a:cs typeface="B Nazanin" pitchFamily="2" charset="-78"/>
            </a:endParaRPr>
          </a:p>
          <a:p>
            <a:pPr lvl="1" algn="r" rtl="1"/>
            <a:endParaRPr lang="fa-IR" sz="2000" dirty="0" smtClean="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306</a:t>
            </a:fld>
            <a:endParaRPr lang="en-US"/>
          </a:p>
        </p:txBody>
      </p:sp>
      <p:pic>
        <p:nvPicPr>
          <p:cNvPr id="254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50443"/>
            <a:ext cx="56007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9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73" y="3501008"/>
            <a:ext cx="33718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9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673" y="4293096"/>
            <a:ext cx="59245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32868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lvl="1" algn="r" rtl="1"/>
            <a:r>
              <a:rPr lang="fa-IR" sz="2000" dirty="0">
                <a:cs typeface="B Nazanin" pitchFamily="2" charset="-78"/>
              </a:rPr>
              <a:t>استانداردسازی متغیرها: برای </a:t>
            </a:r>
            <a:r>
              <a:rPr lang="fa-IR" sz="2000" dirty="0" smtClean="0">
                <a:cs typeface="B Nazanin" pitchFamily="2" charset="-78"/>
              </a:rPr>
              <a:t>جملاتی مانند        			 که از یک نام متغیر دوبار استفاده شده است نام یکی از انها را تغییر می دهیم.</a:t>
            </a:r>
          </a:p>
          <a:p>
            <a:pPr lvl="1" algn="r" rtl="1"/>
            <a:endParaRPr lang="fa-IR" sz="2000" dirty="0">
              <a:cs typeface="B Nazanin" pitchFamily="2" charset="-78"/>
            </a:endParaRPr>
          </a:p>
          <a:p>
            <a:pPr lvl="1" algn="r" rtl="1"/>
            <a:r>
              <a:rPr lang="fa-IR" sz="2000" dirty="0" smtClean="0">
                <a:cs typeface="B Nazanin" pitchFamily="2" charset="-78"/>
              </a:rPr>
              <a:t>اسکولم سازی: </a:t>
            </a:r>
          </a:p>
          <a:p>
            <a:pPr lvl="2" algn="r" rtl="1"/>
            <a:r>
              <a:rPr lang="fa-IR" sz="1800" dirty="0" smtClean="0">
                <a:cs typeface="B Nazanin" pitchFamily="2" charset="-78"/>
              </a:rPr>
              <a:t>ترجمه جمله 	        به </a:t>
            </a:r>
            <a:r>
              <a:rPr lang="en-US" sz="1800" dirty="0" smtClean="0">
                <a:cs typeface="B Nazanin" pitchFamily="2" charset="-78"/>
              </a:rPr>
              <a:t>P(A)</a:t>
            </a:r>
            <a:r>
              <a:rPr lang="fa-IR" sz="1800" dirty="0" smtClean="0">
                <a:cs typeface="B Nazanin" pitchFamily="2" charset="-78"/>
              </a:rPr>
              <a:t> که در ان </a:t>
            </a:r>
            <a:r>
              <a:rPr lang="en-US" sz="1800" dirty="0" smtClean="0">
                <a:cs typeface="B Nazanin" pitchFamily="2" charset="-78"/>
              </a:rPr>
              <a:t>A</a:t>
            </a:r>
            <a:r>
              <a:rPr lang="fa-IR" sz="1800" dirty="0" smtClean="0">
                <a:cs typeface="B Nazanin" pitchFamily="2" charset="-78"/>
              </a:rPr>
              <a:t> یک ثابت جدید است.</a:t>
            </a:r>
          </a:p>
          <a:p>
            <a:pPr lvl="2" algn="r" rtl="1"/>
            <a:endParaRPr lang="fa-IR" sz="1800" dirty="0">
              <a:cs typeface="B Nazanin" pitchFamily="2" charset="-78"/>
            </a:endParaRPr>
          </a:p>
          <a:p>
            <a:pPr lvl="2" algn="r" rtl="1"/>
            <a:endParaRPr lang="fa-IR" sz="1800" dirty="0" smtClean="0">
              <a:cs typeface="B Nazanin" pitchFamily="2" charset="-78"/>
            </a:endParaRPr>
          </a:p>
          <a:p>
            <a:pPr lvl="2" algn="r" rtl="1"/>
            <a:r>
              <a:rPr lang="fa-IR" sz="2000" dirty="0" smtClean="0">
                <a:cs typeface="B Nazanin" pitchFamily="2" charset="-78"/>
              </a:rPr>
              <a:t>معنای این جمله نسبت به جمله اصلی غلط است بنابراین ما باید متغیرها را برای وابسته شدن به </a:t>
            </a:r>
            <a:r>
              <a:rPr lang="en-US" sz="2000" dirty="0" smtClean="0">
                <a:cs typeface="B Nazanin" pitchFamily="2" charset="-78"/>
              </a:rPr>
              <a:t>x</a:t>
            </a:r>
            <a:r>
              <a:rPr lang="fa-IR" sz="2000" dirty="0" smtClean="0">
                <a:cs typeface="B Nazanin" pitchFamily="2" charset="-78"/>
              </a:rPr>
              <a:t> اسکولم کنیم.</a:t>
            </a:r>
          </a:p>
          <a:p>
            <a:pPr lvl="2" algn="r" rtl="1"/>
            <a:endParaRPr lang="fa-IR" sz="2000" dirty="0">
              <a:cs typeface="B Nazanin" pitchFamily="2" charset="-78"/>
            </a:endParaRPr>
          </a:p>
          <a:p>
            <a:pPr lvl="2" algn="r" rtl="1"/>
            <a:r>
              <a:rPr lang="fa-IR" sz="2000" dirty="0" smtClean="0">
                <a:cs typeface="B Nazanin" pitchFamily="2" charset="-78"/>
              </a:rPr>
              <a:t>در اینجا توابع </a:t>
            </a:r>
            <a:r>
              <a:rPr lang="en-US" sz="2000" i="1" dirty="0" smtClean="0">
                <a:cs typeface="B Nazanin" pitchFamily="2" charset="-78"/>
              </a:rPr>
              <a:t>F</a:t>
            </a:r>
            <a:r>
              <a:rPr lang="fa-IR" sz="2000" dirty="0" smtClean="0">
                <a:cs typeface="B Nazanin" pitchFamily="2" charset="-78"/>
              </a:rPr>
              <a:t> و </a:t>
            </a:r>
            <a:r>
              <a:rPr lang="en-US" sz="2000" i="1" dirty="0" smtClean="0">
                <a:cs typeface="B Nazanin" pitchFamily="2" charset="-78"/>
              </a:rPr>
              <a:t>G</a:t>
            </a:r>
            <a:r>
              <a:rPr lang="fa-IR" sz="2000" dirty="0" smtClean="0">
                <a:cs typeface="B Nazanin" pitchFamily="2" charset="-78"/>
              </a:rPr>
              <a:t> توابع اسکولم نامیده می شوند.</a:t>
            </a:r>
          </a:p>
          <a:p>
            <a:pPr lvl="2" algn="r" rtl="1"/>
            <a:r>
              <a:rPr lang="fa-IR" sz="2000" dirty="0" smtClean="0">
                <a:cs typeface="B Nazanin" pitchFamily="2" charset="-78"/>
              </a:rPr>
              <a:t>قانون کلی: ورودی های تابع اسکولم متغیرهای با سور عمومی هستند که در محدوده انها سور وجودی ظاهر شده است.</a:t>
            </a:r>
          </a:p>
          <a:p>
            <a:pPr lvl="2" algn="r" rtl="1"/>
            <a:endParaRPr lang="en-US" sz="18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307</a:t>
            </a:fld>
            <a:endParaRPr lang="en-US"/>
          </a:p>
        </p:txBody>
      </p:sp>
      <p:pic>
        <p:nvPicPr>
          <p:cNvPr id="2560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988840"/>
            <a:ext cx="2451942" cy="31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36912"/>
            <a:ext cx="548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65323"/>
            <a:ext cx="936104" cy="29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9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3092" y="3758555"/>
            <a:ext cx="51625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9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25" y="5085184"/>
            <a:ext cx="63531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73730"/>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lvl="1" algn="r" rtl="1"/>
            <a:r>
              <a:rPr lang="fa-IR" sz="2000" dirty="0" smtClean="0">
                <a:cs typeface="B Nazanin" pitchFamily="2" charset="-78"/>
              </a:rPr>
              <a:t>حذف کردن سورهای عمومی</a:t>
            </a:r>
          </a:p>
          <a:p>
            <a:pPr lvl="2" algn="r" rtl="1"/>
            <a:r>
              <a:rPr lang="fa-IR" sz="1800" dirty="0" smtClean="0">
                <a:cs typeface="B Nazanin" pitchFamily="2" charset="-78"/>
              </a:rPr>
              <a:t>نتیجه از لحاظ معنی تغییر نخواهد کرد.</a:t>
            </a:r>
          </a:p>
          <a:p>
            <a:pPr lvl="2" algn="r" rtl="1"/>
            <a:endParaRPr lang="fa-IR" sz="1800" dirty="0">
              <a:cs typeface="B Nazanin" pitchFamily="2" charset="-78"/>
            </a:endParaRPr>
          </a:p>
          <a:p>
            <a:pPr lvl="1" algn="r" rtl="1"/>
            <a:r>
              <a:rPr lang="fa-IR" sz="2200" dirty="0" smtClean="0">
                <a:cs typeface="B Nazanin" pitchFamily="2" charset="-78"/>
              </a:rPr>
              <a:t>توزیع ˅روی˄</a:t>
            </a:r>
          </a:p>
          <a:p>
            <a:pPr lvl="2" algn="r" rtl="1"/>
            <a:endParaRPr lang="en-US" sz="18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308</a:t>
            </a:fld>
            <a:endParaRPr lang="en-US"/>
          </a:p>
        </p:txBody>
      </p:sp>
      <p:pic>
        <p:nvPicPr>
          <p:cNvPr id="254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36912"/>
            <a:ext cx="5943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9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3429000"/>
            <a:ext cx="78009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46027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قانون استنتاج </a:t>
            </a:r>
            <a:r>
              <a:rPr lang="en-US" sz="2400" dirty="0" smtClean="0">
                <a:cs typeface="B Nazanin" pitchFamily="2" charset="-78"/>
              </a:rPr>
              <a:t>Resolution</a:t>
            </a:r>
          </a:p>
          <a:p>
            <a:pPr lvl="1" algn="r" rtl="1"/>
            <a:r>
              <a:rPr lang="fa-IR" sz="2000" dirty="0" smtClean="0">
                <a:cs typeface="B Nazanin" pitchFamily="2" charset="-78"/>
              </a:rPr>
              <a:t>قانون استنتاج مشابه منطق گذاره هاست.</a:t>
            </a:r>
          </a:p>
          <a:p>
            <a:pPr lvl="1" algn="r" rtl="1"/>
            <a:r>
              <a:rPr lang="fa-IR" sz="2000" dirty="0" smtClean="0">
                <a:cs typeface="B Nazanin" pitchFamily="2" charset="-78"/>
              </a:rPr>
              <a:t>دو کلاز که استاندارد سازی شده اند می توانند از با هم حل شوند اگر دارای لیترالهای مکمل باشند.</a:t>
            </a:r>
          </a:p>
          <a:p>
            <a:pPr lvl="1" algn="r" rtl="1"/>
            <a:r>
              <a:rPr lang="fa-IR" sz="2000" dirty="0" smtClean="0">
                <a:cs typeface="B Nazanin" pitchFamily="2" charset="-78"/>
              </a:rPr>
              <a:t>لیترالهای شرطی مکمل اند اگر یکی نقیض دیگری باشد.</a:t>
            </a:r>
          </a:p>
          <a:p>
            <a:pPr lvl="1" algn="r" rtl="1"/>
            <a:r>
              <a:rPr lang="fa-IR" sz="2000" dirty="0" smtClean="0">
                <a:cs typeface="B Nazanin" pitchFamily="2" charset="-78"/>
              </a:rPr>
              <a:t>لیترالهای رتبه اول مکملند اگر یکی </a:t>
            </a:r>
            <a:r>
              <a:rPr lang="fa-IR" sz="2000" dirty="0">
                <a:cs typeface="B Nazanin" pitchFamily="2" charset="-78"/>
              </a:rPr>
              <a:t>با نقیض دیگری </a:t>
            </a:r>
            <a:r>
              <a:rPr lang="fa-IR" sz="2000" dirty="0" smtClean="0">
                <a:cs typeface="B Nazanin" pitchFamily="2" charset="-78"/>
              </a:rPr>
              <a:t>یکسان سازی شود. بنابراین داریم:</a:t>
            </a:r>
          </a:p>
          <a:p>
            <a:pPr lvl="1" algn="r" rtl="1"/>
            <a:endParaRPr lang="fa-IR" sz="2000" dirty="0">
              <a:cs typeface="B Nazanin" pitchFamily="2" charset="-78"/>
            </a:endParaRPr>
          </a:p>
          <a:p>
            <a:pPr lvl="1" algn="r" rtl="1"/>
            <a:endParaRPr lang="fa-IR" sz="2000" dirty="0" smtClean="0">
              <a:cs typeface="B Nazanin" pitchFamily="2" charset="-78"/>
            </a:endParaRPr>
          </a:p>
          <a:p>
            <a:pPr lvl="1" algn="r" rtl="1"/>
            <a:endParaRPr lang="fa-IR" sz="2000" dirty="0" smtClean="0">
              <a:cs typeface="B Nazanin" pitchFamily="2" charset="-78"/>
            </a:endParaRPr>
          </a:p>
          <a:p>
            <a:pPr lvl="1" algn="r" rtl="1"/>
            <a:r>
              <a:rPr lang="fa-IR" sz="2000" dirty="0" smtClean="0">
                <a:cs typeface="B Nazanin" pitchFamily="2" charset="-78"/>
              </a:rPr>
              <a:t>که در ان </a:t>
            </a: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309</a:t>
            </a:fld>
            <a:endParaRPr lang="en-US"/>
          </a:p>
        </p:txBody>
      </p:sp>
      <p:pic>
        <p:nvPicPr>
          <p:cNvPr id="256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37112"/>
            <a:ext cx="7535564" cy="58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261198"/>
            <a:ext cx="2152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574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3BEB86DE-C319-45AB-AF79-C18A961B7D3F}" type="slidenum">
              <a:rPr lang="fa-IR"/>
              <a:pPr>
                <a:defRPr/>
              </a:pPr>
              <a:t>31</a:t>
            </a:fld>
            <a:endParaRPr lang="en-US"/>
          </a:p>
        </p:txBody>
      </p:sp>
      <p:sp>
        <p:nvSpPr>
          <p:cNvPr id="32771" name="Text Box 2"/>
          <p:cNvSpPr txBox="1">
            <a:spLocks noChangeArrowheads="1"/>
          </p:cNvSpPr>
          <p:nvPr/>
        </p:nvSpPr>
        <p:spPr bwMode="auto">
          <a:xfrm>
            <a:off x="2916238" y="981075"/>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32772" name="Text Box 3"/>
          <p:cNvSpPr txBox="1">
            <a:spLocks noChangeArrowheads="1"/>
          </p:cNvSpPr>
          <p:nvPr/>
        </p:nvSpPr>
        <p:spPr bwMode="auto">
          <a:xfrm>
            <a:off x="1258888" y="2060575"/>
            <a:ext cx="6553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32773" name="Text Box 4"/>
          <p:cNvSpPr txBox="1">
            <a:spLocks noChangeArrowheads="1"/>
          </p:cNvSpPr>
          <p:nvPr/>
        </p:nvSpPr>
        <p:spPr bwMode="auto">
          <a:xfrm>
            <a:off x="1908175" y="3862388"/>
            <a:ext cx="55451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4800">
                <a:solidFill>
                  <a:schemeClr val="accent2"/>
                </a:solidFill>
                <a:latin typeface="Akram" pitchFamily="2" charset="2"/>
                <a:cs typeface="Homa" pitchFamily="2" charset="-78"/>
              </a:rPr>
              <a:t>فصل سوم</a:t>
            </a:r>
            <a:endParaRPr lang="en-US" sz="4800">
              <a:solidFill>
                <a:schemeClr val="accent2"/>
              </a:solidFill>
              <a:latin typeface="Akram" pitchFamily="2" charset="2"/>
              <a:cs typeface="Homa" pitchFamily="2" charset="-78"/>
            </a:endParaRPr>
          </a:p>
        </p:txBody>
      </p:sp>
      <p:sp>
        <p:nvSpPr>
          <p:cNvPr id="32774" name="Text Box 5"/>
          <p:cNvSpPr txBox="1">
            <a:spLocks noChangeArrowheads="1"/>
          </p:cNvSpPr>
          <p:nvPr/>
        </p:nvSpPr>
        <p:spPr bwMode="auto">
          <a:xfrm>
            <a:off x="1476375" y="4941888"/>
            <a:ext cx="64087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5400">
                <a:solidFill>
                  <a:srgbClr val="CC3300"/>
                </a:solidFill>
                <a:latin typeface="Akram" pitchFamily="2" charset="2"/>
                <a:cs typeface="Homa" pitchFamily="2" charset="-78"/>
              </a:rPr>
              <a:t>حل مسئله با جستجو</a:t>
            </a:r>
            <a:endParaRPr lang="en-US" sz="5400">
              <a:solidFill>
                <a:srgbClr val="CC3300"/>
              </a:solidFill>
              <a:latin typeface="Akram" pitchFamily="2" charset="2"/>
              <a:cs typeface="Homa" pitchFamily="2" charset="-78"/>
            </a:endParaRPr>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lvl="1" algn="r" rtl="1"/>
            <a:r>
              <a:rPr lang="fa-IR" sz="2000" dirty="0">
                <a:cs typeface="B Nazanin" pitchFamily="2" charset="-78"/>
              </a:rPr>
              <a:t>برای مثال می توان دو کلاز زیر را با هم حل </a:t>
            </a:r>
            <a:r>
              <a:rPr lang="fa-IR" sz="2000" dirty="0" smtClean="0">
                <a:cs typeface="B Nazanin" pitchFamily="2" charset="-78"/>
              </a:rPr>
              <a:t>کنیم:</a:t>
            </a:r>
          </a:p>
          <a:p>
            <a:pPr lvl="1" algn="r" rtl="1"/>
            <a:endParaRPr lang="fa-IR" sz="2000" dirty="0">
              <a:cs typeface="B Nazanin" pitchFamily="2" charset="-78"/>
            </a:endParaRPr>
          </a:p>
          <a:p>
            <a:pPr lvl="1" algn="r" rtl="1"/>
            <a:endParaRPr lang="fa-IR" sz="2000" dirty="0" smtClean="0">
              <a:cs typeface="B Nazanin" pitchFamily="2" charset="-78"/>
            </a:endParaRPr>
          </a:p>
          <a:p>
            <a:pPr lvl="1" algn="r" rtl="1"/>
            <a:r>
              <a:rPr lang="fa-IR" sz="2000" dirty="0" smtClean="0">
                <a:cs typeface="B Nazanin" pitchFamily="2" charset="-78"/>
              </a:rPr>
              <a:t>با حذف لیترالهای مکمل </a:t>
            </a:r>
          </a:p>
          <a:p>
            <a:pPr lvl="1" algn="r" rtl="1"/>
            <a:r>
              <a:rPr lang="fa-IR" sz="2000" dirty="0" smtClean="0">
                <a:cs typeface="B Nazanin" pitchFamily="2" charset="-78"/>
              </a:rPr>
              <a:t>با یکسان ساز </a:t>
            </a:r>
          </a:p>
          <a:p>
            <a:pPr lvl="1" algn="r" rtl="1"/>
            <a:r>
              <a:rPr lang="fa-IR" sz="2000" dirty="0" smtClean="0">
                <a:cs typeface="B Nazanin" pitchFamily="2" charset="-78"/>
              </a:rPr>
              <a:t>کلاز زیر تولید می شود.</a:t>
            </a:r>
            <a:endParaRPr lang="fa-IR" sz="2000" dirty="0">
              <a:cs typeface="B Nazanin" pitchFamily="2" charset="-78"/>
            </a:endParaRPr>
          </a:p>
          <a:p>
            <a:pPr lvl="1" algn="r" rtl="1"/>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310</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7724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068960"/>
            <a:ext cx="36671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488060"/>
            <a:ext cx="20478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850010"/>
            <a:ext cx="38195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63825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مثالهای اثبات</a:t>
            </a:r>
          </a:p>
          <a:p>
            <a:pPr lvl="1" algn="r" rtl="1"/>
            <a:r>
              <a:rPr lang="fa-IR" sz="2000" dirty="0" smtClean="0">
                <a:cs typeface="B Nazanin" pitchFamily="2" charset="-78"/>
              </a:rPr>
              <a:t>اثبات مجروم بودن </a:t>
            </a:r>
            <a:r>
              <a:rPr lang="en-US" sz="2000" dirty="0" smtClean="0">
                <a:cs typeface="B Nazanin" pitchFamily="2" charset="-78"/>
              </a:rPr>
              <a:t>West</a:t>
            </a:r>
          </a:p>
          <a:p>
            <a:pPr lvl="1" algn="r" rtl="1"/>
            <a:r>
              <a:rPr lang="fa-IR" sz="2000" dirty="0" smtClean="0">
                <a:cs typeface="B Nazanin" pitchFamily="2" charset="-78"/>
              </a:rPr>
              <a:t>جملات </a:t>
            </a:r>
            <a:r>
              <a:rPr lang="en-US" sz="2000" dirty="0" smtClean="0">
                <a:cs typeface="B Nazanin" pitchFamily="2" charset="-78"/>
              </a:rPr>
              <a:t>CNF</a:t>
            </a:r>
            <a:r>
              <a:rPr lang="fa-IR" sz="2000" dirty="0" smtClean="0">
                <a:cs typeface="B Nazanin" pitchFamily="2" charset="-78"/>
              </a:rPr>
              <a:t> زیر را داریم</a:t>
            </a:r>
          </a:p>
          <a:p>
            <a:pPr lvl="1" algn="r" rtl="1"/>
            <a:r>
              <a:rPr lang="fa-IR" sz="2000" dirty="0" smtClean="0">
                <a:cs typeface="B Nazanin" pitchFamily="2" charset="-78"/>
              </a:rPr>
              <a:t> </a:t>
            </a:r>
          </a:p>
          <a:p>
            <a:pPr lvl="1" algn="r" rtl="1"/>
            <a:endParaRPr lang="fa-IR" sz="2000" dirty="0">
              <a:cs typeface="B Nazanin" pitchFamily="2" charset="-78"/>
            </a:endParaRPr>
          </a:p>
          <a:p>
            <a:pPr lvl="1" algn="r" rtl="1"/>
            <a:endParaRPr lang="fa-IR" sz="2000" dirty="0" smtClean="0">
              <a:cs typeface="B Nazanin" pitchFamily="2" charset="-78"/>
            </a:endParaRPr>
          </a:p>
          <a:p>
            <a:pPr lvl="1" algn="r" rtl="1"/>
            <a:endParaRPr lang="fa-IR" sz="2000" dirty="0">
              <a:cs typeface="B Nazanin" pitchFamily="2" charset="-78"/>
            </a:endParaRPr>
          </a:p>
          <a:p>
            <a:pPr lvl="1" algn="r" rtl="1"/>
            <a:endParaRPr lang="fa-IR" sz="2000" dirty="0" smtClean="0">
              <a:cs typeface="B Nazanin" pitchFamily="2" charset="-78"/>
            </a:endParaRPr>
          </a:p>
          <a:p>
            <a:pPr lvl="1" algn="r" rtl="1"/>
            <a:r>
              <a:rPr lang="fa-IR" sz="2000" dirty="0" smtClean="0">
                <a:cs typeface="B Nazanin" pitchFamily="2" charset="-78"/>
              </a:rPr>
              <a:t>همچنین ما منفی هدف را نیز به انها می افزاییم</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311</a:t>
            </a:fld>
            <a:endParaRPr lang="en-US"/>
          </a:p>
        </p:txBody>
      </p:sp>
      <p:pic>
        <p:nvPicPr>
          <p:cNvPr id="258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52" y="3356992"/>
            <a:ext cx="7047507" cy="163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8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301208"/>
            <a:ext cx="19812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41514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312</a:t>
            </a:fld>
            <a:endParaRPr lang="en-US"/>
          </a:p>
        </p:txBody>
      </p:sp>
      <p:pic>
        <p:nvPicPr>
          <p:cNvPr id="259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84" y="2060848"/>
            <a:ext cx="7888940" cy="42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8122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مثال دوم استفاده از اسکولم سازی</a:t>
            </a:r>
          </a:p>
          <a:p>
            <a:pPr algn="r" rtl="1"/>
            <a:r>
              <a:rPr lang="fa-IR" sz="2400" dirty="0" smtClean="0">
                <a:cs typeface="B Nazanin" pitchFamily="2" charset="-78"/>
              </a:rPr>
              <a:t>جملات زیر را داریم</a:t>
            </a:r>
          </a:p>
          <a:p>
            <a:pPr lvl="1" algn="r" rtl="1"/>
            <a:r>
              <a:rPr lang="fa-IR" sz="2000" dirty="0" smtClean="0">
                <a:cs typeface="B Nazanin" pitchFamily="2" charset="-78"/>
              </a:rPr>
              <a:t>هر کسی که تمام حیوانات را دوست دارد کسی او را دوست دارد.</a:t>
            </a:r>
          </a:p>
          <a:p>
            <a:pPr lvl="1" algn="r" rtl="1"/>
            <a:r>
              <a:rPr lang="fa-IR" sz="2000" dirty="0" smtClean="0">
                <a:cs typeface="B Nazanin" pitchFamily="2" charset="-78"/>
              </a:rPr>
              <a:t>هر کسی که یک حیوان را بکشد هیچ کس او را دوست ندارد.</a:t>
            </a:r>
          </a:p>
          <a:p>
            <a:pPr lvl="1" algn="r" rtl="1"/>
            <a:r>
              <a:rPr lang="en-US" sz="2000" dirty="0" smtClean="0">
                <a:cs typeface="B Nazanin" pitchFamily="2" charset="-78"/>
              </a:rPr>
              <a:t>Jack</a:t>
            </a:r>
            <a:r>
              <a:rPr lang="fa-IR" sz="2000" dirty="0" smtClean="0">
                <a:cs typeface="B Nazanin" pitchFamily="2" charset="-78"/>
              </a:rPr>
              <a:t> تمام حیوانات را دوست دارد.</a:t>
            </a:r>
          </a:p>
          <a:p>
            <a:pPr lvl="1" algn="r" rtl="1"/>
            <a:r>
              <a:rPr lang="fa-IR" sz="2000" dirty="0" smtClean="0">
                <a:cs typeface="B Nazanin" pitchFamily="2" charset="-78"/>
              </a:rPr>
              <a:t> </a:t>
            </a:r>
            <a:r>
              <a:rPr lang="en-US" sz="2000" dirty="0" smtClean="0">
                <a:cs typeface="B Nazanin" pitchFamily="2" charset="-78"/>
              </a:rPr>
              <a:t>Jack</a:t>
            </a:r>
            <a:r>
              <a:rPr lang="fa-IR" sz="2000" dirty="0" smtClean="0">
                <a:cs typeface="B Nazanin" pitchFamily="2" charset="-78"/>
              </a:rPr>
              <a:t> یا </a:t>
            </a:r>
            <a:r>
              <a:rPr lang="en-US" sz="2000" dirty="0" smtClean="0">
                <a:cs typeface="B Nazanin" pitchFamily="2" charset="-78"/>
              </a:rPr>
              <a:t>Curiosity</a:t>
            </a:r>
            <a:r>
              <a:rPr lang="fa-IR" sz="2000" dirty="0" smtClean="0">
                <a:cs typeface="B Nazanin" pitchFamily="2" charset="-78"/>
              </a:rPr>
              <a:t> گربه ای که نامش </a:t>
            </a:r>
            <a:r>
              <a:rPr lang="en-US" sz="2000" dirty="0" smtClean="0">
                <a:cs typeface="B Nazanin" pitchFamily="2" charset="-78"/>
              </a:rPr>
              <a:t>Tuna</a:t>
            </a:r>
            <a:r>
              <a:rPr lang="fa-IR" sz="2000" dirty="0" smtClean="0">
                <a:cs typeface="B Nazanin" pitchFamily="2" charset="-78"/>
              </a:rPr>
              <a:t> ست را کشته است.</a:t>
            </a:r>
          </a:p>
          <a:p>
            <a:pPr lvl="1" algn="r" rtl="1"/>
            <a:r>
              <a:rPr lang="fa-IR" sz="2000" dirty="0" smtClean="0">
                <a:cs typeface="B Nazanin" pitchFamily="2" charset="-78"/>
              </a:rPr>
              <a:t>ایا </a:t>
            </a:r>
            <a:r>
              <a:rPr lang="en-US" sz="2000" dirty="0">
                <a:cs typeface="B Nazanin" pitchFamily="2" charset="-78"/>
              </a:rPr>
              <a:t>Curiosity</a:t>
            </a:r>
            <a:r>
              <a:rPr lang="fa-IR" sz="2000" dirty="0">
                <a:cs typeface="B Nazanin" pitchFamily="2" charset="-78"/>
              </a:rPr>
              <a:t> </a:t>
            </a:r>
            <a:r>
              <a:rPr lang="fa-IR" sz="2000" dirty="0" smtClean="0">
                <a:cs typeface="B Nazanin" pitchFamily="2" charset="-78"/>
              </a:rPr>
              <a:t>گربه را کشته است؟</a:t>
            </a:r>
          </a:p>
          <a:p>
            <a:pPr algn="r" rtl="1"/>
            <a:r>
              <a:rPr lang="fa-IR" sz="2400" dirty="0" smtClean="0">
                <a:cs typeface="B Nazanin" pitchFamily="2" charset="-78"/>
              </a:rPr>
              <a:t>ابتدا ما جملات اصلی، برخی دانش پس زمینه ای و نقیض هدف را بصورت منطق رتبه اول می نویسیم</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313</a:t>
            </a:fld>
            <a:endParaRPr lang="en-US"/>
          </a:p>
        </p:txBody>
      </p:sp>
    </p:spTree>
    <p:extLst>
      <p:ext uri="{BB962C8B-B14F-4D97-AF65-F5344CB8AC3E}">
        <p14:creationId xmlns:p14="http://schemas.microsoft.com/office/powerpoint/2010/main" val="367521882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endParaRPr lang="fa-IR" sz="2400" dirty="0" smtClean="0">
              <a:cs typeface="B Nazanin" pitchFamily="2" charset="-78"/>
            </a:endParaRPr>
          </a:p>
          <a:p>
            <a:pPr algn="r" rtl="1"/>
            <a:endParaRPr lang="fa-IR" sz="2400" dirty="0">
              <a:cs typeface="B Nazanin" pitchFamily="2" charset="-78"/>
            </a:endParaRPr>
          </a:p>
          <a:p>
            <a:pPr algn="r" rtl="1"/>
            <a:endParaRPr lang="fa-IR" sz="2400" dirty="0" smtClean="0">
              <a:cs typeface="B Nazanin" pitchFamily="2" charset="-78"/>
            </a:endParaRPr>
          </a:p>
          <a:p>
            <a:pPr algn="r" rtl="1"/>
            <a:endParaRPr lang="fa-IR" sz="2400" dirty="0">
              <a:cs typeface="B Nazanin" pitchFamily="2" charset="-78"/>
            </a:endParaRPr>
          </a:p>
          <a:p>
            <a:pPr algn="r" rtl="1"/>
            <a:endParaRPr lang="fa-IR" sz="2400" dirty="0" smtClean="0">
              <a:cs typeface="B Nazanin" pitchFamily="2" charset="-78"/>
            </a:endParaRPr>
          </a:p>
          <a:p>
            <a:pPr lvl="1" algn="r" rtl="1"/>
            <a:r>
              <a:rPr lang="fa-IR" sz="2000" dirty="0" smtClean="0">
                <a:cs typeface="B Nazanin" pitchFamily="2" charset="-78"/>
              </a:rPr>
              <a:t>حال هر جمله را به </a:t>
            </a:r>
            <a:r>
              <a:rPr lang="en-US" sz="2000" dirty="0" smtClean="0">
                <a:cs typeface="B Nazanin" pitchFamily="2" charset="-78"/>
              </a:rPr>
              <a:t>CNF</a:t>
            </a:r>
            <a:r>
              <a:rPr lang="fa-IR" sz="2000" dirty="0" smtClean="0">
                <a:cs typeface="B Nazanin" pitchFamily="2" charset="-78"/>
              </a:rPr>
              <a:t> </a:t>
            </a:r>
          </a:p>
          <a:p>
            <a:pPr marL="457200" lvl="1" indent="0" algn="r" rtl="1">
              <a:buNone/>
            </a:pPr>
            <a:r>
              <a:rPr lang="fa-IR" sz="2000" dirty="0" smtClean="0">
                <a:cs typeface="B Nazanin" pitchFamily="2" charset="-78"/>
              </a:rPr>
              <a:t>تبدیل می کنیم</a:t>
            </a:r>
            <a:endParaRPr lang="fa-IR" sz="2000" dirty="0">
              <a:cs typeface="B Nazanin" pitchFamily="2" charset="-78"/>
            </a:endParaRPr>
          </a:p>
          <a:p>
            <a:pPr algn="r" rtl="1"/>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314</a:t>
            </a:fld>
            <a:endParaRPr lang="en-US"/>
          </a:p>
        </p:txBody>
      </p:sp>
      <p:pic>
        <p:nvPicPr>
          <p:cNvPr id="260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9" y="2017844"/>
            <a:ext cx="6019576" cy="220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365104"/>
            <a:ext cx="4350618" cy="236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22202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a:cs typeface="B Nazanin" pitchFamily="2" charset="-78"/>
              </a:rPr>
              <a:t>اثبات قاتل بودن </a:t>
            </a:r>
            <a:r>
              <a:rPr lang="en-US" sz="2400" dirty="0">
                <a:cs typeface="B Nazanin" pitchFamily="2" charset="-78"/>
              </a:rPr>
              <a:t>Curiosity</a:t>
            </a: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315</a:t>
            </a:fld>
            <a:endParaRPr lang="en-US"/>
          </a:p>
        </p:txBody>
      </p:sp>
      <p:pic>
        <p:nvPicPr>
          <p:cNvPr id="261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80928"/>
            <a:ext cx="7596336"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94894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dirty="0" smtClean="0">
                <a:cs typeface="B Nazanin" pitchFamily="2" charset="-78"/>
              </a:rPr>
              <a:t>فصل 9: استنتاج در منطق رتبه اول</a:t>
            </a:r>
            <a:endParaRPr lang="en-US" sz="3600" dirty="0">
              <a:cs typeface="B Nazanin" pitchFamily="2" charset="-78"/>
            </a:endParaRPr>
          </a:p>
        </p:txBody>
      </p:sp>
      <p:sp>
        <p:nvSpPr>
          <p:cNvPr id="3" name="Content Placeholder 2"/>
          <p:cNvSpPr>
            <a:spLocks noGrp="1"/>
          </p:cNvSpPr>
          <p:nvPr>
            <p:ph idx="1"/>
          </p:nvPr>
        </p:nvSpPr>
        <p:spPr/>
        <p:txBody>
          <a:bodyPr/>
          <a:lstStyle/>
          <a:p>
            <a:pPr algn="r" rtl="1"/>
            <a:r>
              <a:rPr lang="fa-IR" sz="2400" dirty="0" smtClean="0">
                <a:cs typeface="B Nazanin" pitchFamily="2" charset="-78"/>
              </a:rPr>
              <a:t>بصورت فارسی می توان نتیجه را اینگونه بیان کرد:</a:t>
            </a:r>
          </a:p>
          <a:p>
            <a:pPr lvl="1" algn="r" rtl="1"/>
            <a:r>
              <a:rPr lang="fa-IR" sz="2000" dirty="0" smtClean="0">
                <a:cs typeface="B Nazanin" pitchFamily="2" charset="-78"/>
              </a:rPr>
              <a:t>فرض کنید </a:t>
            </a:r>
            <a:r>
              <a:rPr lang="en-US" sz="2000" dirty="0" smtClean="0">
                <a:cs typeface="B Nazanin" pitchFamily="2" charset="-78"/>
              </a:rPr>
              <a:t>Curiosity</a:t>
            </a:r>
            <a:r>
              <a:rPr lang="fa-IR" sz="2000" dirty="0" smtClean="0">
                <a:cs typeface="B Nazanin" pitchFamily="2" charset="-78"/>
              </a:rPr>
              <a:t>، </a:t>
            </a:r>
            <a:r>
              <a:rPr lang="en-US" sz="2000" dirty="0" smtClean="0">
                <a:cs typeface="B Nazanin" pitchFamily="2" charset="-78"/>
              </a:rPr>
              <a:t>Tuna</a:t>
            </a:r>
            <a:r>
              <a:rPr lang="fa-IR" sz="2000" dirty="0" smtClean="0">
                <a:cs typeface="B Nazanin" pitchFamily="2" charset="-78"/>
              </a:rPr>
              <a:t>را نکشته است. می دانیم که یکی از دو نفر </a:t>
            </a:r>
            <a:r>
              <a:rPr lang="en-US" sz="2000" dirty="0" smtClean="0">
                <a:cs typeface="B Nazanin" pitchFamily="2" charset="-78"/>
              </a:rPr>
              <a:t>Jack</a:t>
            </a:r>
            <a:r>
              <a:rPr lang="fa-IR" sz="2000" dirty="0" smtClean="0">
                <a:cs typeface="B Nazanin" pitchFamily="2" charset="-78"/>
              </a:rPr>
              <a:t> یا </a:t>
            </a:r>
            <a:r>
              <a:rPr lang="en-US" sz="2000" dirty="0" smtClean="0">
                <a:cs typeface="B Nazanin" pitchFamily="2" charset="-78"/>
              </a:rPr>
              <a:t>Curiosity</a:t>
            </a:r>
            <a:r>
              <a:rPr lang="fa-IR" sz="2000" dirty="0" smtClean="0">
                <a:cs typeface="B Nazanin" pitchFamily="2" charset="-78"/>
              </a:rPr>
              <a:t> این کار را کرده است بنابراین احتمالا </a:t>
            </a:r>
            <a:r>
              <a:rPr lang="en-US" sz="2000" dirty="0" smtClean="0">
                <a:cs typeface="B Nazanin" pitchFamily="2" charset="-78"/>
              </a:rPr>
              <a:t>Jack</a:t>
            </a:r>
            <a:r>
              <a:rPr lang="fa-IR" sz="2000" dirty="0" smtClean="0">
                <a:cs typeface="B Nazanin" pitchFamily="2" charset="-78"/>
              </a:rPr>
              <a:t> این کار را کرده است.</a:t>
            </a:r>
            <a:r>
              <a:rPr lang="en-US" sz="2000" dirty="0" smtClean="0">
                <a:cs typeface="B Nazanin" pitchFamily="2" charset="-78"/>
              </a:rPr>
              <a:t>Tuna</a:t>
            </a:r>
            <a:r>
              <a:rPr lang="fa-IR" sz="2000" dirty="0" smtClean="0">
                <a:cs typeface="B Nazanin" pitchFamily="2" charset="-78"/>
              </a:rPr>
              <a:t> یک گربه است و گربه یک حیوان است. بنابراین </a:t>
            </a:r>
            <a:r>
              <a:rPr lang="en-US" sz="2000" dirty="0" smtClean="0">
                <a:cs typeface="B Nazanin" pitchFamily="2" charset="-78"/>
              </a:rPr>
              <a:t>Tuna</a:t>
            </a:r>
            <a:r>
              <a:rPr lang="fa-IR" sz="2000" dirty="0" smtClean="0">
                <a:cs typeface="B Nazanin" pitchFamily="2" charset="-78"/>
              </a:rPr>
              <a:t> یک حیوان است.به این خاط که هر کسی که یک حیوان را کشته باشد هیچ کس او را دوست ندارد بنابراین هیچ کس </a:t>
            </a:r>
            <a:r>
              <a:rPr lang="en-US" sz="2000" dirty="0" smtClean="0">
                <a:cs typeface="B Nazanin" pitchFamily="2" charset="-78"/>
              </a:rPr>
              <a:t>Jack</a:t>
            </a:r>
            <a:r>
              <a:rPr lang="fa-IR" sz="2000" dirty="0" smtClean="0">
                <a:cs typeface="B Nazanin" pitchFamily="2" charset="-78"/>
              </a:rPr>
              <a:t> را دوست ندارد.از طرف دیگر </a:t>
            </a:r>
            <a:r>
              <a:rPr lang="en-US" sz="2000" dirty="0" smtClean="0">
                <a:cs typeface="B Nazanin" pitchFamily="2" charset="-78"/>
              </a:rPr>
              <a:t>Jack</a:t>
            </a:r>
            <a:r>
              <a:rPr lang="fa-IR" sz="2000" dirty="0" smtClean="0">
                <a:cs typeface="B Nazanin" pitchFamily="2" charset="-78"/>
              </a:rPr>
              <a:t> تمام حیوانات را دوست دارد بنابراین کسی هم او را دوست دارد. بنابراین ما به تناقض بر می خوریم. بنابراین </a:t>
            </a:r>
            <a:r>
              <a:rPr lang="en-US" sz="2000" dirty="0" smtClean="0">
                <a:cs typeface="B Nazanin" pitchFamily="2" charset="-78"/>
              </a:rPr>
              <a:t>Curiosity</a:t>
            </a:r>
            <a:r>
              <a:rPr lang="fa-IR" sz="2000" dirty="0" smtClean="0">
                <a:cs typeface="B Nazanin" pitchFamily="2" charset="-78"/>
              </a:rPr>
              <a:t> گربه را کشته است.</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75469898-DDB4-40CC-BDEE-F87ECC0B9846}" type="slidenum">
              <a:rPr lang="fa-IR" smtClean="0"/>
              <a:pPr>
                <a:defRPr/>
              </a:pPr>
              <a:t>316</a:t>
            </a:fld>
            <a:endParaRPr lang="en-US"/>
          </a:p>
        </p:txBody>
      </p:sp>
    </p:spTree>
    <p:extLst>
      <p:ext uri="{BB962C8B-B14F-4D97-AF65-F5344CB8AC3E}">
        <p14:creationId xmlns:p14="http://schemas.microsoft.com/office/powerpoint/2010/main" val="159041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C05B991-9EC9-404F-83E9-6F74A8815056}" type="slidenum">
              <a:rPr lang="fa-IR"/>
              <a:pPr>
                <a:defRPr/>
              </a:pPr>
              <a:t>32</a:t>
            </a:fld>
            <a:endParaRPr lang="en-US"/>
          </a:p>
        </p:txBody>
      </p:sp>
      <p:sp>
        <p:nvSpPr>
          <p:cNvPr id="3379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rPr>
              <a:t> 	</a:t>
            </a:r>
            <a:r>
              <a:rPr lang="en-US" sz="2400" b="1">
                <a:latin typeface="Times New Roman" pitchFamily="18" charset="0"/>
              </a:rPr>
              <a:t>Artificial Intelligence</a:t>
            </a:r>
          </a:p>
        </p:txBody>
      </p:sp>
      <p:sp>
        <p:nvSpPr>
          <p:cNvPr id="33796" name="Text Box 3"/>
          <p:cNvSpPr txBox="1">
            <a:spLocks noChangeArrowheads="1"/>
          </p:cNvSpPr>
          <p:nvPr/>
        </p:nvSpPr>
        <p:spPr bwMode="auto">
          <a:xfrm>
            <a:off x="5724525" y="2133600"/>
            <a:ext cx="2305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400">
                <a:cs typeface="Homa" pitchFamily="2" charset="-78"/>
              </a:rPr>
              <a:t>فهرست</a:t>
            </a:r>
            <a:endParaRPr lang="en-US" sz="4400">
              <a:cs typeface="Homa" pitchFamily="2" charset="-78"/>
            </a:endParaRPr>
          </a:p>
        </p:txBody>
      </p:sp>
      <p:sp>
        <p:nvSpPr>
          <p:cNvPr id="33797" name="Text Box 4"/>
          <p:cNvSpPr txBox="1">
            <a:spLocks noChangeArrowheads="1"/>
          </p:cNvSpPr>
          <p:nvPr/>
        </p:nvSpPr>
        <p:spPr bwMode="auto">
          <a:xfrm>
            <a:off x="1619250" y="3357563"/>
            <a:ext cx="61928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endParaRPr lang="en-US" sz="4800">
              <a:solidFill>
                <a:schemeClr val="accent2"/>
              </a:solidFill>
              <a:latin typeface="Akram" pitchFamily="2" charset="2"/>
            </a:endParaRPr>
          </a:p>
        </p:txBody>
      </p:sp>
      <p:sp>
        <p:nvSpPr>
          <p:cNvPr id="33798" name="Text Box 5"/>
          <p:cNvSpPr txBox="1">
            <a:spLocks noChangeArrowheads="1"/>
          </p:cNvSpPr>
          <p:nvPr/>
        </p:nvSpPr>
        <p:spPr bwMode="auto">
          <a:xfrm>
            <a:off x="1619250" y="2781300"/>
            <a:ext cx="5761038"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10000"/>
              </a:spcBef>
              <a:buClr>
                <a:srgbClr val="00D600"/>
              </a:buClr>
              <a:buFont typeface="Wingdings" pitchFamily="2" charset="2"/>
              <a:buChar char="Ã"/>
            </a:pPr>
            <a:r>
              <a:rPr lang="fa-IR" sz="3600" b="1">
                <a:solidFill>
                  <a:schemeClr val="accent2"/>
                </a:solidFill>
                <a:cs typeface="Lotus" pitchFamily="2" charset="-78"/>
              </a:rPr>
              <a:t>عاملهای حل مسئله</a:t>
            </a:r>
            <a:endParaRPr lang="en-US" sz="3600" b="1">
              <a:solidFill>
                <a:schemeClr val="accent2"/>
              </a:solidFill>
              <a:cs typeface="Lotus" pitchFamily="2" charset="-78"/>
            </a:endParaRPr>
          </a:p>
          <a:p>
            <a:pPr algn="r" rtl="1">
              <a:spcBef>
                <a:spcPct val="10000"/>
              </a:spcBef>
              <a:buClr>
                <a:srgbClr val="00D600"/>
              </a:buClr>
              <a:buFont typeface="Wingdings" pitchFamily="2" charset="2"/>
              <a:buChar char="Ã"/>
            </a:pPr>
            <a:r>
              <a:rPr lang="fa-IR" sz="3600" b="1">
                <a:solidFill>
                  <a:schemeClr val="accent2"/>
                </a:solidFill>
                <a:cs typeface="Lotus" pitchFamily="2" charset="-78"/>
              </a:rPr>
              <a:t>مسئله</a:t>
            </a:r>
          </a:p>
          <a:p>
            <a:pPr algn="r" rtl="1">
              <a:spcBef>
                <a:spcPct val="10000"/>
              </a:spcBef>
              <a:buClr>
                <a:srgbClr val="00D600"/>
              </a:buClr>
              <a:buFont typeface="Wingdings" pitchFamily="2" charset="2"/>
              <a:buChar char="Ã"/>
            </a:pPr>
            <a:r>
              <a:rPr lang="fa-IR" sz="3600" b="1">
                <a:solidFill>
                  <a:schemeClr val="accent2"/>
                </a:solidFill>
                <a:cs typeface="Lotus" pitchFamily="2" charset="-78"/>
              </a:rPr>
              <a:t>اندازه گيری کارايي حل مسئله</a:t>
            </a:r>
          </a:p>
          <a:p>
            <a:pPr algn="r" rtl="1">
              <a:spcBef>
                <a:spcPct val="10000"/>
              </a:spcBef>
              <a:buClr>
                <a:srgbClr val="00D600"/>
              </a:buClr>
              <a:buFont typeface="Wingdings" pitchFamily="2" charset="2"/>
              <a:buChar char="Ã"/>
            </a:pPr>
            <a:r>
              <a:rPr lang="fa-IR" sz="3600" b="1">
                <a:solidFill>
                  <a:schemeClr val="accent2"/>
                </a:solidFill>
                <a:cs typeface="Lotus" pitchFamily="2" charset="-78"/>
              </a:rPr>
              <a:t>جستجوی ناآگاهانه</a:t>
            </a:r>
          </a:p>
          <a:p>
            <a:pPr algn="r" rtl="1">
              <a:spcBef>
                <a:spcPct val="10000"/>
              </a:spcBef>
              <a:buClr>
                <a:srgbClr val="00D600"/>
              </a:buClr>
              <a:buFont typeface="Wingdings" pitchFamily="2" charset="2"/>
              <a:buChar char="Ã"/>
            </a:pPr>
            <a:r>
              <a:rPr lang="ar-SA" sz="3600" b="1">
                <a:solidFill>
                  <a:schemeClr val="accent2"/>
                </a:solidFill>
                <a:cs typeface="Lotus" pitchFamily="2" charset="-78"/>
              </a:rPr>
              <a:t>اجتناب از حالتهای تکراری</a:t>
            </a:r>
            <a:endParaRPr lang="en-US" sz="3600" b="1">
              <a:solidFill>
                <a:schemeClr val="accent2"/>
              </a:solidFill>
              <a:cs typeface="Lotus" pitchFamily="2" charset="-78"/>
            </a:endParaRPr>
          </a:p>
          <a:p>
            <a:pPr algn="r" rtl="1">
              <a:spcBef>
                <a:spcPct val="10000"/>
              </a:spcBef>
              <a:buClr>
                <a:srgbClr val="00D600"/>
              </a:buClr>
              <a:buFont typeface="Wingdings" pitchFamily="2" charset="2"/>
              <a:buChar char="Ã"/>
            </a:pPr>
            <a:r>
              <a:rPr lang="ar-SA" sz="3600" b="1">
                <a:solidFill>
                  <a:schemeClr val="accent2"/>
                </a:solidFill>
                <a:cs typeface="Lotus" pitchFamily="2" charset="-78"/>
              </a:rPr>
              <a:t>جستجو با اطلاعات ناقص</a:t>
            </a:r>
            <a:endParaRPr lang="en-US" sz="3600" b="1">
              <a:solidFill>
                <a:schemeClr val="accent2"/>
              </a:solidFill>
              <a:cs typeface="Lotus" pitchFamily="2" charset="-78"/>
            </a:endParaRPr>
          </a:p>
          <a:p>
            <a:pPr algn="r" rtl="1">
              <a:spcBef>
                <a:spcPct val="10000"/>
              </a:spcBef>
            </a:pPr>
            <a:endParaRPr lang="en-US" sz="3600" b="1">
              <a:solidFill>
                <a:schemeClr val="accent2"/>
              </a:solidFill>
              <a:cs typeface="Lotus" pitchFamily="2" charset="-78"/>
            </a:endParaRPr>
          </a:p>
          <a:p>
            <a:pPr algn="r">
              <a:spcBef>
                <a:spcPct val="10000"/>
              </a:spcBef>
            </a:pP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9750" y="2133600"/>
            <a:ext cx="817245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lnSpc>
                <a:spcPct val="135000"/>
              </a:lnSpc>
              <a:buClr>
                <a:srgbClr val="7F5429"/>
              </a:buClr>
              <a:buFont typeface="Wingdings" pitchFamily="2" charset="2"/>
              <a:buChar char="§"/>
            </a:pPr>
            <a:r>
              <a:rPr lang="fa-IR" sz="2400">
                <a:cs typeface="Zar" pitchFamily="2" charset="-78"/>
              </a:rPr>
              <a:t> </a:t>
            </a:r>
            <a:r>
              <a:rPr lang="ar-SA" sz="2400">
                <a:cs typeface="Zar" pitchFamily="2" charset="-78"/>
              </a:rPr>
              <a:t>عامل‌هاي هوشمند به طريقي عمل مي‌کنند که محيط مستقيماً به داخل دنباله حالت‌هايي وارد شود که معيار کار</a:t>
            </a:r>
            <a:r>
              <a:rPr lang="fa-IR" sz="2400">
                <a:cs typeface="Zar" pitchFamily="2" charset="-78"/>
              </a:rPr>
              <a:t>ا</a:t>
            </a:r>
            <a:r>
              <a:rPr lang="ar-SA" sz="2400">
                <a:cs typeface="Zar" pitchFamily="2" charset="-78"/>
              </a:rPr>
              <a:t>يي را افزايش مي‌دهند.</a:t>
            </a:r>
            <a:endParaRPr lang="fa-IR" sz="2400">
              <a:cs typeface="Zar" pitchFamily="2" charset="-78"/>
            </a:endParaRPr>
          </a:p>
          <a:p>
            <a:pPr algn="r" eaLnBrk="1" hangingPunct="1">
              <a:lnSpc>
                <a:spcPct val="135000"/>
              </a:lnSpc>
              <a:buClr>
                <a:srgbClr val="7F5429"/>
              </a:buClr>
              <a:buFont typeface="Wingdings" pitchFamily="2" charset="2"/>
              <a:buChar char="§"/>
            </a:pPr>
            <a:r>
              <a:rPr lang="fa-IR" sz="2400">
                <a:cs typeface="Zar" pitchFamily="2" charset="-78"/>
              </a:rPr>
              <a:t> </a:t>
            </a:r>
            <a:r>
              <a:rPr lang="ar-SA" sz="2400">
                <a:cs typeface="Zar" pitchFamily="2" charset="-78"/>
              </a:rPr>
              <a:t>عمليات به گونه‌اي ساده‌سازي مي‌شوند که عامل قادر باشد تا هدفي را قبول کرده و به آن برسد.</a:t>
            </a:r>
            <a:endParaRPr lang="fa-IR" sz="2400">
              <a:cs typeface="Zar" pitchFamily="2" charset="-78"/>
            </a:endParaRPr>
          </a:p>
          <a:p>
            <a:pPr algn="r" eaLnBrk="1" hangingPunct="1">
              <a:lnSpc>
                <a:spcPct val="135000"/>
              </a:lnSpc>
              <a:buClr>
                <a:srgbClr val="7F5429"/>
              </a:buClr>
              <a:buFont typeface="Wingdings" pitchFamily="2" charset="2"/>
              <a:buChar char="§"/>
            </a:pPr>
            <a:r>
              <a:rPr lang="fa-IR" sz="2400">
                <a:cs typeface="Zar" pitchFamily="2" charset="-78"/>
              </a:rPr>
              <a:t> </a:t>
            </a:r>
            <a:r>
              <a:rPr lang="ar-SA" sz="2400">
                <a:cs typeface="Zar" pitchFamily="2" charset="-78"/>
              </a:rPr>
              <a:t>الگوريتم جستجو مسئله‌اي را به عنوان ورودي دريافت نموده و راه‌حلي را به صورت دنباله عمليات بر مي‌‌گرداند. </a:t>
            </a:r>
            <a:endParaRPr lang="en-US" sz="2400">
              <a:cs typeface="Zar" pitchFamily="2" charset="-78"/>
            </a:endParaRPr>
          </a:p>
        </p:txBody>
      </p:sp>
      <p:sp>
        <p:nvSpPr>
          <p:cNvPr id="34819" name="Title 1"/>
          <p:cNvSpPr>
            <a:spLocks noGrp="1"/>
          </p:cNvSpPr>
          <p:nvPr>
            <p:ph type="title"/>
          </p:nvPr>
        </p:nvSpPr>
        <p:spPr/>
        <p:txBody>
          <a:bodyPr/>
          <a:lstStyle/>
          <a:p>
            <a:r>
              <a:rPr lang="ar-SA" b="1" smtClean="0">
                <a:solidFill>
                  <a:srgbClr val="7F5429"/>
                </a:solidFill>
                <a:cs typeface="Zar" pitchFamily="2" charset="-78"/>
              </a:rPr>
              <a:t>عامل‌هاي حل مسئله</a:t>
            </a:r>
            <a:r>
              <a:rPr lang="fa-IR" b="1" smtClean="0">
                <a:solidFill>
                  <a:srgbClr val="7F5429"/>
                </a:solidFill>
                <a:cs typeface="Zar" pitchFamily="2" charset="-78"/>
              </a:rPr>
              <a:t/>
            </a:r>
            <a:br>
              <a:rPr lang="fa-IR" b="1" smtClean="0">
                <a:solidFill>
                  <a:srgbClr val="7F5429"/>
                </a:solidFill>
                <a:cs typeface="Zar" pitchFamily="2" charset="-78"/>
              </a:rPr>
            </a:b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B95DE8A-5788-4116-84A8-6A0E5D2B6366}" type="slidenum">
              <a:rPr lang="fa-IR"/>
              <a:pPr>
                <a:defRPr/>
              </a:pPr>
              <a:t>34</a:t>
            </a:fld>
            <a:endParaRPr lang="en-US"/>
          </a:p>
        </p:txBody>
      </p:sp>
      <p:sp>
        <p:nvSpPr>
          <p:cNvPr id="3584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35844" name="Text Box 3"/>
          <p:cNvSpPr txBox="1">
            <a:spLocks noChangeArrowheads="1"/>
          </p:cNvSpPr>
          <p:nvPr/>
        </p:nvSpPr>
        <p:spPr bwMode="auto">
          <a:xfrm>
            <a:off x="539750" y="1811338"/>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عاملهای حل مسئله</a:t>
            </a:r>
            <a:endParaRPr lang="en-US" sz="4400" b="1">
              <a:solidFill>
                <a:schemeClr val="accent2"/>
              </a:solidFill>
              <a:cs typeface="Lotus" pitchFamily="2" charset="-78"/>
            </a:endParaRPr>
          </a:p>
        </p:txBody>
      </p:sp>
      <p:sp>
        <p:nvSpPr>
          <p:cNvPr id="35845" name="Text Box 4"/>
          <p:cNvSpPr txBox="1">
            <a:spLocks noChangeArrowheads="1"/>
          </p:cNvSpPr>
          <p:nvPr/>
        </p:nvSpPr>
        <p:spPr bwMode="auto">
          <a:xfrm>
            <a:off x="900113" y="2425700"/>
            <a:ext cx="7775575"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pPr>
            <a:r>
              <a:rPr lang="fa-IR" sz="3200" b="1">
                <a:solidFill>
                  <a:srgbClr val="CC3300"/>
                </a:solidFill>
                <a:cs typeface="Lotus" pitchFamily="2" charset="-78"/>
              </a:rPr>
              <a:t>چهار گام اساسي برای حل مسائل</a:t>
            </a:r>
          </a:p>
          <a:p>
            <a:pPr algn="justLow" rtl="1">
              <a:spcBef>
                <a:spcPct val="50000"/>
              </a:spcBef>
              <a:buClr>
                <a:srgbClr val="00D600"/>
              </a:buClr>
              <a:buFont typeface="Wingdings" pitchFamily="2" charset="2"/>
              <a:buChar char="Ã"/>
            </a:pPr>
            <a:r>
              <a:rPr lang="fa-IR" sz="2800" b="1">
                <a:solidFill>
                  <a:schemeClr val="accent2"/>
                </a:solidFill>
                <a:cs typeface="Homa" pitchFamily="2" charset="-78"/>
              </a:rPr>
              <a:t>فرموله کردن هدف:</a:t>
            </a:r>
            <a:r>
              <a:rPr lang="fa-IR" sz="2800" b="1">
                <a:solidFill>
                  <a:srgbClr val="CC3300"/>
                </a:solidFill>
                <a:cs typeface="Homa" pitchFamily="2" charset="-78"/>
              </a:rPr>
              <a:t> </a:t>
            </a:r>
            <a:r>
              <a:rPr lang="fa-IR" sz="2400" b="1">
                <a:solidFill>
                  <a:srgbClr val="CC3300"/>
                </a:solidFill>
                <a:cs typeface="Homa" pitchFamily="2" charset="-78"/>
              </a:rPr>
              <a:t>وضعيتهای مطلوب نهايي کدامند؟</a:t>
            </a:r>
          </a:p>
          <a:p>
            <a:pPr algn="justLow" rtl="1">
              <a:spcBef>
                <a:spcPct val="50000"/>
              </a:spcBef>
              <a:buClr>
                <a:srgbClr val="00D600"/>
              </a:buClr>
              <a:buFont typeface="Wingdings" pitchFamily="2" charset="2"/>
              <a:buChar char="Ã"/>
            </a:pPr>
            <a:r>
              <a:rPr lang="fa-IR" sz="2800" b="1">
                <a:solidFill>
                  <a:schemeClr val="accent2"/>
                </a:solidFill>
                <a:cs typeface="Homa" pitchFamily="2" charset="-78"/>
              </a:rPr>
              <a:t>فرموله کردن مسئله:</a:t>
            </a:r>
            <a:r>
              <a:rPr lang="fa-IR" sz="2800" b="1">
                <a:solidFill>
                  <a:srgbClr val="CC3300"/>
                </a:solidFill>
                <a:cs typeface="Homa" pitchFamily="2" charset="-78"/>
              </a:rPr>
              <a:t> </a:t>
            </a:r>
            <a:r>
              <a:rPr lang="fa-IR" sz="2400" b="1">
                <a:solidFill>
                  <a:srgbClr val="CC3300"/>
                </a:solidFill>
                <a:cs typeface="Homa" pitchFamily="2" charset="-78"/>
              </a:rPr>
              <a:t>چه فعاليتها و وضعيتهايي برای رسيدن به هدف موجود است؟</a:t>
            </a:r>
          </a:p>
          <a:p>
            <a:pPr algn="justLow" rtl="1">
              <a:spcBef>
                <a:spcPct val="50000"/>
              </a:spcBef>
              <a:buClr>
                <a:srgbClr val="00D600"/>
              </a:buClr>
              <a:buFont typeface="Wingdings" pitchFamily="2" charset="2"/>
              <a:buChar char="Ã"/>
            </a:pPr>
            <a:r>
              <a:rPr lang="fa-IR" sz="2800" b="1">
                <a:solidFill>
                  <a:schemeClr val="accent2"/>
                </a:solidFill>
                <a:cs typeface="Homa" pitchFamily="2" charset="-78"/>
              </a:rPr>
              <a:t>جستجو:</a:t>
            </a:r>
            <a:r>
              <a:rPr lang="fa-IR" sz="2800" b="1">
                <a:solidFill>
                  <a:srgbClr val="CC3300"/>
                </a:solidFill>
                <a:cs typeface="Homa" pitchFamily="2" charset="-78"/>
              </a:rPr>
              <a:t> </a:t>
            </a:r>
            <a:r>
              <a:rPr lang="fa-IR" sz="2400" b="1">
                <a:solidFill>
                  <a:srgbClr val="CC3300"/>
                </a:solidFill>
                <a:cs typeface="Homa" pitchFamily="2" charset="-78"/>
              </a:rPr>
              <a:t>انتخاب بهترين دنباله از فعاليتهايي که منجر به حالاتی با مقدار شناخته شده ميشود.</a:t>
            </a:r>
          </a:p>
          <a:p>
            <a:pPr algn="justLow" rtl="1">
              <a:spcBef>
                <a:spcPct val="50000"/>
              </a:spcBef>
              <a:buClr>
                <a:srgbClr val="00D600"/>
              </a:buClr>
              <a:buFont typeface="Wingdings" pitchFamily="2" charset="2"/>
              <a:buChar char="Ã"/>
            </a:pPr>
            <a:r>
              <a:rPr lang="fa-IR" sz="2800" b="1">
                <a:solidFill>
                  <a:schemeClr val="accent2"/>
                </a:solidFill>
                <a:cs typeface="Homa" pitchFamily="2" charset="-78"/>
              </a:rPr>
              <a:t>اجرا:</a:t>
            </a:r>
            <a:r>
              <a:rPr lang="fa-IR" sz="2800" b="1">
                <a:solidFill>
                  <a:srgbClr val="CC3300"/>
                </a:solidFill>
                <a:cs typeface="Homa" pitchFamily="2" charset="-78"/>
              </a:rPr>
              <a:t> </a:t>
            </a:r>
            <a:r>
              <a:rPr lang="fa-IR" sz="2400" b="1">
                <a:solidFill>
                  <a:srgbClr val="CC3300"/>
                </a:solidFill>
                <a:cs typeface="Homa" pitchFamily="2" charset="-78"/>
              </a:rPr>
              <a:t>وقتی دنباله فعاليت مطلوب پيدا شد، فعاليتهای پيشنهادی آن ميتواند اجرا شود.</a:t>
            </a:r>
          </a:p>
          <a:p>
            <a:pPr algn="justLow" rtl="1">
              <a:spcBef>
                <a:spcPct val="50000"/>
              </a:spcBef>
            </a:pPr>
            <a:endParaRPr lang="en-US" sz="2400" b="1">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A4342627-CAB1-4572-A9D4-427D896E88EB}" type="slidenum">
              <a:rPr lang="fa-IR"/>
              <a:pPr>
                <a:defRPr/>
              </a:pPr>
              <a:t>35</a:t>
            </a:fld>
            <a:endParaRPr lang="en-US"/>
          </a:p>
        </p:txBody>
      </p:sp>
      <p:sp>
        <p:nvSpPr>
          <p:cNvPr id="3686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pic>
        <p:nvPicPr>
          <p:cNvPr id="36868"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55650" y="1998663"/>
            <a:ext cx="7632700" cy="4598987"/>
          </a:xfrm>
          <a:noFill/>
        </p:spPr>
      </p:pic>
      <p:sp>
        <p:nvSpPr>
          <p:cNvPr id="36869" name="Text Box 4"/>
          <p:cNvSpPr txBox="1">
            <a:spLocks noChangeArrowheads="1"/>
          </p:cNvSpPr>
          <p:nvPr/>
        </p:nvSpPr>
        <p:spPr bwMode="auto">
          <a:xfrm>
            <a:off x="539750" y="1811338"/>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مثال: نقشه رومانی</a:t>
            </a:r>
            <a:endParaRPr lang="en-US" sz="4400" b="1">
              <a:solidFill>
                <a:schemeClr val="accent2"/>
              </a:solidFill>
              <a:cs typeface="Lotus" pitchFamily="2" charset="-78"/>
            </a:endParaRPr>
          </a:p>
        </p:txBody>
      </p:sp>
      <p:sp>
        <p:nvSpPr>
          <p:cNvPr id="36870" name="Oval 5"/>
          <p:cNvSpPr>
            <a:spLocks noChangeArrowheads="1"/>
          </p:cNvSpPr>
          <p:nvPr/>
        </p:nvSpPr>
        <p:spPr bwMode="auto">
          <a:xfrm>
            <a:off x="1154113" y="3146425"/>
            <a:ext cx="200025" cy="249238"/>
          </a:xfrm>
          <a:prstGeom prst="ellipse">
            <a:avLst/>
          </a:prstGeom>
          <a:noFill/>
          <a:ln w="57150">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D600"/>
              </a:solidFill>
            </a:endParaRPr>
          </a:p>
        </p:txBody>
      </p:sp>
      <p:sp>
        <p:nvSpPr>
          <p:cNvPr id="36871" name="Oval 6"/>
          <p:cNvSpPr>
            <a:spLocks noChangeArrowheads="1"/>
          </p:cNvSpPr>
          <p:nvPr/>
        </p:nvSpPr>
        <p:spPr bwMode="auto">
          <a:xfrm>
            <a:off x="5621338" y="5530850"/>
            <a:ext cx="200025" cy="249238"/>
          </a:xfrm>
          <a:prstGeom prst="ellipse">
            <a:avLst/>
          </a:prstGeom>
          <a:noFill/>
          <a:ln w="57150">
            <a:solidFill>
              <a:srgbClr val="00D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D6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8A2360A-BEB9-4637-8AA6-402D3FA51D9D}" type="slidenum">
              <a:rPr lang="fa-IR"/>
              <a:pPr>
                <a:defRPr/>
              </a:pPr>
              <a:t>36</a:t>
            </a:fld>
            <a:endParaRPr lang="en-US"/>
          </a:p>
        </p:txBody>
      </p:sp>
      <p:sp>
        <p:nvSpPr>
          <p:cNvPr id="3789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37892" name="Text Box 3"/>
          <p:cNvSpPr txBox="1">
            <a:spLocks noChangeArrowheads="1"/>
          </p:cNvSpPr>
          <p:nvPr/>
        </p:nvSpPr>
        <p:spPr bwMode="auto">
          <a:xfrm>
            <a:off x="0" y="2425700"/>
            <a:ext cx="8675688"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a:defRPr>
                <a:solidFill>
                  <a:schemeClr val="tx1"/>
                </a:solidFill>
                <a:latin typeface="Arial" charset="0"/>
                <a:cs typeface="Times New Roman" pitchFamily="18" charset="0"/>
              </a:defRPr>
            </a:lvl1pPr>
            <a:lvl2pPr marL="801688">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800" b="1">
                <a:solidFill>
                  <a:schemeClr val="accent2"/>
                </a:solidFill>
                <a:cs typeface="Homa" pitchFamily="2" charset="-78"/>
              </a:rPr>
              <a:t>صورت مسأله: </a:t>
            </a:r>
            <a:r>
              <a:rPr lang="fa-IR" sz="2400" b="1">
                <a:solidFill>
                  <a:srgbClr val="CC3300"/>
                </a:solidFill>
                <a:cs typeface="Homa" pitchFamily="2" charset="-78"/>
              </a:rPr>
              <a:t>رفتن از آراد به بخارست</a:t>
            </a:r>
            <a:endParaRPr lang="en-US" sz="2400" b="1">
              <a:solidFill>
                <a:srgbClr val="CC3300"/>
              </a:solidFill>
              <a:cs typeface="Homa" pitchFamily="2" charset="-78"/>
            </a:endParaRPr>
          </a:p>
          <a:p>
            <a:pPr algn="justLow" rtl="1">
              <a:spcBef>
                <a:spcPct val="50000"/>
              </a:spcBef>
              <a:buClr>
                <a:srgbClr val="00D600"/>
              </a:buClr>
              <a:buFont typeface="Wingdings" pitchFamily="2" charset="2"/>
              <a:buChar char="Ã"/>
            </a:pPr>
            <a:r>
              <a:rPr lang="fa-IR" sz="2800" b="1">
                <a:solidFill>
                  <a:schemeClr val="accent2"/>
                </a:solidFill>
                <a:cs typeface="Homa" pitchFamily="2" charset="-78"/>
              </a:rPr>
              <a:t>فرموله کردن هدف: </a:t>
            </a:r>
            <a:r>
              <a:rPr lang="fa-IR" sz="2400" b="1">
                <a:solidFill>
                  <a:srgbClr val="CC3300"/>
                </a:solidFill>
                <a:cs typeface="Homa" pitchFamily="2" charset="-78"/>
              </a:rPr>
              <a:t>رسيدن به بخارست</a:t>
            </a:r>
            <a:endParaRPr lang="fa-IR" sz="2000" b="1">
              <a:solidFill>
                <a:srgbClr val="CC3300"/>
              </a:solidFill>
              <a:cs typeface="Homa" pitchFamily="2" charset="-78"/>
            </a:endParaRPr>
          </a:p>
          <a:p>
            <a:pPr algn="justLow" rtl="1">
              <a:spcBef>
                <a:spcPct val="50000"/>
              </a:spcBef>
              <a:buClr>
                <a:srgbClr val="00D600"/>
              </a:buClr>
              <a:buFont typeface="Wingdings" pitchFamily="2" charset="2"/>
              <a:buChar char="Ã"/>
            </a:pPr>
            <a:r>
              <a:rPr lang="fa-IR" sz="2800" b="1">
                <a:solidFill>
                  <a:schemeClr val="accent2"/>
                </a:solidFill>
                <a:cs typeface="Homa" pitchFamily="2" charset="-78"/>
              </a:rPr>
              <a:t>فرموله کردن مسئله:</a:t>
            </a:r>
            <a:r>
              <a:rPr lang="fa-IR" sz="2800" b="1">
                <a:solidFill>
                  <a:srgbClr val="CC3300"/>
                </a:solidFill>
                <a:cs typeface="Homa" pitchFamily="2" charset="-78"/>
              </a:rPr>
              <a:t> </a:t>
            </a:r>
          </a:p>
          <a:p>
            <a:pPr lvl="1" algn="justLow" rtl="1">
              <a:spcBef>
                <a:spcPct val="50000"/>
              </a:spcBef>
              <a:buClr>
                <a:srgbClr val="00D600"/>
              </a:buClr>
              <a:buFont typeface="Wingdings" pitchFamily="2" charset="2"/>
              <a:buChar char="×"/>
            </a:pPr>
            <a:r>
              <a:rPr lang="fa-IR" sz="2400" b="1">
                <a:solidFill>
                  <a:schemeClr val="accent2"/>
                </a:solidFill>
                <a:cs typeface="Homa" pitchFamily="2" charset="-78"/>
              </a:rPr>
              <a:t>وضعيتها:</a:t>
            </a:r>
            <a:r>
              <a:rPr lang="fa-IR" sz="2400" b="1">
                <a:solidFill>
                  <a:srgbClr val="CC3300"/>
                </a:solidFill>
                <a:cs typeface="Homa" pitchFamily="2" charset="-78"/>
              </a:rPr>
              <a:t> </a:t>
            </a:r>
            <a:r>
              <a:rPr lang="fa-IR" sz="2000" b="1">
                <a:solidFill>
                  <a:srgbClr val="CC3300"/>
                </a:solidFill>
                <a:cs typeface="Homa" pitchFamily="2" charset="-78"/>
              </a:rPr>
              <a:t>شهرهای مختلف</a:t>
            </a:r>
          </a:p>
          <a:p>
            <a:pPr lvl="1" algn="justLow" rtl="1">
              <a:spcBef>
                <a:spcPct val="50000"/>
              </a:spcBef>
              <a:buClr>
                <a:srgbClr val="00D600"/>
              </a:buClr>
              <a:buFont typeface="Wingdings" pitchFamily="2" charset="2"/>
              <a:buChar char="×"/>
            </a:pPr>
            <a:r>
              <a:rPr lang="fa-IR" sz="2400" b="1">
                <a:solidFill>
                  <a:schemeClr val="accent2"/>
                </a:solidFill>
                <a:cs typeface="Homa" pitchFamily="2" charset="-78"/>
              </a:rPr>
              <a:t>فعاليتها:</a:t>
            </a:r>
            <a:r>
              <a:rPr lang="fa-IR" sz="2400" b="1">
                <a:solidFill>
                  <a:srgbClr val="CC3300"/>
                </a:solidFill>
                <a:cs typeface="Homa" pitchFamily="2" charset="-78"/>
              </a:rPr>
              <a:t> </a:t>
            </a:r>
            <a:r>
              <a:rPr lang="fa-IR" sz="2000" b="1">
                <a:solidFill>
                  <a:srgbClr val="CC3300"/>
                </a:solidFill>
                <a:cs typeface="Homa" pitchFamily="2" charset="-78"/>
              </a:rPr>
              <a:t>حرکت بين شهرها</a:t>
            </a:r>
          </a:p>
          <a:p>
            <a:pPr algn="justLow" rtl="1">
              <a:spcBef>
                <a:spcPct val="50000"/>
              </a:spcBef>
              <a:buClr>
                <a:srgbClr val="00D600"/>
              </a:buClr>
              <a:buFont typeface="Wingdings" pitchFamily="2" charset="2"/>
              <a:buChar char="Ã"/>
            </a:pPr>
            <a:r>
              <a:rPr lang="fa-IR" sz="2800" b="1">
                <a:solidFill>
                  <a:schemeClr val="accent2"/>
                </a:solidFill>
                <a:cs typeface="Homa" pitchFamily="2" charset="-78"/>
              </a:rPr>
              <a:t>جستجو: </a:t>
            </a:r>
            <a:r>
              <a:rPr lang="fa-IR" sz="2400" b="1">
                <a:solidFill>
                  <a:srgbClr val="CC3300"/>
                </a:solidFill>
                <a:cs typeface="Homa" pitchFamily="2" charset="-78"/>
              </a:rPr>
              <a:t>دنباله ای از شهرها مثل:آراد، سيبيو، فاگارس، بخارست</a:t>
            </a:r>
          </a:p>
          <a:p>
            <a:pPr lvl="1" algn="justLow" rtl="1">
              <a:spcBef>
                <a:spcPct val="50000"/>
              </a:spcBef>
              <a:buClr>
                <a:srgbClr val="00D600"/>
              </a:buClr>
              <a:buFont typeface="Wingdings" pitchFamily="2" charset="2"/>
              <a:buChar char="×"/>
            </a:pPr>
            <a:r>
              <a:rPr lang="fa-IR" sz="2000" b="1">
                <a:solidFill>
                  <a:srgbClr val="CC3300"/>
                </a:solidFill>
                <a:cs typeface="Homa" pitchFamily="2" charset="-78"/>
              </a:rPr>
              <a:t>اين جستجو با توجه به کم هزينه ترين مسير انتخاب ميشود</a:t>
            </a:r>
            <a:endParaRPr lang="en-US" sz="2000" b="1">
              <a:solidFill>
                <a:srgbClr val="CC3300"/>
              </a:solidFill>
              <a:cs typeface="Homa" pitchFamily="2" charset="-78"/>
            </a:endParaRPr>
          </a:p>
        </p:txBody>
      </p:sp>
      <p:sp>
        <p:nvSpPr>
          <p:cNvPr id="37893" name="Text Box 4"/>
          <p:cNvSpPr txBox="1">
            <a:spLocks noChangeArrowheads="1"/>
          </p:cNvSpPr>
          <p:nvPr/>
        </p:nvSpPr>
        <p:spPr bwMode="auto">
          <a:xfrm>
            <a:off x="539750" y="1811338"/>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مثال: نقشه رومانی</a:t>
            </a:r>
            <a:endParaRPr lang="en-US" sz="44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DEE3258-B7C7-4A78-BB90-BC7469B58FB8}" type="slidenum">
              <a:rPr lang="fa-IR"/>
              <a:pPr>
                <a:defRPr/>
              </a:pPr>
              <a:t>37</a:t>
            </a:fld>
            <a:endParaRPr lang="en-US"/>
          </a:p>
        </p:txBody>
      </p:sp>
      <p:sp>
        <p:nvSpPr>
          <p:cNvPr id="3891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38916" name="Text Box 3"/>
          <p:cNvSpPr txBox="1">
            <a:spLocks noChangeArrowheads="1"/>
          </p:cNvSpPr>
          <p:nvPr/>
        </p:nvSpPr>
        <p:spPr bwMode="auto">
          <a:xfrm>
            <a:off x="539750" y="1811338"/>
            <a:ext cx="7416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800" b="1">
                <a:solidFill>
                  <a:schemeClr val="accent2"/>
                </a:solidFill>
                <a:cs typeface="Lotus" pitchFamily="2" charset="-78"/>
              </a:rPr>
              <a:t>مولفه های مسئله</a:t>
            </a:r>
            <a:endParaRPr lang="en-US" sz="4800" b="1">
              <a:solidFill>
                <a:schemeClr val="accent2"/>
              </a:solidFill>
              <a:cs typeface="Lotus" pitchFamily="2" charset="-78"/>
            </a:endParaRPr>
          </a:p>
        </p:txBody>
      </p:sp>
      <p:sp>
        <p:nvSpPr>
          <p:cNvPr id="38917" name="Text Box 4"/>
          <p:cNvSpPr txBox="1">
            <a:spLocks noChangeArrowheads="1"/>
          </p:cNvSpPr>
          <p:nvPr/>
        </p:nvSpPr>
        <p:spPr bwMode="auto">
          <a:xfrm>
            <a:off x="827088" y="2349500"/>
            <a:ext cx="7561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38918" name="Text Box 5"/>
          <p:cNvSpPr txBox="1">
            <a:spLocks noChangeArrowheads="1"/>
          </p:cNvSpPr>
          <p:nvPr/>
        </p:nvSpPr>
        <p:spPr bwMode="auto">
          <a:xfrm>
            <a:off x="266700" y="2636838"/>
            <a:ext cx="8388350"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a:defRPr>
                <a:solidFill>
                  <a:schemeClr val="tx1"/>
                </a:solidFill>
                <a:latin typeface="Arial" charset="0"/>
                <a:cs typeface="Times New Roman" pitchFamily="18" charset="0"/>
              </a:defRPr>
            </a:lvl5pPr>
            <a:lvl6pPr eaLnBrk="0" fontAlgn="base" hangingPunct="0">
              <a:spcBef>
                <a:spcPct val="0"/>
              </a:spcBef>
              <a:spcAft>
                <a:spcPct val="0"/>
              </a:spcAft>
              <a:defRPr>
                <a:solidFill>
                  <a:schemeClr val="tx1"/>
                </a:solidFill>
                <a:latin typeface="Arial" charset="0"/>
                <a:cs typeface="Times New Roman" pitchFamily="18" charset="0"/>
              </a:defRPr>
            </a:lvl6pPr>
            <a:lvl7pPr eaLnBrk="0" fontAlgn="base" hangingPunct="0">
              <a:spcBef>
                <a:spcPct val="0"/>
              </a:spcBef>
              <a:spcAft>
                <a:spcPct val="0"/>
              </a:spcAft>
              <a:defRPr>
                <a:solidFill>
                  <a:schemeClr val="tx1"/>
                </a:solidFill>
                <a:latin typeface="Arial" charset="0"/>
                <a:cs typeface="Times New Roman" pitchFamily="18" charset="0"/>
              </a:defRPr>
            </a:lvl7pPr>
            <a:lvl8pPr eaLnBrk="0" fontAlgn="base" hangingPunct="0">
              <a:spcBef>
                <a:spcPct val="0"/>
              </a:spcBef>
              <a:spcAft>
                <a:spcPct val="0"/>
              </a:spcAft>
              <a:defRPr>
                <a:solidFill>
                  <a:schemeClr val="tx1"/>
                </a:solidFill>
                <a:latin typeface="Arial" charset="0"/>
                <a:cs typeface="Times New Roman" pitchFamily="18" charset="0"/>
              </a:defRPr>
            </a:lvl8pPr>
            <a:lvl9pPr eaLnBrk="0" fontAlgn="base" hangingPunct="0">
              <a:spcBef>
                <a:spcPct val="0"/>
              </a:spcBef>
              <a:spcAft>
                <a:spcPct val="0"/>
              </a:spcAft>
              <a:defRPr>
                <a:solidFill>
                  <a:schemeClr val="tx1"/>
                </a:solidFill>
                <a:latin typeface="Arial" charset="0"/>
                <a:cs typeface="Times New Roman" pitchFamily="18" charset="0"/>
              </a:defRPr>
            </a:lvl9pPr>
          </a:lstStyle>
          <a:p>
            <a:pPr algn="r" rtl="1">
              <a:lnSpc>
                <a:spcPct val="80000"/>
              </a:lnSpc>
              <a:spcBef>
                <a:spcPct val="50000"/>
              </a:spcBef>
              <a:buClr>
                <a:srgbClr val="00D600"/>
              </a:buClr>
              <a:buFont typeface="Wingdings" pitchFamily="2" charset="2"/>
              <a:buChar char="Ã"/>
            </a:pPr>
            <a:r>
              <a:rPr lang="fa-IR" sz="2800">
                <a:solidFill>
                  <a:schemeClr val="accent2"/>
                </a:solidFill>
                <a:cs typeface="Homa" pitchFamily="2" charset="-78"/>
              </a:rPr>
              <a:t>حالت اوليه: </a:t>
            </a:r>
            <a:r>
              <a:rPr lang="fa-IR" sz="2400">
                <a:solidFill>
                  <a:srgbClr val="CC3300"/>
                </a:solidFill>
                <a:cs typeface="Homa" pitchFamily="2" charset="-78"/>
              </a:rPr>
              <a:t>حالتی که عامل از آن شروع ميکند. </a:t>
            </a:r>
          </a:p>
          <a:p>
            <a:pPr lvl="4" algn="r" rtl="1">
              <a:lnSpc>
                <a:spcPct val="80000"/>
              </a:lnSpc>
              <a:spcBef>
                <a:spcPct val="50000"/>
              </a:spcBef>
              <a:buClr>
                <a:srgbClr val="00D600"/>
              </a:buClr>
              <a:buFont typeface="Wingdings" pitchFamily="2" charset="2"/>
              <a:buChar char="×"/>
            </a:pPr>
            <a:r>
              <a:rPr lang="fa-IR" sz="2400">
                <a:solidFill>
                  <a:schemeClr val="accent2"/>
                </a:solidFill>
                <a:cs typeface="Homa" pitchFamily="2" charset="-78"/>
              </a:rPr>
              <a:t>در مثال رومانی:</a:t>
            </a:r>
            <a:r>
              <a:rPr lang="fa-IR" sz="2400">
                <a:solidFill>
                  <a:srgbClr val="CC3300"/>
                </a:solidFill>
                <a:cs typeface="Homa" pitchFamily="2" charset="-78"/>
              </a:rPr>
              <a:t> </a:t>
            </a:r>
            <a:r>
              <a:rPr lang="fa-IR" sz="2000">
                <a:solidFill>
                  <a:srgbClr val="CC3300"/>
                </a:solidFill>
                <a:cs typeface="Homa" pitchFamily="2" charset="-78"/>
              </a:rPr>
              <a:t>شهر آراد </a:t>
            </a:r>
            <a:r>
              <a:rPr lang="en-US" sz="2000">
                <a:solidFill>
                  <a:srgbClr val="CC3300"/>
                </a:solidFill>
                <a:cs typeface="Homa" pitchFamily="2" charset="-78"/>
              </a:rPr>
              <a:t>n(Arad)</a:t>
            </a:r>
          </a:p>
          <a:p>
            <a:pPr algn="r" rtl="1">
              <a:spcBef>
                <a:spcPct val="50000"/>
              </a:spcBef>
              <a:buClr>
                <a:srgbClr val="00D600"/>
              </a:buClr>
              <a:buFont typeface="Wingdings" pitchFamily="2" charset="2"/>
              <a:buChar char="Ã"/>
            </a:pPr>
            <a:r>
              <a:rPr lang="fa-IR" sz="2800">
                <a:solidFill>
                  <a:schemeClr val="accent2"/>
                </a:solidFill>
                <a:cs typeface="Homa" pitchFamily="2" charset="-78"/>
              </a:rPr>
              <a:t>تابع جانشين: </a:t>
            </a:r>
            <a:r>
              <a:rPr lang="fa-IR" sz="2400">
                <a:solidFill>
                  <a:srgbClr val="CC3300"/>
                </a:solidFill>
                <a:cs typeface="Homa" pitchFamily="2" charset="-78"/>
              </a:rPr>
              <a:t>توصيفي از فعاليتهای ممکن که برای عامل مهيا است. </a:t>
            </a:r>
          </a:p>
          <a:p>
            <a:pPr lvl="4" algn="r" rtl="1">
              <a:lnSpc>
                <a:spcPct val="80000"/>
              </a:lnSpc>
              <a:spcBef>
                <a:spcPct val="50000"/>
              </a:spcBef>
              <a:buClr>
                <a:srgbClr val="00D600"/>
              </a:buClr>
              <a:buFont typeface="Wingdings" pitchFamily="2" charset="2"/>
              <a:buChar char="×"/>
            </a:pPr>
            <a:r>
              <a:rPr lang="fa-IR" sz="2400">
                <a:solidFill>
                  <a:schemeClr val="accent2"/>
                </a:solidFill>
                <a:cs typeface="Homa" pitchFamily="2" charset="-78"/>
              </a:rPr>
              <a:t>در مثال رومانی:</a:t>
            </a:r>
            <a:r>
              <a:rPr lang="en-US" sz="2000">
                <a:solidFill>
                  <a:srgbClr val="CC3300"/>
                </a:solidFill>
                <a:cs typeface="Homa" pitchFamily="2" charset="-78"/>
              </a:rPr>
              <a:t>Zerind,Sibui,Timisoara} </a:t>
            </a:r>
            <a:r>
              <a:rPr lang="fa-IR" sz="2000">
                <a:solidFill>
                  <a:srgbClr val="CC3300"/>
                </a:solidFill>
                <a:cs typeface="Homa" pitchFamily="2" charset="-78"/>
              </a:rPr>
              <a:t> </a:t>
            </a:r>
            <a:r>
              <a:rPr lang="en-US" sz="2000">
                <a:solidFill>
                  <a:srgbClr val="CC3300"/>
                </a:solidFill>
                <a:cs typeface="Homa" pitchFamily="2" charset="-78"/>
              </a:rPr>
              <a:t>S(Arad)={</a:t>
            </a:r>
          </a:p>
          <a:p>
            <a:pPr algn="r" rtl="1">
              <a:spcBef>
                <a:spcPct val="50000"/>
              </a:spcBef>
              <a:buClr>
                <a:srgbClr val="00D600"/>
              </a:buClr>
              <a:buFont typeface="Wingdings" pitchFamily="2" charset="2"/>
              <a:buChar char="Ã"/>
            </a:pPr>
            <a:r>
              <a:rPr lang="fa-IR" sz="2800">
                <a:solidFill>
                  <a:schemeClr val="accent2"/>
                </a:solidFill>
                <a:cs typeface="Homa" pitchFamily="2" charset="-78"/>
              </a:rPr>
              <a:t>فضای حالت: </a:t>
            </a:r>
            <a:r>
              <a:rPr lang="fa-IR" sz="2400">
                <a:solidFill>
                  <a:srgbClr val="CC3300"/>
                </a:solidFill>
                <a:cs typeface="Homa" pitchFamily="2" charset="-78"/>
              </a:rPr>
              <a:t>مجموعه ای از حالتها که از حالت اوليه ميتوان به آنها رسيد. </a:t>
            </a:r>
          </a:p>
          <a:p>
            <a:pPr lvl="4" algn="r" rtl="1">
              <a:lnSpc>
                <a:spcPct val="80000"/>
              </a:lnSpc>
              <a:spcBef>
                <a:spcPct val="50000"/>
              </a:spcBef>
              <a:buClr>
                <a:srgbClr val="00D600"/>
              </a:buClr>
              <a:buFont typeface="Wingdings" pitchFamily="2" charset="2"/>
              <a:buChar char="×"/>
            </a:pPr>
            <a:r>
              <a:rPr lang="fa-IR" sz="2400">
                <a:solidFill>
                  <a:schemeClr val="accent2"/>
                </a:solidFill>
                <a:cs typeface="Homa" pitchFamily="2" charset="-78"/>
              </a:rPr>
              <a:t>در مثال رومانی: </a:t>
            </a:r>
            <a:r>
              <a:rPr lang="fa-IR" sz="2000">
                <a:solidFill>
                  <a:srgbClr val="CC3300"/>
                </a:solidFill>
                <a:cs typeface="Homa" pitchFamily="2" charset="-78"/>
              </a:rPr>
              <a:t>کليه</a:t>
            </a:r>
            <a:r>
              <a:rPr lang="fa-IR" sz="2400">
                <a:solidFill>
                  <a:schemeClr val="accent2"/>
                </a:solidFill>
                <a:cs typeface="Homa" pitchFamily="2" charset="-78"/>
              </a:rPr>
              <a:t> </a:t>
            </a:r>
            <a:r>
              <a:rPr lang="fa-IR" sz="2000">
                <a:solidFill>
                  <a:srgbClr val="CC3300"/>
                </a:solidFill>
                <a:cs typeface="Homa" pitchFamily="2" charset="-78"/>
              </a:rPr>
              <a:t>شهرها که با شروع از آراد ميتوان به آنها رسيد</a:t>
            </a:r>
          </a:p>
          <a:p>
            <a:pPr algn="ctr" rtl="1">
              <a:spcBef>
                <a:spcPct val="50000"/>
              </a:spcBef>
            </a:pPr>
            <a:r>
              <a:rPr lang="fa-IR" sz="2800" b="1">
                <a:solidFill>
                  <a:srgbClr val="996633"/>
                </a:solidFill>
                <a:cs typeface="Homa" pitchFamily="2" charset="-78"/>
              </a:rPr>
              <a:t>تابع جانشين + حالت اوليه = فضای حالت</a:t>
            </a:r>
          </a:p>
          <a:p>
            <a:pPr algn="r" rtl="1">
              <a:lnSpc>
                <a:spcPct val="80000"/>
              </a:lnSpc>
              <a:spcBef>
                <a:spcPct val="50000"/>
              </a:spcBef>
              <a:buClr>
                <a:srgbClr val="00D600"/>
              </a:buClr>
              <a:buFont typeface="Wingdings" pitchFamily="2" charset="2"/>
              <a:buChar char="Ã"/>
            </a:pPr>
            <a:endParaRPr lang="fa-IR" sz="2400" b="1">
              <a:solidFill>
                <a:srgbClr val="CC3300"/>
              </a:solidFill>
              <a:cs typeface="Homa" pitchFamily="2" charset="-78"/>
            </a:endParaRPr>
          </a:p>
          <a:p>
            <a:pPr algn="r" rtl="1">
              <a:spcBef>
                <a:spcPct val="50000"/>
              </a:spcBef>
            </a:pPr>
            <a:endParaRPr lang="en-US" sz="2400" b="1">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ED34255-462D-44A6-9CEB-2E0DB610101D}" type="slidenum">
              <a:rPr lang="fa-IR"/>
              <a:pPr>
                <a:defRPr/>
              </a:pPr>
              <a:t>38</a:t>
            </a:fld>
            <a:endParaRPr lang="en-US"/>
          </a:p>
        </p:txBody>
      </p:sp>
      <p:sp>
        <p:nvSpPr>
          <p:cNvPr id="3993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39940" name="Text Box 3"/>
          <p:cNvSpPr txBox="1">
            <a:spLocks noChangeArrowheads="1"/>
          </p:cNvSpPr>
          <p:nvPr/>
        </p:nvSpPr>
        <p:spPr bwMode="auto">
          <a:xfrm>
            <a:off x="266700" y="2060575"/>
            <a:ext cx="8388350" cy="434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lnSpc>
                <a:spcPct val="80000"/>
              </a:lnSpc>
              <a:buClr>
                <a:srgbClr val="00D600"/>
              </a:buClr>
              <a:buFont typeface="Wingdings" pitchFamily="2" charset="2"/>
              <a:buChar char="Ã"/>
            </a:pPr>
            <a:r>
              <a:rPr lang="ar-SA" sz="2800">
                <a:solidFill>
                  <a:schemeClr val="accent2"/>
                </a:solidFill>
                <a:cs typeface="Homa" pitchFamily="2" charset="-78"/>
              </a:rPr>
              <a:t>آزمون هدف: </a:t>
            </a:r>
            <a:r>
              <a:rPr lang="ar-SA" sz="2400">
                <a:solidFill>
                  <a:srgbClr val="CC3300"/>
                </a:solidFill>
                <a:cs typeface="Homa" pitchFamily="2" charset="-78"/>
              </a:rPr>
              <a:t>تعيين ميکند که آيا حالت خاصی، حالت هدف است يا خير</a:t>
            </a:r>
          </a:p>
          <a:p>
            <a:pPr lvl="2" algn="r" rtl="1">
              <a:lnSpc>
                <a:spcPct val="80000"/>
              </a:lnSpc>
              <a:buClr>
                <a:srgbClr val="00D600"/>
              </a:buClr>
              <a:buFont typeface="Wingdings" pitchFamily="2" charset="2"/>
              <a:buChar char="×"/>
            </a:pPr>
            <a:r>
              <a:rPr lang="ar-SA" sz="2600">
                <a:solidFill>
                  <a:schemeClr val="accent2"/>
                </a:solidFill>
                <a:cs typeface="Homa" pitchFamily="2" charset="-78"/>
              </a:rPr>
              <a:t>هدف صريح:</a:t>
            </a:r>
            <a:r>
              <a:rPr lang="ar-SA" sz="2800">
                <a:solidFill>
                  <a:schemeClr val="accent2"/>
                </a:solidFill>
                <a:cs typeface="Homa" pitchFamily="2" charset="-78"/>
              </a:rPr>
              <a:t> </a:t>
            </a:r>
            <a:r>
              <a:rPr lang="ar-SA" sz="2000">
                <a:solidFill>
                  <a:srgbClr val="CC3300"/>
                </a:solidFill>
                <a:cs typeface="Homa" pitchFamily="2" charset="-78"/>
              </a:rPr>
              <a:t>در مثال رومانی، رسيدن به بخارست</a:t>
            </a:r>
          </a:p>
          <a:p>
            <a:pPr lvl="2" algn="r" rtl="1">
              <a:lnSpc>
                <a:spcPct val="80000"/>
              </a:lnSpc>
              <a:buClr>
                <a:srgbClr val="00D600"/>
              </a:buClr>
              <a:buFont typeface="Wingdings" pitchFamily="2" charset="2"/>
              <a:buChar char="×"/>
            </a:pPr>
            <a:r>
              <a:rPr lang="ar-SA" sz="2600">
                <a:solidFill>
                  <a:schemeClr val="accent2"/>
                </a:solidFill>
                <a:cs typeface="Homa" pitchFamily="2" charset="-78"/>
              </a:rPr>
              <a:t>هدف انتزاعی:</a:t>
            </a:r>
            <a:r>
              <a:rPr lang="ar-SA" sz="2800">
                <a:solidFill>
                  <a:schemeClr val="accent2"/>
                </a:solidFill>
                <a:cs typeface="Homa" pitchFamily="2" charset="-78"/>
              </a:rPr>
              <a:t> </a:t>
            </a:r>
            <a:r>
              <a:rPr lang="ar-SA" sz="2000">
                <a:solidFill>
                  <a:srgbClr val="CC3300"/>
                </a:solidFill>
                <a:cs typeface="Homa" pitchFamily="2" charset="-78"/>
              </a:rPr>
              <a:t>در مثال شطرنج، رسيدن به حالت کيش و مات</a:t>
            </a:r>
            <a:endParaRPr lang="en-US" sz="2000">
              <a:solidFill>
                <a:srgbClr val="CC3300"/>
              </a:solidFill>
              <a:cs typeface="Homa" pitchFamily="2" charset="-78"/>
            </a:endParaRPr>
          </a:p>
          <a:p>
            <a:pPr algn="r" rtl="1">
              <a:spcBef>
                <a:spcPct val="50000"/>
              </a:spcBef>
              <a:buClr>
                <a:srgbClr val="00D600"/>
              </a:buClr>
              <a:buFont typeface="Wingdings" pitchFamily="2" charset="2"/>
              <a:buChar char="Ã"/>
            </a:pPr>
            <a:r>
              <a:rPr lang="ar-SA" sz="2800">
                <a:solidFill>
                  <a:schemeClr val="accent2"/>
                </a:solidFill>
                <a:cs typeface="Homa" pitchFamily="2" charset="-78"/>
              </a:rPr>
              <a:t>مسير: </a:t>
            </a:r>
            <a:r>
              <a:rPr lang="ar-SA" sz="2400">
                <a:solidFill>
                  <a:srgbClr val="CC3300"/>
                </a:solidFill>
                <a:cs typeface="Homa" pitchFamily="2" charset="-78"/>
              </a:rPr>
              <a:t>دنباله ای از حالتها که دنباله ای از فعاليتها </a:t>
            </a:r>
            <a:r>
              <a:rPr lang="fa-IR" sz="2400">
                <a:solidFill>
                  <a:srgbClr val="CC3300"/>
                </a:solidFill>
                <a:cs typeface="Homa" pitchFamily="2" charset="-78"/>
              </a:rPr>
              <a:t>را </a:t>
            </a:r>
            <a:r>
              <a:rPr lang="ar-SA" sz="2400">
                <a:solidFill>
                  <a:srgbClr val="CC3300"/>
                </a:solidFill>
                <a:cs typeface="Homa" pitchFamily="2" charset="-78"/>
              </a:rPr>
              <a:t>به هم متصل مي</a:t>
            </a:r>
            <a:r>
              <a:rPr lang="fa-IR" sz="2400">
                <a:solidFill>
                  <a:srgbClr val="CC3300"/>
                </a:solidFill>
                <a:cs typeface="Homa" pitchFamily="2" charset="-78"/>
              </a:rPr>
              <a:t>کند</a:t>
            </a:r>
            <a:r>
              <a:rPr lang="ar-SA" sz="2400">
                <a:solidFill>
                  <a:srgbClr val="CC3300"/>
                </a:solidFill>
                <a:cs typeface="Homa" pitchFamily="2" charset="-78"/>
              </a:rPr>
              <a:t>. </a:t>
            </a:r>
            <a:endParaRPr lang="fa-IR" sz="2400">
              <a:solidFill>
                <a:srgbClr val="CC3300"/>
              </a:solidFill>
              <a:cs typeface="Homa" pitchFamily="2" charset="-78"/>
            </a:endParaRPr>
          </a:p>
          <a:p>
            <a:pPr lvl="2" algn="r" rtl="1">
              <a:buClr>
                <a:srgbClr val="00D600"/>
              </a:buClr>
              <a:buFont typeface="Wingdings" pitchFamily="2" charset="2"/>
              <a:buChar char="×"/>
            </a:pPr>
            <a:r>
              <a:rPr lang="ar-SA" sz="2400">
                <a:solidFill>
                  <a:schemeClr val="accent2"/>
                </a:solidFill>
                <a:cs typeface="Homa" pitchFamily="2" charset="-78"/>
              </a:rPr>
              <a:t>در مثال رومانی</a:t>
            </a:r>
            <a:r>
              <a:rPr lang="fa-IR" sz="2400">
                <a:solidFill>
                  <a:schemeClr val="accent2"/>
                </a:solidFill>
                <a:cs typeface="Homa" pitchFamily="2" charset="-78"/>
              </a:rPr>
              <a:t>:</a:t>
            </a:r>
            <a:r>
              <a:rPr lang="ar-SA" sz="2400">
                <a:solidFill>
                  <a:srgbClr val="CC3300"/>
                </a:solidFill>
                <a:cs typeface="Homa" pitchFamily="2" charset="-78"/>
              </a:rPr>
              <a:t> </a:t>
            </a:r>
            <a:r>
              <a:rPr lang="en-US" sz="2000">
                <a:solidFill>
                  <a:srgbClr val="CC3300"/>
                </a:solidFill>
                <a:cs typeface="Homa" pitchFamily="2" charset="-78"/>
              </a:rPr>
              <a:t>Arad, Sibiu, Fagaras</a:t>
            </a:r>
            <a:r>
              <a:rPr lang="en-US" sz="2400">
                <a:solidFill>
                  <a:srgbClr val="CC3300"/>
                </a:solidFill>
                <a:cs typeface="Homa" pitchFamily="2" charset="-78"/>
              </a:rPr>
              <a:t> </a:t>
            </a:r>
            <a:r>
              <a:rPr lang="fa-IR" sz="2400">
                <a:solidFill>
                  <a:srgbClr val="CC3300"/>
                </a:solidFill>
                <a:cs typeface="Homa" pitchFamily="2" charset="-78"/>
              </a:rPr>
              <a:t> </a:t>
            </a:r>
            <a:r>
              <a:rPr lang="ar-SA" sz="2400">
                <a:solidFill>
                  <a:srgbClr val="CC3300"/>
                </a:solidFill>
                <a:cs typeface="Homa" pitchFamily="2" charset="-78"/>
              </a:rPr>
              <a:t>يک مسير است</a:t>
            </a:r>
          </a:p>
          <a:p>
            <a:pPr algn="r" rtl="1">
              <a:spcBef>
                <a:spcPct val="50000"/>
              </a:spcBef>
              <a:buClr>
                <a:srgbClr val="00D600"/>
              </a:buClr>
              <a:buFont typeface="Wingdings" pitchFamily="2" charset="2"/>
              <a:buChar char="Ã"/>
            </a:pPr>
            <a:r>
              <a:rPr lang="ar-SA" sz="2800">
                <a:solidFill>
                  <a:schemeClr val="accent2"/>
                </a:solidFill>
                <a:cs typeface="Homa" pitchFamily="2" charset="-78"/>
              </a:rPr>
              <a:t>هزينه مسير: </a:t>
            </a:r>
            <a:r>
              <a:rPr lang="ar-SA" sz="2400">
                <a:solidFill>
                  <a:srgbClr val="CC3300"/>
                </a:solidFill>
                <a:cs typeface="Homa" pitchFamily="2" charset="-78"/>
              </a:rPr>
              <a:t>برای هر مسير يک هزينه عددی در نظر ميگيرد. </a:t>
            </a:r>
            <a:endParaRPr lang="fa-IR" sz="2400">
              <a:solidFill>
                <a:srgbClr val="CC3300"/>
              </a:solidFill>
              <a:cs typeface="Homa" pitchFamily="2" charset="-78"/>
            </a:endParaRPr>
          </a:p>
          <a:p>
            <a:pPr lvl="2" algn="r" rtl="1">
              <a:buClr>
                <a:srgbClr val="00D600"/>
              </a:buClr>
              <a:buFont typeface="Wingdings" pitchFamily="2" charset="2"/>
              <a:buChar char="×"/>
            </a:pPr>
            <a:r>
              <a:rPr lang="ar-SA" sz="2400">
                <a:solidFill>
                  <a:schemeClr val="accent2"/>
                </a:solidFill>
                <a:cs typeface="Homa" pitchFamily="2" charset="-78"/>
              </a:rPr>
              <a:t>در مثال رومانی</a:t>
            </a:r>
            <a:r>
              <a:rPr lang="fa-IR" sz="2400">
                <a:solidFill>
                  <a:schemeClr val="accent2"/>
                </a:solidFill>
                <a:cs typeface="Homa" pitchFamily="2" charset="-78"/>
              </a:rPr>
              <a:t>:</a:t>
            </a:r>
            <a:r>
              <a:rPr lang="ar-SA" sz="2400">
                <a:solidFill>
                  <a:srgbClr val="CC3300"/>
                </a:solidFill>
                <a:cs typeface="Homa" pitchFamily="2" charset="-78"/>
              </a:rPr>
              <a:t> طول مسير بين شهرها بر حسب کيلومتر</a:t>
            </a:r>
            <a:endParaRPr lang="fa-IR" sz="2400">
              <a:solidFill>
                <a:srgbClr val="CC3300"/>
              </a:solidFill>
              <a:cs typeface="Homa" pitchFamily="2" charset="-78"/>
            </a:endParaRPr>
          </a:p>
          <a:p>
            <a:pPr lvl="2" algn="r" rtl="1">
              <a:spcBef>
                <a:spcPct val="50000"/>
              </a:spcBef>
              <a:buClr>
                <a:srgbClr val="00D600"/>
              </a:buClr>
              <a:buFont typeface="Wingdings" pitchFamily="2" charset="2"/>
              <a:buNone/>
            </a:pPr>
            <a:r>
              <a:rPr lang="fa-IR" sz="3200" b="1">
                <a:solidFill>
                  <a:schemeClr val="accent2"/>
                </a:solidFill>
                <a:cs typeface="Lotus" pitchFamily="2" charset="-78"/>
              </a:rPr>
              <a:t>راه حل</a:t>
            </a:r>
            <a:r>
              <a:rPr lang="fa-IR" sz="2800" b="1">
                <a:solidFill>
                  <a:srgbClr val="CC3300"/>
                </a:solidFill>
                <a:cs typeface="Lotus" pitchFamily="2" charset="-78"/>
              </a:rPr>
              <a:t> مسئله مسيری از حالت اوليه به حالت هدف است</a:t>
            </a:r>
          </a:p>
          <a:p>
            <a:pPr lvl="2" algn="r" rtl="1">
              <a:buClr>
                <a:srgbClr val="00D600"/>
              </a:buClr>
              <a:buFont typeface="Wingdings" pitchFamily="2" charset="2"/>
              <a:buNone/>
            </a:pPr>
            <a:r>
              <a:rPr lang="fa-IR" sz="3200" b="1">
                <a:solidFill>
                  <a:schemeClr val="accent2"/>
                </a:solidFill>
                <a:cs typeface="Lotus" pitchFamily="2" charset="-78"/>
              </a:rPr>
              <a:t>         راه حل بهينه</a:t>
            </a:r>
            <a:r>
              <a:rPr lang="fa-IR" sz="2800" b="1">
                <a:solidFill>
                  <a:srgbClr val="CC3300"/>
                </a:solidFill>
                <a:cs typeface="Lotus" pitchFamily="2" charset="-78"/>
              </a:rPr>
              <a:t> کمترين هزينه مسير را دارد</a:t>
            </a:r>
            <a:endParaRPr lang="en-US" sz="28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658D748B-DFC6-432D-9DAE-7001822391DF}" type="slidenum">
              <a:rPr lang="fa-IR"/>
              <a:pPr>
                <a:defRPr/>
              </a:pPr>
              <a:t>39</a:t>
            </a:fld>
            <a:endParaRPr lang="en-US"/>
          </a:p>
        </p:txBody>
      </p:sp>
      <p:sp>
        <p:nvSpPr>
          <p:cNvPr id="4096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pic>
        <p:nvPicPr>
          <p:cNvPr id="40964"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9388" y="2708275"/>
            <a:ext cx="4897437" cy="3654425"/>
          </a:xfrm>
          <a:noFill/>
        </p:spPr>
      </p:pic>
      <p:sp>
        <p:nvSpPr>
          <p:cNvPr id="40965" name="Text Box 4"/>
          <p:cNvSpPr txBox="1">
            <a:spLocks noChangeArrowheads="1"/>
          </p:cNvSpPr>
          <p:nvPr/>
        </p:nvSpPr>
        <p:spPr bwMode="auto">
          <a:xfrm>
            <a:off x="539750" y="1811338"/>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مثال: دنيای جارو برقي</a:t>
            </a:r>
            <a:endParaRPr lang="en-US" sz="4400" b="1">
              <a:solidFill>
                <a:schemeClr val="accent2"/>
              </a:solidFill>
              <a:cs typeface="Lotus" pitchFamily="2" charset="-78"/>
            </a:endParaRPr>
          </a:p>
        </p:txBody>
      </p:sp>
      <p:sp>
        <p:nvSpPr>
          <p:cNvPr id="39942" name="Text Box 5"/>
          <p:cNvSpPr txBox="1">
            <a:spLocks noChangeArrowheads="1"/>
          </p:cNvSpPr>
          <p:nvPr/>
        </p:nvSpPr>
        <p:spPr bwMode="auto">
          <a:xfrm>
            <a:off x="4873625" y="2573338"/>
            <a:ext cx="3887788"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defRPr/>
            </a:pPr>
            <a:r>
              <a:rPr lang="fa-IR" sz="2400" dirty="0" smtClean="0">
                <a:solidFill>
                  <a:srgbClr val="FF0000"/>
                </a:solidFill>
                <a:cs typeface="Homa" pitchFamily="2" charset="-78"/>
              </a:rPr>
              <a:t>حالتها</a:t>
            </a:r>
            <a:r>
              <a:rPr lang="fa-IR" sz="2400" dirty="0" smtClean="0">
                <a:solidFill>
                  <a:schemeClr val="accent2">
                    <a:lumMod val="75000"/>
                  </a:schemeClr>
                </a:solidFill>
                <a:cs typeface="Homa" pitchFamily="2" charset="-78"/>
              </a:rPr>
              <a:t>:</a:t>
            </a:r>
            <a:r>
              <a:rPr lang="fa-IR" sz="2000" dirty="0" smtClean="0">
                <a:solidFill>
                  <a:schemeClr val="accent2">
                    <a:lumMod val="75000"/>
                  </a:schemeClr>
                </a:solidFill>
                <a:cs typeface="Homa" pitchFamily="2" charset="-78"/>
              </a:rPr>
              <a:t> دو مکان که هر يک ممکن است کثيف يا تميز باشند.لذا 8 = 2^2* 2حالت در اين جهان وجود دارد</a:t>
            </a:r>
          </a:p>
          <a:p>
            <a:pPr algn="justLow" rtl="1">
              <a:spcBef>
                <a:spcPct val="50000"/>
              </a:spcBef>
              <a:defRPr/>
            </a:pPr>
            <a:r>
              <a:rPr lang="fa-IR" sz="2400" dirty="0" smtClean="0">
                <a:solidFill>
                  <a:srgbClr val="FF0000"/>
                </a:solidFill>
                <a:cs typeface="Homa" pitchFamily="2" charset="-78"/>
              </a:rPr>
              <a:t>حالت اوليه</a:t>
            </a:r>
            <a:r>
              <a:rPr lang="fa-IR" sz="2400" dirty="0" smtClean="0">
                <a:solidFill>
                  <a:schemeClr val="accent2">
                    <a:lumMod val="75000"/>
                  </a:schemeClr>
                </a:solidFill>
                <a:cs typeface="Homa" pitchFamily="2" charset="-78"/>
              </a:rPr>
              <a:t>:</a:t>
            </a:r>
            <a:r>
              <a:rPr lang="fa-IR" sz="2000" dirty="0" smtClean="0">
                <a:solidFill>
                  <a:schemeClr val="accent2">
                    <a:lumMod val="75000"/>
                  </a:schemeClr>
                </a:solidFill>
                <a:cs typeface="Homa" pitchFamily="2" charset="-78"/>
              </a:rPr>
              <a:t> هر حالتی ميتواند به عنوان حالت اوليه طراحی شود</a:t>
            </a:r>
          </a:p>
          <a:p>
            <a:pPr algn="justLow" rtl="1">
              <a:spcBef>
                <a:spcPct val="50000"/>
              </a:spcBef>
              <a:defRPr/>
            </a:pPr>
            <a:r>
              <a:rPr lang="fa-IR" sz="2400" dirty="0" smtClean="0">
                <a:solidFill>
                  <a:srgbClr val="FF0000"/>
                </a:solidFill>
                <a:cs typeface="Homa" pitchFamily="2" charset="-78"/>
              </a:rPr>
              <a:t>تابع جانشين</a:t>
            </a:r>
            <a:r>
              <a:rPr lang="fa-IR" sz="2400" dirty="0" smtClean="0">
                <a:solidFill>
                  <a:schemeClr val="accent2">
                    <a:lumMod val="75000"/>
                  </a:schemeClr>
                </a:solidFill>
                <a:cs typeface="Homa" pitchFamily="2" charset="-78"/>
              </a:rPr>
              <a:t>:</a:t>
            </a:r>
            <a:r>
              <a:rPr lang="fa-IR" sz="2000" dirty="0" smtClean="0">
                <a:solidFill>
                  <a:schemeClr val="accent2">
                    <a:lumMod val="75000"/>
                  </a:schemeClr>
                </a:solidFill>
                <a:cs typeface="Homa" pitchFamily="2" charset="-78"/>
              </a:rPr>
              <a:t> حالتهای معتبر از سه عمليات: راست، چپ، مکش</a:t>
            </a:r>
          </a:p>
          <a:p>
            <a:pPr algn="justLow" rtl="1">
              <a:spcBef>
                <a:spcPct val="50000"/>
              </a:spcBef>
              <a:defRPr/>
            </a:pPr>
            <a:r>
              <a:rPr lang="fa-IR" sz="2400" dirty="0" smtClean="0">
                <a:solidFill>
                  <a:srgbClr val="FF0000"/>
                </a:solidFill>
                <a:cs typeface="Homa" pitchFamily="2" charset="-78"/>
              </a:rPr>
              <a:t>آزمون هدف</a:t>
            </a:r>
            <a:r>
              <a:rPr lang="fa-IR" sz="2400" dirty="0" smtClean="0">
                <a:solidFill>
                  <a:schemeClr val="accent2">
                    <a:lumMod val="75000"/>
                  </a:schemeClr>
                </a:solidFill>
                <a:cs typeface="Homa" pitchFamily="2" charset="-78"/>
              </a:rPr>
              <a:t>:</a:t>
            </a:r>
            <a:r>
              <a:rPr lang="fa-IR" sz="2000" dirty="0" smtClean="0">
                <a:solidFill>
                  <a:schemeClr val="accent2">
                    <a:lumMod val="75000"/>
                  </a:schemeClr>
                </a:solidFill>
                <a:cs typeface="Homa" pitchFamily="2" charset="-78"/>
              </a:rPr>
              <a:t> تميزی تمام مربعها</a:t>
            </a:r>
          </a:p>
          <a:p>
            <a:pPr algn="justLow" rtl="1">
              <a:spcBef>
                <a:spcPct val="50000"/>
              </a:spcBef>
              <a:defRPr/>
            </a:pPr>
            <a:r>
              <a:rPr lang="fa-IR" sz="2400" dirty="0" smtClean="0">
                <a:solidFill>
                  <a:srgbClr val="FF0000"/>
                </a:solidFill>
                <a:cs typeface="Homa" pitchFamily="2" charset="-78"/>
              </a:rPr>
              <a:t>هزينه مسير</a:t>
            </a:r>
            <a:r>
              <a:rPr lang="fa-IR" sz="2400" dirty="0" smtClean="0">
                <a:solidFill>
                  <a:schemeClr val="accent2">
                    <a:lumMod val="75000"/>
                  </a:schemeClr>
                </a:solidFill>
                <a:cs typeface="Homa" pitchFamily="2" charset="-78"/>
              </a:rPr>
              <a:t>:</a:t>
            </a:r>
            <a:r>
              <a:rPr lang="fa-IR" sz="2000" dirty="0" smtClean="0">
                <a:solidFill>
                  <a:schemeClr val="accent2">
                    <a:lumMod val="75000"/>
                  </a:schemeClr>
                </a:solidFill>
                <a:cs typeface="Homa" pitchFamily="2" charset="-78"/>
              </a:rPr>
              <a:t> تعداد مراحل در مسير</a:t>
            </a:r>
            <a:endParaRPr lang="en-US" sz="2000" dirty="0" smtClean="0">
              <a:solidFill>
                <a:schemeClr val="accent2">
                  <a:lumMod val="75000"/>
                </a:schemeClr>
              </a:solidFill>
              <a:cs typeface="Homa"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16FB63D8-C05B-4F6A-B0D9-2B5CF4D03726}" type="slidenum">
              <a:rPr lang="fa-IR"/>
              <a:pPr>
                <a:defRPr/>
              </a:pPr>
              <a:t>4</a:t>
            </a:fld>
            <a:endParaRPr lang="en-US"/>
          </a:p>
        </p:txBody>
      </p:sp>
      <p:sp>
        <p:nvSpPr>
          <p:cNvPr id="5123"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a:t>
            </a:r>
            <a:endParaRPr lang="en-US" sz="2400" b="1">
              <a:latin typeface="Times New Roman" pitchFamily="18" charset="0"/>
              <a:cs typeface="Homa" pitchFamily="2" charset="-78"/>
            </a:endParaRPr>
          </a:p>
        </p:txBody>
      </p:sp>
      <p:sp>
        <p:nvSpPr>
          <p:cNvPr id="5124" name="Text Box 5"/>
          <p:cNvSpPr txBox="1">
            <a:spLocks noChangeArrowheads="1"/>
          </p:cNvSpPr>
          <p:nvPr/>
        </p:nvSpPr>
        <p:spPr bwMode="auto">
          <a:xfrm>
            <a:off x="3275013" y="2060575"/>
            <a:ext cx="5400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400" b="1">
                <a:cs typeface="Lotus" pitchFamily="2" charset="-78"/>
              </a:rPr>
              <a:t>هوش مصنوع</a:t>
            </a:r>
            <a:r>
              <a:rPr lang="ar-SA" sz="4400" b="1">
                <a:cs typeface="Lotus" pitchFamily="2" charset="-78"/>
              </a:rPr>
              <a:t>ي</a:t>
            </a:r>
            <a:r>
              <a:rPr lang="fa-IR" sz="4400" b="1">
                <a:cs typeface="Lotus" pitchFamily="2" charset="-78"/>
              </a:rPr>
              <a:t> چيست؟</a:t>
            </a:r>
            <a:endParaRPr lang="en-US" sz="4400" b="1">
              <a:cs typeface="Lotus" pitchFamily="2" charset="-78"/>
            </a:endParaRPr>
          </a:p>
        </p:txBody>
      </p:sp>
      <p:sp>
        <p:nvSpPr>
          <p:cNvPr id="5125" name="Rectangle 6"/>
          <p:cNvSpPr>
            <a:spLocks noChangeArrowheads="1"/>
          </p:cNvSpPr>
          <p:nvPr/>
        </p:nvSpPr>
        <p:spPr bwMode="auto">
          <a:xfrm>
            <a:off x="395288" y="3284538"/>
            <a:ext cx="3817937" cy="1352550"/>
          </a:xfrm>
          <a:prstGeom prst="rect">
            <a:avLst/>
          </a:prstGeom>
          <a:solidFill>
            <a:srgbClr val="FFCC00"/>
          </a:solidFill>
          <a:ln>
            <a:noFill/>
          </a:ln>
          <a:effectLst/>
          <a:extLs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4000" b="1">
                <a:solidFill>
                  <a:srgbClr val="000099"/>
                </a:solidFill>
                <a:cs typeface="Lotus" pitchFamily="2" charset="-78"/>
              </a:rPr>
              <a:t>مانند انسان فکر کردن</a:t>
            </a:r>
            <a:endParaRPr lang="en-US" sz="4000" b="1">
              <a:solidFill>
                <a:srgbClr val="000099"/>
              </a:solidFill>
              <a:cs typeface="Lotus" pitchFamily="2" charset="-78"/>
            </a:endParaRPr>
          </a:p>
        </p:txBody>
      </p:sp>
      <p:sp>
        <p:nvSpPr>
          <p:cNvPr id="5126" name="Rectangle 13"/>
          <p:cNvSpPr>
            <a:spLocks noChangeArrowheads="1"/>
          </p:cNvSpPr>
          <p:nvPr/>
        </p:nvSpPr>
        <p:spPr bwMode="auto">
          <a:xfrm>
            <a:off x="395288" y="5013325"/>
            <a:ext cx="3817937" cy="135255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4000" b="1">
                <a:solidFill>
                  <a:srgbClr val="000099"/>
                </a:solidFill>
                <a:cs typeface="Lotus" pitchFamily="2" charset="-78"/>
              </a:rPr>
              <a:t>مانند انسان عمل کردن</a:t>
            </a:r>
            <a:endParaRPr lang="en-US" sz="4000" b="1">
              <a:solidFill>
                <a:srgbClr val="000099"/>
              </a:solidFill>
              <a:cs typeface="Lotus" pitchFamily="2" charset="-78"/>
            </a:endParaRPr>
          </a:p>
        </p:txBody>
      </p:sp>
      <p:sp>
        <p:nvSpPr>
          <p:cNvPr id="5127" name="Rectangle 14"/>
          <p:cNvSpPr>
            <a:spLocks noChangeArrowheads="1"/>
          </p:cNvSpPr>
          <p:nvPr/>
        </p:nvSpPr>
        <p:spPr bwMode="auto">
          <a:xfrm>
            <a:off x="4500563" y="5013325"/>
            <a:ext cx="3817937" cy="135255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4000" b="1">
                <a:solidFill>
                  <a:srgbClr val="000099"/>
                </a:solidFill>
                <a:cs typeface="Lotus" pitchFamily="2" charset="-78"/>
              </a:rPr>
              <a:t>عاقلانه عمل کردن</a:t>
            </a:r>
            <a:endParaRPr lang="en-US" sz="4000" b="1">
              <a:solidFill>
                <a:srgbClr val="000099"/>
              </a:solidFill>
              <a:cs typeface="Lotus" pitchFamily="2" charset="-78"/>
            </a:endParaRPr>
          </a:p>
        </p:txBody>
      </p:sp>
      <p:sp>
        <p:nvSpPr>
          <p:cNvPr id="5128" name="Rectangle 15"/>
          <p:cNvSpPr>
            <a:spLocks noChangeArrowheads="1"/>
          </p:cNvSpPr>
          <p:nvPr/>
        </p:nvSpPr>
        <p:spPr bwMode="auto">
          <a:xfrm>
            <a:off x="4500563" y="3284538"/>
            <a:ext cx="3817937" cy="135255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4000" b="1">
                <a:solidFill>
                  <a:srgbClr val="000099"/>
                </a:solidFill>
                <a:cs typeface="Lotus" pitchFamily="2" charset="-78"/>
              </a:rPr>
              <a:t>عاقلانه فکر کردن</a:t>
            </a:r>
            <a:endParaRPr lang="en-US" sz="4000" b="1">
              <a:solidFill>
                <a:srgbClr val="000099"/>
              </a:solidFill>
              <a:cs typeface="Lotus"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7395A156-A9C3-4135-B17B-A2820C4E2277}" type="slidenum">
              <a:rPr lang="fa-IR"/>
              <a:pPr>
                <a:defRPr/>
              </a:pPr>
              <a:t>40</a:t>
            </a:fld>
            <a:endParaRPr lang="en-US"/>
          </a:p>
        </p:txBody>
      </p:sp>
      <p:sp>
        <p:nvSpPr>
          <p:cNvPr id="4198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41988" name="Text Box 3"/>
          <p:cNvSpPr txBox="1">
            <a:spLocks noChangeArrowheads="1"/>
          </p:cNvSpPr>
          <p:nvPr/>
        </p:nvSpPr>
        <p:spPr bwMode="auto">
          <a:xfrm>
            <a:off x="2051050" y="1811338"/>
            <a:ext cx="5905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مثال: معمای8</a:t>
            </a:r>
            <a:endParaRPr lang="en-US" sz="4400" b="1">
              <a:solidFill>
                <a:schemeClr val="accent2"/>
              </a:solidFill>
              <a:cs typeface="Lotus" pitchFamily="2" charset="-78"/>
            </a:endParaRPr>
          </a:p>
        </p:txBody>
      </p:sp>
      <p:pic>
        <p:nvPicPr>
          <p:cNvPr id="41989" name="Picture 4"/>
          <p:cNvPicPr>
            <a:picLocks noChangeAspect="1" noChangeArrowheads="1"/>
          </p:cNvPicPr>
          <p:nvPr/>
        </p:nvPicPr>
        <p:blipFill>
          <a:blip r:embed="rId2">
            <a:extLst>
              <a:ext uri="{28A0092B-C50C-407E-A947-70E740481C1C}">
                <a14:useLocalDpi xmlns:a14="http://schemas.microsoft.com/office/drawing/2010/main" val="0"/>
              </a:ext>
            </a:extLst>
          </a:blip>
          <a:srcRect r="50795"/>
          <a:stretch>
            <a:fillRect/>
          </a:stretch>
        </p:blipFill>
        <p:spPr bwMode="auto">
          <a:xfrm>
            <a:off x="971550" y="2205038"/>
            <a:ext cx="2157413"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5"/>
          <p:cNvPicPr>
            <a:picLocks noChangeArrowheads="1"/>
          </p:cNvPicPr>
          <p:nvPr/>
        </p:nvPicPr>
        <p:blipFill>
          <a:blip r:embed="rId2">
            <a:extLst>
              <a:ext uri="{28A0092B-C50C-407E-A947-70E740481C1C}">
                <a14:useLocalDpi xmlns:a14="http://schemas.microsoft.com/office/drawing/2010/main" val="0"/>
              </a:ext>
            </a:extLst>
          </a:blip>
          <a:srcRect l="54536"/>
          <a:stretch>
            <a:fillRect/>
          </a:stretch>
        </p:blipFill>
        <p:spPr bwMode="auto">
          <a:xfrm>
            <a:off x="900113" y="4437063"/>
            <a:ext cx="1970087"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1" name="Text Box 6"/>
          <p:cNvSpPr txBox="1">
            <a:spLocks noChangeArrowheads="1"/>
          </p:cNvSpPr>
          <p:nvPr/>
        </p:nvSpPr>
        <p:spPr bwMode="auto">
          <a:xfrm>
            <a:off x="3203575" y="2454275"/>
            <a:ext cx="5329238"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pPr>
            <a:r>
              <a:rPr lang="fa-IR" sz="2400">
                <a:solidFill>
                  <a:schemeClr val="accent2"/>
                </a:solidFill>
                <a:cs typeface="Homa" pitchFamily="2" charset="-78"/>
              </a:rPr>
              <a:t>حالتها:</a:t>
            </a:r>
            <a:r>
              <a:rPr lang="fa-IR" sz="2000">
                <a:solidFill>
                  <a:srgbClr val="CC3300"/>
                </a:solidFill>
                <a:cs typeface="Homa" pitchFamily="2" charset="-78"/>
              </a:rPr>
              <a:t> مکان هر هشت خانه شماره دار و خانه خالی در يکي از 9 خانه</a:t>
            </a:r>
          </a:p>
          <a:p>
            <a:pPr algn="justLow" rtl="1">
              <a:spcBef>
                <a:spcPct val="50000"/>
              </a:spcBef>
            </a:pPr>
            <a:r>
              <a:rPr lang="fa-IR" sz="2400">
                <a:solidFill>
                  <a:schemeClr val="accent2"/>
                </a:solidFill>
                <a:cs typeface="Homa" pitchFamily="2" charset="-78"/>
              </a:rPr>
              <a:t>حالت اوليه:</a:t>
            </a:r>
            <a:r>
              <a:rPr lang="fa-IR" sz="2000">
                <a:solidFill>
                  <a:srgbClr val="CC3300"/>
                </a:solidFill>
                <a:cs typeface="Homa" pitchFamily="2" charset="-78"/>
              </a:rPr>
              <a:t> هر حالتي را ميتوان به عنوان حالت اوليه در نظر گرفت</a:t>
            </a:r>
          </a:p>
          <a:p>
            <a:pPr algn="justLow" rtl="1">
              <a:spcBef>
                <a:spcPct val="50000"/>
              </a:spcBef>
            </a:pPr>
            <a:r>
              <a:rPr lang="fa-IR" sz="2400">
                <a:solidFill>
                  <a:schemeClr val="accent2"/>
                </a:solidFill>
                <a:cs typeface="Homa" pitchFamily="2" charset="-78"/>
              </a:rPr>
              <a:t>تابع جانشين:</a:t>
            </a:r>
            <a:r>
              <a:rPr lang="fa-IR" sz="2000">
                <a:solidFill>
                  <a:srgbClr val="CC3300"/>
                </a:solidFill>
                <a:cs typeface="Homa" pitchFamily="2" charset="-78"/>
              </a:rPr>
              <a:t> حالتهای معتبر از چهار عمل، انتقال خانه خالی به چپ، راست، بالا يا پايين</a:t>
            </a:r>
          </a:p>
          <a:p>
            <a:pPr algn="justLow" rtl="1">
              <a:spcBef>
                <a:spcPct val="50000"/>
              </a:spcBef>
            </a:pPr>
            <a:r>
              <a:rPr lang="fa-IR" sz="2400">
                <a:solidFill>
                  <a:schemeClr val="accent2"/>
                </a:solidFill>
                <a:cs typeface="Homa" pitchFamily="2" charset="-78"/>
              </a:rPr>
              <a:t>آزمون هدف:</a:t>
            </a:r>
            <a:r>
              <a:rPr lang="fa-IR" sz="2000">
                <a:solidFill>
                  <a:srgbClr val="CC3300"/>
                </a:solidFill>
                <a:cs typeface="Homa" pitchFamily="2" charset="-78"/>
              </a:rPr>
              <a:t> بررسی ميکند که حالتی که اعداد به ترتيب چيده شده اند(طبق شکل روبرو) رخ داده يا نه</a:t>
            </a:r>
          </a:p>
          <a:p>
            <a:pPr algn="justLow" rtl="1">
              <a:spcBef>
                <a:spcPct val="50000"/>
              </a:spcBef>
            </a:pPr>
            <a:r>
              <a:rPr lang="fa-IR" sz="2400">
                <a:solidFill>
                  <a:schemeClr val="accent2"/>
                </a:solidFill>
                <a:cs typeface="Homa" pitchFamily="2" charset="-78"/>
              </a:rPr>
              <a:t>هزينه مسير:</a:t>
            </a:r>
            <a:r>
              <a:rPr lang="fa-IR" sz="2000">
                <a:solidFill>
                  <a:srgbClr val="CC3300"/>
                </a:solidFill>
                <a:cs typeface="Homa" pitchFamily="2" charset="-78"/>
              </a:rPr>
              <a:t> برابر با تعداد مراحل در مسير</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8B993C4-E694-4A8A-9A86-D8BB0467D47C}" type="slidenum">
              <a:rPr lang="fa-IR"/>
              <a:pPr>
                <a:defRPr/>
              </a:pPr>
              <a:t>41</a:t>
            </a:fld>
            <a:endParaRPr lang="en-US"/>
          </a:p>
        </p:txBody>
      </p:sp>
      <p:sp>
        <p:nvSpPr>
          <p:cNvPr id="4301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43012" name="Text Box 3"/>
          <p:cNvSpPr txBox="1">
            <a:spLocks noChangeArrowheads="1"/>
          </p:cNvSpPr>
          <p:nvPr/>
        </p:nvSpPr>
        <p:spPr bwMode="auto">
          <a:xfrm>
            <a:off x="2051050" y="1811338"/>
            <a:ext cx="5905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مثال: مسئله 8 وزير</a:t>
            </a:r>
            <a:endParaRPr lang="en-US" sz="4400" b="1">
              <a:solidFill>
                <a:schemeClr val="accent2"/>
              </a:solidFill>
              <a:cs typeface="Lotus" pitchFamily="2" charset="-78"/>
            </a:endParaRPr>
          </a:p>
        </p:txBody>
      </p:sp>
      <p:pic>
        <p:nvPicPr>
          <p:cNvPr id="430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703513"/>
            <a:ext cx="3529013"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4" name="Text Box 5"/>
          <p:cNvSpPr txBox="1">
            <a:spLocks noChangeArrowheads="1"/>
          </p:cNvSpPr>
          <p:nvPr/>
        </p:nvSpPr>
        <p:spPr bwMode="auto">
          <a:xfrm>
            <a:off x="4140200" y="2454275"/>
            <a:ext cx="453548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30000"/>
              </a:spcBef>
            </a:pPr>
            <a:r>
              <a:rPr lang="fa-IR" sz="2400" b="1">
                <a:solidFill>
                  <a:schemeClr val="accent2"/>
                </a:solidFill>
                <a:cs typeface="Lotus" pitchFamily="2" charset="-78"/>
              </a:rPr>
              <a:t>فرمول بندی افزايشي</a:t>
            </a:r>
          </a:p>
          <a:p>
            <a:pPr algn="justLow" rtl="1">
              <a:spcBef>
                <a:spcPct val="30000"/>
              </a:spcBef>
            </a:pPr>
            <a:r>
              <a:rPr lang="fa-IR" sz="2400">
                <a:solidFill>
                  <a:schemeClr val="accent2"/>
                </a:solidFill>
                <a:cs typeface="Homa" pitchFamily="2" charset="-78"/>
              </a:rPr>
              <a:t>حالتها:</a:t>
            </a:r>
            <a:r>
              <a:rPr lang="fa-IR" sz="2000">
                <a:solidFill>
                  <a:srgbClr val="CC3300"/>
                </a:solidFill>
                <a:cs typeface="Homa" pitchFamily="2" charset="-78"/>
              </a:rPr>
              <a:t> هر ترتيبي از 0 تا 8 وزير در صفحه، يک حالت است</a:t>
            </a:r>
          </a:p>
          <a:p>
            <a:pPr algn="justLow" rtl="1">
              <a:spcBef>
                <a:spcPct val="30000"/>
              </a:spcBef>
            </a:pPr>
            <a:r>
              <a:rPr lang="fa-IR" sz="2400">
                <a:solidFill>
                  <a:schemeClr val="accent2"/>
                </a:solidFill>
                <a:cs typeface="Homa" pitchFamily="2" charset="-78"/>
              </a:rPr>
              <a:t>حالت اوليه:</a:t>
            </a:r>
            <a:r>
              <a:rPr lang="fa-IR" sz="2000">
                <a:solidFill>
                  <a:srgbClr val="CC3300"/>
                </a:solidFill>
                <a:cs typeface="Homa" pitchFamily="2" charset="-78"/>
              </a:rPr>
              <a:t> هيچ وزيری در صفحه نيست</a:t>
            </a:r>
          </a:p>
          <a:p>
            <a:pPr algn="justLow" rtl="1">
              <a:spcBef>
                <a:spcPct val="30000"/>
              </a:spcBef>
            </a:pPr>
            <a:r>
              <a:rPr lang="fa-IR" sz="2400">
                <a:solidFill>
                  <a:schemeClr val="accent2"/>
                </a:solidFill>
                <a:cs typeface="Homa" pitchFamily="2" charset="-78"/>
              </a:rPr>
              <a:t>تابع جانشين:</a:t>
            </a:r>
            <a:r>
              <a:rPr lang="fa-IR" sz="2000">
                <a:solidFill>
                  <a:srgbClr val="CC3300"/>
                </a:solidFill>
                <a:cs typeface="Homa" pitchFamily="2" charset="-78"/>
              </a:rPr>
              <a:t> وزيری را به خانه خالی اضافه ميکند</a:t>
            </a:r>
          </a:p>
          <a:p>
            <a:pPr algn="justLow" rtl="1">
              <a:spcBef>
                <a:spcPct val="30000"/>
              </a:spcBef>
            </a:pPr>
            <a:r>
              <a:rPr lang="fa-IR" sz="2400">
                <a:solidFill>
                  <a:schemeClr val="accent2"/>
                </a:solidFill>
                <a:cs typeface="Homa" pitchFamily="2" charset="-78"/>
              </a:rPr>
              <a:t>آزمون هدف:</a:t>
            </a:r>
            <a:r>
              <a:rPr lang="fa-IR" sz="2000">
                <a:solidFill>
                  <a:srgbClr val="CC3300"/>
                </a:solidFill>
                <a:cs typeface="Homa" pitchFamily="2" charset="-78"/>
              </a:rPr>
              <a:t> 8وزير در صفحه وجود دارند و هيچ کدام به يکديگر گارد نميگيرند</a:t>
            </a:r>
          </a:p>
          <a:p>
            <a:pPr algn="ctr" rtl="1">
              <a:spcBef>
                <a:spcPct val="50000"/>
              </a:spcBef>
            </a:pPr>
            <a:r>
              <a:rPr lang="fa-IR" sz="2400" b="1">
                <a:solidFill>
                  <a:srgbClr val="996633"/>
                </a:solidFill>
                <a:cs typeface="Lotus" pitchFamily="2" charset="-78"/>
              </a:rPr>
              <a:t>در اين فرمول بندی بايد 14^10*3 دنباله ممکن بررسی ميشود</a:t>
            </a:r>
            <a:endParaRPr lang="en-US" sz="2400" b="1">
              <a:solidFill>
                <a:srgbClr val="996633"/>
              </a:solidFill>
              <a:cs typeface="Lotus"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F909595-90D6-4096-85BE-339B1390E24B}" type="slidenum">
              <a:rPr lang="fa-IR"/>
              <a:pPr>
                <a:defRPr/>
              </a:pPr>
              <a:t>42</a:t>
            </a:fld>
            <a:endParaRPr lang="en-US"/>
          </a:p>
        </p:txBody>
      </p:sp>
      <p:sp>
        <p:nvSpPr>
          <p:cNvPr id="4403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44036" name="Text Box 3"/>
          <p:cNvSpPr txBox="1">
            <a:spLocks noChangeArrowheads="1"/>
          </p:cNvSpPr>
          <p:nvPr/>
        </p:nvSpPr>
        <p:spPr bwMode="auto">
          <a:xfrm>
            <a:off x="2051050" y="1811338"/>
            <a:ext cx="5905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مثال: مسئله 8 وزير</a:t>
            </a:r>
            <a:endParaRPr lang="en-US" sz="4400" b="1">
              <a:solidFill>
                <a:schemeClr val="accent2"/>
              </a:solidFill>
              <a:cs typeface="Lotus" pitchFamily="2" charset="-78"/>
            </a:endParaRPr>
          </a:p>
        </p:txBody>
      </p:sp>
      <p:pic>
        <p:nvPicPr>
          <p:cNvPr id="440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703513"/>
            <a:ext cx="3529013"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8" name="Text Box 5"/>
          <p:cNvSpPr txBox="1">
            <a:spLocks noChangeArrowheads="1"/>
          </p:cNvSpPr>
          <p:nvPr/>
        </p:nvSpPr>
        <p:spPr bwMode="auto">
          <a:xfrm>
            <a:off x="4140200" y="2454275"/>
            <a:ext cx="4535488"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30000"/>
              </a:spcBef>
            </a:pPr>
            <a:r>
              <a:rPr lang="fa-IR" sz="2400" b="1">
                <a:solidFill>
                  <a:schemeClr val="accent2"/>
                </a:solidFill>
                <a:cs typeface="Lotus" pitchFamily="2" charset="-78"/>
              </a:rPr>
              <a:t>فرمول بندی حالت کامل</a:t>
            </a:r>
          </a:p>
          <a:p>
            <a:pPr algn="justLow" rtl="1">
              <a:spcBef>
                <a:spcPct val="30000"/>
              </a:spcBef>
            </a:pPr>
            <a:r>
              <a:rPr lang="fa-IR" sz="2000">
                <a:solidFill>
                  <a:schemeClr val="accent2"/>
                </a:solidFill>
                <a:cs typeface="Homa" pitchFamily="2" charset="-78"/>
              </a:rPr>
              <a:t>حالتها: </a:t>
            </a:r>
            <a:r>
              <a:rPr lang="fa-IR">
                <a:solidFill>
                  <a:srgbClr val="CC3300"/>
                </a:solidFill>
                <a:cs typeface="Homa" pitchFamily="2" charset="-78"/>
              </a:rPr>
              <a:t>چيدمان </a:t>
            </a:r>
            <a:r>
              <a:rPr lang="en-US">
                <a:solidFill>
                  <a:srgbClr val="CC3300"/>
                </a:solidFill>
                <a:cs typeface="Homa" pitchFamily="2" charset="-78"/>
              </a:rPr>
              <a:t>n</a:t>
            </a:r>
            <a:r>
              <a:rPr lang="fa-IR">
                <a:solidFill>
                  <a:srgbClr val="CC3300"/>
                </a:solidFill>
                <a:cs typeface="Homa" pitchFamily="2" charset="-78"/>
              </a:rPr>
              <a:t> وزير </a:t>
            </a:r>
            <a:r>
              <a:rPr lang="en-US" sz="1600">
                <a:solidFill>
                  <a:srgbClr val="CC3300"/>
                </a:solidFill>
                <a:cs typeface="Homa" pitchFamily="2" charset="-78"/>
              </a:rPr>
              <a:t>(0</a:t>
            </a:r>
            <a:r>
              <a:rPr lang="en-US" sz="1600">
                <a:solidFill>
                  <a:srgbClr val="CC3300"/>
                </a:solidFill>
              </a:rPr>
              <a:t>≤</a:t>
            </a:r>
            <a:r>
              <a:rPr lang="en-US" sz="1600">
                <a:solidFill>
                  <a:srgbClr val="CC3300"/>
                </a:solidFill>
                <a:cs typeface="Homa" pitchFamily="2" charset="-78"/>
              </a:rPr>
              <a:t> n</a:t>
            </a:r>
            <a:r>
              <a:rPr lang="en-US" sz="1600">
                <a:solidFill>
                  <a:srgbClr val="CC3300"/>
                </a:solidFill>
              </a:rPr>
              <a:t>≤</a:t>
            </a:r>
            <a:r>
              <a:rPr lang="en-US" sz="1600">
                <a:solidFill>
                  <a:srgbClr val="CC3300"/>
                </a:solidFill>
                <a:cs typeface="Homa" pitchFamily="2" charset="-78"/>
              </a:rPr>
              <a:t> 8)</a:t>
            </a:r>
            <a:r>
              <a:rPr lang="en-US">
                <a:solidFill>
                  <a:srgbClr val="CC3300"/>
                </a:solidFill>
                <a:cs typeface="Homa" pitchFamily="2" charset="-78"/>
              </a:rPr>
              <a:t> </a:t>
            </a:r>
            <a:r>
              <a:rPr lang="fa-IR">
                <a:solidFill>
                  <a:srgbClr val="CC3300"/>
                </a:solidFill>
                <a:cs typeface="Homa" pitchFamily="2" charset="-78"/>
              </a:rPr>
              <a:t>، بطوريکه در هر ستون از </a:t>
            </a:r>
            <a:r>
              <a:rPr lang="en-US">
                <a:solidFill>
                  <a:srgbClr val="CC3300"/>
                </a:solidFill>
                <a:cs typeface="Homa" pitchFamily="2" charset="-78"/>
              </a:rPr>
              <a:t>n</a:t>
            </a:r>
            <a:r>
              <a:rPr lang="fa-IR">
                <a:solidFill>
                  <a:srgbClr val="CC3300"/>
                </a:solidFill>
                <a:cs typeface="Homa" pitchFamily="2" charset="-78"/>
              </a:rPr>
              <a:t> ستون سمت چپ، يک وزير قرار گيرد و هيچ دو وزيری بهم گارد نگيرند</a:t>
            </a:r>
          </a:p>
          <a:p>
            <a:pPr algn="justLow" rtl="1">
              <a:spcBef>
                <a:spcPct val="30000"/>
              </a:spcBef>
            </a:pPr>
            <a:r>
              <a:rPr lang="fa-IR" sz="2000">
                <a:solidFill>
                  <a:schemeClr val="accent2"/>
                </a:solidFill>
                <a:cs typeface="Homa" pitchFamily="2" charset="-78"/>
              </a:rPr>
              <a:t>حالت اوليه:</a:t>
            </a:r>
            <a:r>
              <a:rPr lang="fa-IR">
                <a:solidFill>
                  <a:srgbClr val="CC3300"/>
                </a:solidFill>
                <a:cs typeface="Homa" pitchFamily="2" charset="-78"/>
              </a:rPr>
              <a:t> با 8 وزير در صفحه شروع ميشود</a:t>
            </a:r>
          </a:p>
          <a:p>
            <a:pPr algn="justLow" rtl="1">
              <a:spcBef>
                <a:spcPct val="30000"/>
              </a:spcBef>
            </a:pPr>
            <a:r>
              <a:rPr lang="fa-IR" sz="2000">
                <a:solidFill>
                  <a:schemeClr val="accent2"/>
                </a:solidFill>
                <a:cs typeface="Homa" pitchFamily="2" charset="-78"/>
              </a:rPr>
              <a:t>تابع جانشين:</a:t>
            </a:r>
            <a:r>
              <a:rPr lang="fa-IR">
                <a:solidFill>
                  <a:srgbClr val="CC3300"/>
                </a:solidFill>
                <a:cs typeface="Homa" pitchFamily="2" charset="-78"/>
              </a:rPr>
              <a:t> وزيری را در سمت چپ ترين ستون خالي قرار ميدهد، بطوری که هيچ وزيری آن را گارد ندهد</a:t>
            </a:r>
          </a:p>
          <a:p>
            <a:pPr algn="justLow" rtl="1">
              <a:spcBef>
                <a:spcPct val="30000"/>
              </a:spcBef>
            </a:pPr>
            <a:r>
              <a:rPr lang="fa-IR" sz="2000">
                <a:solidFill>
                  <a:schemeClr val="accent2"/>
                </a:solidFill>
                <a:cs typeface="Homa" pitchFamily="2" charset="-78"/>
              </a:rPr>
              <a:t>آزمون هدف:</a:t>
            </a:r>
            <a:r>
              <a:rPr lang="fa-IR">
                <a:solidFill>
                  <a:srgbClr val="CC3300"/>
                </a:solidFill>
                <a:cs typeface="Homa" pitchFamily="2" charset="-78"/>
              </a:rPr>
              <a:t> 8وزير در صفحه وجود دارند و هيچ کدام به يکديگر گارد نميگيرند</a:t>
            </a:r>
          </a:p>
          <a:p>
            <a:pPr algn="ctr" rtl="1">
              <a:spcBef>
                <a:spcPct val="50000"/>
              </a:spcBef>
            </a:pPr>
            <a:r>
              <a:rPr lang="fa-IR" sz="2400" b="1">
                <a:solidFill>
                  <a:srgbClr val="996633"/>
                </a:solidFill>
                <a:cs typeface="Lotus" pitchFamily="2" charset="-78"/>
              </a:rPr>
              <a:t>اين فرمول بندی فضای حالت را از 14^10*3 به 2057 کاهش ميدهد</a:t>
            </a:r>
            <a:endParaRPr lang="en-US" sz="2400" b="1">
              <a:solidFill>
                <a:srgbClr val="996633"/>
              </a:solidFill>
              <a:cs typeface="Lotus"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b="1" kern="1200" dirty="0">
                <a:solidFill>
                  <a:schemeClr val="accent2"/>
                </a:solidFill>
                <a:latin typeface="Arial" charset="0"/>
                <a:ea typeface="+mn-ea"/>
                <a:cs typeface="Lotus" pitchFamily="2" charset="-78"/>
              </a:rPr>
              <a:t>جستجو برای راه حلها</a:t>
            </a:r>
            <a:endParaRPr lang="en-US" b="1" kern="1200" dirty="0">
              <a:solidFill>
                <a:schemeClr val="accent2"/>
              </a:solidFill>
              <a:latin typeface="Arial" charset="0"/>
              <a:ea typeface="+mn-ea"/>
              <a:cs typeface="Lotus" pitchFamily="2" charset="-78"/>
            </a:endParaRPr>
          </a:p>
        </p:txBody>
      </p:sp>
      <p:sp>
        <p:nvSpPr>
          <p:cNvPr id="3" name="Content Placeholder 2"/>
          <p:cNvSpPr>
            <a:spLocks noGrp="1"/>
          </p:cNvSpPr>
          <p:nvPr>
            <p:ph idx="1"/>
          </p:nvPr>
        </p:nvSpPr>
        <p:spPr/>
        <p:txBody>
          <a:bodyPr/>
          <a:lstStyle/>
          <a:p>
            <a:pPr algn="r" rtl="1">
              <a:defRPr/>
            </a:pPr>
            <a:r>
              <a:rPr lang="fa-IR" kern="1200" dirty="0" smtClean="0">
                <a:solidFill>
                  <a:schemeClr val="accent2"/>
                </a:solidFill>
                <a:latin typeface="Arial" charset="0"/>
                <a:cs typeface="Homa" pitchFamily="2" charset="-78"/>
              </a:rPr>
              <a:t>جستجو شامل سه مرحله است:</a:t>
            </a:r>
          </a:p>
          <a:p>
            <a:pPr lvl="1" algn="r" rtl="1">
              <a:defRPr/>
            </a:pPr>
            <a:r>
              <a:rPr lang="fa-IR" kern="1200" dirty="0" smtClean="0">
                <a:latin typeface="Arial" charset="0"/>
                <a:cs typeface="Homa" pitchFamily="2" charset="-78"/>
              </a:rPr>
              <a:t>انتخاب</a:t>
            </a:r>
          </a:p>
          <a:p>
            <a:pPr lvl="1" algn="r" rtl="1">
              <a:defRPr/>
            </a:pPr>
            <a:r>
              <a:rPr lang="fa-IR" kern="1200" dirty="0" smtClean="0">
                <a:latin typeface="Arial" charset="0"/>
                <a:cs typeface="Homa" pitchFamily="2" charset="-78"/>
              </a:rPr>
              <a:t>ازمون</a:t>
            </a:r>
          </a:p>
          <a:p>
            <a:pPr lvl="1" algn="r" rtl="1">
              <a:defRPr/>
            </a:pPr>
            <a:r>
              <a:rPr lang="fa-IR" kern="1200" dirty="0" smtClean="0">
                <a:latin typeface="Arial" charset="0"/>
                <a:cs typeface="Homa" pitchFamily="2" charset="-78"/>
              </a:rPr>
              <a:t>توسعه</a:t>
            </a:r>
          </a:p>
          <a:p>
            <a:pPr algn="r" rtl="1">
              <a:defRPr/>
            </a:pPr>
            <a:r>
              <a:rPr lang="fa-IR" kern="1200" dirty="0" smtClean="0">
                <a:solidFill>
                  <a:schemeClr val="accent2"/>
                </a:solidFill>
                <a:latin typeface="Arial" charset="0"/>
                <a:cs typeface="Homa" pitchFamily="2" charset="-78"/>
              </a:rPr>
              <a:t>استراتژی جستجو: </a:t>
            </a:r>
            <a:r>
              <a:rPr lang="fa-IR" kern="1200" dirty="0" smtClean="0">
                <a:latin typeface="Arial" charset="0"/>
                <a:cs typeface="Homa" pitchFamily="2" charset="-78"/>
              </a:rPr>
              <a:t>انتخاب حالتی که برای توسعه تعیین می شود.</a:t>
            </a:r>
            <a:endParaRPr lang="en-US" kern="1200" dirty="0">
              <a:latin typeface="Arial" charset="0"/>
              <a:cs typeface="Homa" pitchFamily="2" charset="-78"/>
            </a:endParaRPr>
          </a:p>
        </p:txBody>
      </p:sp>
      <p:sp>
        <p:nvSpPr>
          <p:cNvPr id="4" name="Slide Number Placeholder 3"/>
          <p:cNvSpPr>
            <a:spLocks noGrp="1"/>
          </p:cNvSpPr>
          <p:nvPr>
            <p:ph type="sldNum" sz="quarter" idx="12"/>
          </p:nvPr>
        </p:nvSpPr>
        <p:spPr/>
        <p:txBody>
          <a:bodyPr/>
          <a:lstStyle/>
          <a:p>
            <a:pPr>
              <a:defRPr/>
            </a:pPr>
            <a:fld id="{4A4F4C9D-0675-40AA-8C47-E1B9984BD461}" type="slidenum">
              <a:rPr lang="fa-IR"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421AC11-4AC1-4081-9862-3CA949338F7B}" type="slidenum">
              <a:rPr lang="fa-IR"/>
              <a:pPr>
                <a:defRPr/>
              </a:pPr>
              <a:t>44</a:t>
            </a:fld>
            <a:endParaRPr lang="en-US"/>
          </a:p>
        </p:txBody>
      </p:sp>
      <p:sp>
        <p:nvSpPr>
          <p:cNvPr id="4608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46084" name="Text Box 3"/>
          <p:cNvSpPr txBox="1">
            <a:spLocks noChangeArrowheads="1"/>
          </p:cNvSpPr>
          <p:nvPr/>
        </p:nvSpPr>
        <p:spPr bwMode="auto">
          <a:xfrm>
            <a:off x="250825" y="1887538"/>
            <a:ext cx="7705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اندازه گيری کارايي حل مسئله</a:t>
            </a:r>
            <a:endParaRPr lang="en-US" sz="4400" b="1">
              <a:solidFill>
                <a:schemeClr val="accent2"/>
              </a:solidFill>
              <a:cs typeface="Lotus" pitchFamily="2" charset="-78"/>
            </a:endParaRPr>
          </a:p>
        </p:txBody>
      </p:sp>
      <p:sp>
        <p:nvSpPr>
          <p:cNvPr id="46085" name="Text Box 4"/>
          <p:cNvSpPr txBox="1">
            <a:spLocks noChangeArrowheads="1"/>
          </p:cNvSpPr>
          <p:nvPr/>
        </p:nvSpPr>
        <p:spPr bwMode="auto">
          <a:xfrm>
            <a:off x="827088" y="2781300"/>
            <a:ext cx="7529512"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thaiDist" rtl="1">
              <a:spcBef>
                <a:spcPct val="40000"/>
              </a:spcBef>
              <a:buClr>
                <a:srgbClr val="00D600"/>
              </a:buClr>
              <a:buFont typeface="Wingdings" pitchFamily="2" charset="2"/>
              <a:buChar char="Ã"/>
            </a:pPr>
            <a:r>
              <a:rPr lang="fa-IR" sz="3200">
                <a:solidFill>
                  <a:schemeClr val="accent2"/>
                </a:solidFill>
                <a:cs typeface="Homa" pitchFamily="2" charset="-78"/>
              </a:rPr>
              <a:t>کامل بودن:</a:t>
            </a:r>
            <a:r>
              <a:rPr lang="fa-IR" sz="2800">
                <a:solidFill>
                  <a:srgbClr val="CC3300"/>
                </a:solidFill>
                <a:cs typeface="Homa" pitchFamily="2" charset="-78"/>
              </a:rPr>
              <a:t> </a:t>
            </a:r>
            <a:r>
              <a:rPr lang="fa-IR" sz="2400">
                <a:solidFill>
                  <a:srgbClr val="CC3300"/>
                </a:solidFill>
                <a:cs typeface="Homa" pitchFamily="2" charset="-78"/>
              </a:rPr>
              <a:t>آيا الگوريتم تضمين ميکند که در صورت وجود راه حل، آن را بيابد؟</a:t>
            </a:r>
          </a:p>
          <a:p>
            <a:pPr algn="thaiDist" rtl="1">
              <a:spcBef>
                <a:spcPct val="40000"/>
              </a:spcBef>
              <a:spcAft>
                <a:spcPct val="40000"/>
              </a:spcAft>
              <a:buClr>
                <a:srgbClr val="00D600"/>
              </a:buClr>
              <a:buFont typeface="Wingdings" pitchFamily="2" charset="2"/>
              <a:buChar char="Ã"/>
            </a:pPr>
            <a:r>
              <a:rPr lang="fa-IR" sz="3200">
                <a:solidFill>
                  <a:schemeClr val="accent2"/>
                </a:solidFill>
                <a:cs typeface="Homa" pitchFamily="2" charset="-78"/>
              </a:rPr>
              <a:t>بهينگي:</a:t>
            </a:r>
            <a:r>
              <a:rPr lang="fa-IR" sz="2800">
                <a:solidFill>
                  <a:srgbClr val="CC3300"/>
                </a:solidFill>
                <a:cs typeface="Homa" pitchFamily="2" charset="-78"/>
              </a:rPr>
              <a:t> </a:t>
            </a:r>
            <a:r>
              <a:rPr lang="fa-IR" sz="2400">
                <a:solidFill>
                  <a:srgbClr val="CC3300"/>
                </a:solidFill>
                <a:cs typeface="Homa" pitchFamily="2" charset="-78"/>
              </a:rPr>
              <a:t>آيا اين راهبرد، راه حل بهينه ای را ارائه ميکند.</a:t>
            </a:r>
          </a:p>
          <a:p>
            <a:pPr algn="thaiDist" rtl="1">
              <a:buClr>
                <a:srgbClr val="00D600"/>
              </a:buClr>
              <a:buFont typeface="Wingdings" pitchFamily="2" charset="2"/>
              <a:buChar char="Ã"/>
            </a:pPr>
            <a:r>
              <a:rPr lang="fa-IR" sz="3200">
                <a:solidFill>
                  <a:schemeClr val="accent2"/>
                </a:solidFill>
                <a:cs typeface="Homa" pitchFamily="2" charset="-78"/>
              </a:rPr>
              <a:t>پيچيدگي زمانی:</a:t>
            </a:r>
            <a:r>
              <a:rPr lang="fa-IR" sz="2800">
                <a:solidFill>
                  <a:srgbClr val="CC3300"/>
                </a:solidFill>
                <a:cs typeface="Homa" pitchFamily="2" charset="-78"/>
              </a:rPr>
              <a:t> </a:t>
            </a:r>
            <a:r>
              <a:rPr lang="fa-IR" sz="2400">
                <a:solidFill>
                  <a:srgbClr val="CC3300"/>
                </a:solidFill>
                <a:cs typeface="Homa" pitchFamily="2" charset="-78"/>
              </a:rPr>
              <a:t>چقدر طول ميکشد تا راه حل را پيدا کند؟</a:t>
            </a:r>
          </a:p>
          <a:p>
            <a:pPr lvl="2" algn="thaiDist" rtl="1">
              <a:spcAft>
                <a:spcPct val="40000"/>
              </a:spcAft>
              <a:buClr>
                <a:srgbClr val="00D600"/>
              </a:buClr>
              <a:buFont typeface="Wingdings" pitchFamily="2" charset="2"/>
              <a:buChar char="×"/>
            </a:pPr>
            <a:r>
              <a:rPr lang="fa-IR" sz="2000">
                <a:solidFill>
                  <a:srgbClr val="CC3300"/>
                </a:solidFill>
                <a:cs typeface="Homa" pitchFamily="2" charset="-78"/>
              </a:rPr>
              <a:t>تعداد گره های توليد شده در اثنای جستجو</a:t>
            </a:r>
          </a:p>
          <a:p>
            <a:pPr algn="thaiDist" rtl="1">
              <a:buClr>
                <a:srgbClr val="00D600"/>
              </a:buClr>
              <a:buFont typeface="Wingdings" pitchFamily="2" charset="2"/>
              <a:buChar char="Ã"/>
            </a:pPr>
            <a:r>
              <a:rPr lang="fa-IR" sz="3200">
                <a:solidFill>
                  <a:schemeClr val="accent2"/>
                </a:solidFill>
                <a:cs typeface="Homa" pitchFamily="2" charset="-78"/>
              </a:rPr>
              <a:t>پيچيدگی فضا:</a:t>
            </a:r>
            <a:r>
              <a:rPr lang="fa-IR" sz="2800">
                <a:solidFill>
                  <a:srgbClr val="CC3300"/>
                </a:solidFill>
                <a:cs typeface="Homa" pitchFamily="2" charset="-78"/>
              </a:rPr>
              <a:t> </a:t>
            </a:r>
            <a:r>
              <a:rPr lang="fa-IR" sz="2400">
                <a:solidFill>
                  <a:srgbClr val="CC3300"/>
                </a:solidFill>
                <a:cs typeface="Homa" pitchFamily="2" charset="-78"/>
              </a:rPr>
              <a:t>برای جستجو چقدر حافظه نياز دارد؟</a:t>
            </a:r>
          </a:p>
          <a:p>
            <a:pPr lvl="2" algn="thaiDist" rtl="1">
              <a:buClr>
                <a:srgbClr val="00D600"/>
              </a:buClr>
              <a:buFont typeface="Wingdings" pitchFamily="2" charset="2"/>
              <a:buChar char="×"/>
            </a:pPr>
            <a:r>
              <a:rPr lang="fa-IR" sz="2000">
                <a:solidFill>
                  <a:srgbClr val="CC3300"/>
                </a:solidFill>
                <a:cs typeface="Homa" pitchFamily="2" charset="-78"/>
              </a:rPr>
              <a:t>حداکثر تعداد گره های ذخيره شده در حافظه</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CD60DB0-71E2-430C-8A57-D7DEE711B1E4}" type="slidenum">
              <a:rPr lang="fa-IR"/>
              <a:pPr>
                <a:defRPr/>
              </a:pPr>
              <a:t>45</a:t>
            </a:fld>
            <a:endParaRPr lang="en-US"/>
          </a:p>
        </p:txBody>
      </p:sp>
      <p:sp>
        <p:nvSpPr>
          <p:cNvPr id="4710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47108" name="Text Box 3"/>
          <p:cNvSpPr txBox="1">
            <a:spLocks noChangeArrowheads="1"/>
          </p:cNvSpPr>
          <p:nvPr/>
        </p:nvSpPr>
        <p:spPr bwMode="auto">
          <a:xfrm>
            <a:off x="250825" y="1887538"/>
            <a:ext cx="7705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اندازه گيری کارايي حل مسئله</a:t>
            </a:r>
            <a:endParaRPr lang="en-US" sz="4400" b="1">
              <a:solidFill>
                <a:schemeClr val="accent2"/>
              </a:solidFill>
              <a:cs typeface="Lotus" pitchFamily="2" charset="-78"/>
            </a:endParaRPr>
          </a:p>
        </p:txBody>
      </p:sp>
      <p:sp>
        <p:nvSpPr>
          <p:cNvPr id="47109" name="Text Box 4"/>
          <p:cNvSpPr txBox="1">
            <a:spLocks noChangeArrowheads="1"/>
          </p:cNvSpPr>
          <p:nvPr/>
        </p:nvSpPr>
        <p:spPr bwMode="auto">
          <a:xfrm>
            <a:off x="827088" y="2781300"/>
            <a:ext cx="7529512"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thaiDist" rtl="1">
              <a:spcBef>
                <a:spcPct val="40000"/>
              </a:spcBef>
              <a:buClr>
                <a:srgbClr val="00D600"/>
              </a:buClr>
              <a:buFont typeface="Wingdings" pitchFamily="2" charset="2"/>
              <a:buChar char="Ã"/>
            </a:pPr>
            <a:r>
              <a:rPr lang="fa-IR" sz="3200">
                <a:solidFill>
                  <a:schemeClr val="accent2"/>
                </a:solidFill>
                <a:cs typeface="Homa" pitchFamily="2" charset="-78"/>
              </a:rPr>
              <a:t>پیچیدگی به سه صورت بیان می شود:</a:t>
            </a:r>
          </a:p>
          <a:p>
            <a:pPr lvl="1" algn="thaiDist" rtl="1">
              <a:spcBef>
                <a:spcPct val="40000"/>
              </a:spcBef>
              <a:buClr>
                <a:srgbClr val="00D600"/>
              </a:buClr>
              <a:buFont typeface="Wingdings" pitchFamily="2" charset="2"/>
              <a:buChar char="Ã"/>
            </a:pPr>
            <a:r>
              <a:rPr lang="fa-IR" sz="2400">
                <a:solidFill>
                  <a:schemeClr val="accent2"/>
                </a:solidFill>
                <a:cs typeface="Homa" pitchFamily="2" charset="-78"/>
              </a:rPr>
              <a:t>فاکتور انشعاب = حداکثر تعداد گره های مابعد یک گره</a:t>
            </a:r>
          </a:p>
          <a:p>
            <a:pPr lvl="1" algn="thaiDist" rtl="1">
              <a:spcBef>
                <a:spcPct val="40000"/>
              </a:spcBef>
              <a:buClr>
                <a:srgbClr val="00D600"/>
              </a:buClr>
              <a:buFont typeface="Wingdings" pitchFamily="2" charset="2"/>
              <a:buChar char="Ã"/>
            </a:pPr>
            <a:r>
              <a:rPr lang="fa-IR" sz="2400">
                <a:solidFill>
                  <a:schemeClr val="accent2"/>
                </a:solidFill>
                <a:cs typeface="Homa" pitchFamily="2" charset="-78"/>
              </a:rPr>
              <a:t>عمق کمترین سطح گره درخت</a:t>
            </a:r>
          </a:p>
          <a:p>
            <a:pPr lvl="1" algn="thaiDist" rtl="1">
              <a:spcBef>
                <a:spcPct val="40000"/>
              </a:spcBef>
              <a:buClr>
                <a:srgbClr val="00D600"/>
              </a:buClr>
              <a:buFont typeface="Wingdings" pitchFamily="2" charset="2"/>
              <a:buChar char="Ã"/>
            </a:pPr>
            <a:r>
              <a:rPr lang="fa-IR" sz="2400">
                <a:solidFill>
                  <a:schemeClr val="accent2"/>
                </a:solidFill>
                <a:cs typeface="Homa" pitchFamily="2" charset="-78"/>
              </a:rPr>
              <a:t>طول حداکثر هر مسیری در فضای حالت</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241DD309-0831-4367-9AE0-CCDE3C71A49E}" type="slidenum">
              <a:rPr lang="fa-IR"/>
              <a:pPr>
                <a:defRPr/>
              </a:pPr>
              <a:t>46</a:t>
            </a:fld>
            <a:endParaRPr lang="en-US"/>
          </a:p>
        </p:txBody>
      </p:sp>
      <p:sp>
        <p:nvSpPr>
          <p:cNvPr id="4813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48132"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ناآگاهانه</a:t>
            </a:r>
            <a:endParaRPr lang="en-US" sz="4400" b="1">
              <a:solidFill>
                <a:schemeClr val="accent2"/>
              </a:solidFill>
              <a:cs typeface="Lotus" pitchFamily="2" charset="-78"/>
            </a:endParaRPr>
          </a:p>
        </p:txBody>
      </p:sp>
      <p:sp>
        <p:nvSpPr>
          <p:cNvPr id="48133" name="Text Box 4"/>
          <p:cNvSpPr txBox="1">
            <a:spLocks noChangeArrowheads="1"/>
          </p:cNvSpPr>
          <p:nvPr/>
        </p:nvSpPr>
        <p:spPr bwMode="auto">
          <a:xfrm>
            <a:off x="611188" y="2527300"/>
            <a:ext cx="7848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000">
                <a:solidFill>
                  <a:srgbClr val="CC3300"/>
                </a:solidFill>
                <a:cs typeface="Homa" pitchFamily="2" charset="-78"/>
              </a:rPr>
              <a:t>ناآگاهی اين است که الگوريتم هيچ اطلاعاتی غير از تعريف مسئله در اختيار ندارد</a:t>
            </a:r>
          </a:p>
          <a:p>
            <a:pPr algn="justLow" rtl="1">
              <a:spcBef>
                <a:spcPct val="50000"/>
              </a:spcBef>
              <a:buClr>
                <a:srgbClr val="00D600"/>
              </a:buClr>
              <a:buFont typeface="Wingdings" pitchFamily="2" charset="2"/>
              <a:buChar char="Ã"/>
            </a:pPr>
            <a:r>
              <a:rPr lang="fa-IR" sz="2000">
                <a:solidFill>
                  <a:srgbClr val="CC3300"/>
                </a:solidFill>
                <a:cs typeface="Homa" pitchFamily="2" charset="-78"/>
              </a:rPr>
              <a:t>اين الگوريتمها فقط ميتواند جانشينهايي را توليد و هدف را از غير هدف تشخيص دهند</a:t>
            </a:r>
          </a:p>
          <a:p>
            <a:pPr algn="justLow" rtl="1">
              <a:spcBef>
                <a:spcPct val="50000"/>
              </a:spcBef>
              <a:buClr>
                <a:srgbClr val="00D600"/>
              </a:buClr>
              <a:buFont typeface="Wingdings" pitchFamily="2" charset="2"/>
              <a:buChar char="Ã"/>
            </a:pPr>
            <a:r>
              <a:rPr lang="fa-IR" sz="2000">
                <a:solidFill>
                  <a:srgbClr val="CC3300"/>
                </a:solidFill>
                <a:cs typeface="Homa" pitchFamily="2" charset="-78"/>
              </a:rPr>
              <a:t>راهبردهايي که تشخيص ميدهد يک حالت غير هدف نسبت به گره غير هدف ديگر، اميد بخش تر است، جست و جوی آگاهانه يا جست و جوی اکتشافي ناميده ميشود.</a:t>
            </a:r>
            <a:endParaRPr lang="en-US" sz="2000">
              <a:solidFill>
                <a:srgbClr val="CC3300"/>
              </a:solidFill>
              <a:cs typeface="Homa" pitchFamily="2" charset="-78"/>
            </a:endParaRPr>
          </a:p>
        </p:txBody>
      </p:sp>
      <p:sp>
        <p:nvSpPr>
          <p:cNvPr id="48134" name="Rectangle 5"/>
          <p:cNvSpPr>
            <a:spLocks noChangeArrowheads="1"/>
          </p:cNvSpPr>
          <p:nvPr/>
        </p:nvSpPr>
        <p:spPr bwMode="auto">
          <a:xfrm>
            <a:off x="7121525" y="4119563"/>
            <a:ext cx="1393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600" b="1">
                <a:solidFill>
                  <a:schemeClr val="accent2"/>
                </a:solidFill>
                <a:cs typeface="Lotus" pitchFamily="2" charset="-78"/>
              </a:rPr>
              <a:t>راهبردها</a:t>
            </a:r>
            <a:endParaRPr lang="en-US" sz="3600" b="1">
              <a:solidFill>
                <a:schemeClr val="accent2"/>
              </a:solidFill>
              <a:cs typeface="Lotus" pitchFamily="2" charset="-78"/>
            </a:endParaRPr>
          </a:p>
        </p:txBody>
      </p:sp>
      <p:sp>
        <p:nvSpPr>
          <p:cNvPr id="48135" name="Text Box 6"/>
          <p:cNvSpPr txBox="1">
            <a:spLocks noChangeArrowheads="1"/>
          </p:cNvSpPr>
          <p:nvPr/>
        </p:nvSpPr>
        <p:spPr bwMode="auto">
          <a:xfrm>
            <a:off x="3678238" y="4665663"/>
            <a:ext cx="4608512"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30000"/>
              </a:spcBef>
              <a:buClr>
                <a:srgbClr val="00D600"/>
              </a:buClr>
              <a:buFont typeface="Wingdings" pitchFamily="2" charset="2"/>
              <a:buChar char="Ã"/>
            </a:pPr>
            <a:r>
              <a:rPr lang="fa-IR" sz="2400">
                <a:solidFill>
                  <a:srgbClr val="CC3300"/>
                </a:solidFill>
                <a:cs typeface="Homa" pitchFamily="2" charset="-78"/>
              </a:rPr>
              <a:t>جست و جوی عرضی</a:t>
            </a:r>
          </a:p>
          <a:p>
            <a:pPr algn="r" rtl="1">
              <a:spcBef>
                <a:spcPct val="30000"/>
              </a:spcBef>
              <a:buClr>
                <a:srgbClr val="00D600"/>
              </a:buClr>
              <a:buFont typeface="Wingdings" pitchFamily="2" charset="2"/>
              <a:buChar char="Ã"/>
            </a:pPr>
            <a:r>
              <a:rPr lang="fa-IR" sz="2400">
                <a:solidFill>
                  <a:srgbClr val="CC3300"/>
                </a:solidFill>
                <a:cs typeface="Homa" pitchFamily="2" charset="-78"/>
              </a:rPr>
              <a:t>جست و جوی عمقی</a:t>
            </a:r>
          </a:p>
          <a:p>
            <a:pPr algn="r" rtl="1">
              <a:spcBef>
                <a:spcPct val="30000"/>
              </a:spcBef>
              <a:buClr>
                <a:srgbClr val="00D600"/>
              </a:buClr>
              <a:buFont typeface="Wingdings" pitchFamily="2" charset="2"/>
              <a:buChar char="Ã"/>
            </a:pPr>
            <a:r>
              <a:rPr lang="fa-IR" sz="2400">
                <a:solidFill>
                  <a:srgbClr val="CC3300"/>
                </a:solidFill>
                <a:cs typeface="Homa" pitchFamily="2" charset="-78"/>
              </a:rPr>
              <a:t>جست و جوی عميق کننده تکراری</a:t>
            </a:r>
            <a:endParaRPr lang="en-US" sz="2400">
              <a:solidFill>
                <a:srgbClr val="CC3300"/>
              </a:solidFill>
              <a:cs typeface="Homa" pitchFamily="2" charset="-78"/>
            </a:endParaRPr>
          </a:p>
        </p:txBody>
      </p:sp>
      <p:sp>
        <p:nvSpPr>
          <p:cNvPr id="48136" name="Text Box 7"/>
          <p:cNvSpPr txBox="1">
            <a:spLocks noChangeArrowheads="1"/>
          </p:cNvSpPr>
          <p:nvPr/>
        </p:nvSpPr>
        <p:spPr bwMode="auto">
          <a:xfrm>
            <a:off x="488950" y="4683125"/>
            <a:ext cx="36004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30000"/>
              </a:spcBef>
              <a:buClr>
                <a:srgbClr val="00D600"/>
              </a:buClr>
              <a:buFont typeface="Wingdings" pitchFamily="2" charset="2"/>
              <a:buChar char="Ã"/>
            </a:pPr>
            <a:r>
              <a:rPr lang="fa-IR" sz="2400">
                <a:solidFill>
                  <a:srgbClr val="CC3300"/>
                </a:solidFill>
                <a:cs typeface="Homa" pitchFamily="2" charset="-78"/>
              </a:rPr>
              <a:t>جست و جوی هزينه يکنواخت</a:t>
            </a:r>
          </a:p>
          <a:p>
            <a:pPr algn="r" rtl="1">
              <a:spcBef>
                <a:spcPct val="30000"/>
              </a:spcBef>
              <a:buClr>
                <a:srgbClr val="00D600"/>
              </a:buClr>
              <a:buFont typeface="Wingdings" pitchFamily="2" charset="2"/>
              <a:buChar char="Ã"/>
            </a:pPr>
            <a:r>
              <a:rPr lang="fa-IR" sz="2400">
                <a:solidFill>
                  <a:srgbClr val="CC3300"/>
                </a:solidFill>
                <a:cs typeface="Homa" pitchFamily="2" charset="-78"/>
              </a:rPr>
              <a:t>جست و جوی عمقی محدود</a:t>
            </a:r>
          </a:p>
          <a:p>
            <a:pPr algn="r" rtl="1">
              <a:spcBef>
                <a:spcPct val="30000"/>
              </a:spcBef>
              <a:buClr>
                <a:srgbClr val="00D600"/>
              </a:buClr>
              <a:buFont typeface="Wingdings" pitchFamily="2" charset="2"/>
              <a:buChar char="Ã"/>
            </a:pPr>
            <a:r>
              <a:rPr lang="fa-IR" sz="2400">
                <a:solidFill>
                  <a:srgbClr val="CC3300"/>
                </a:solidFill>
                <a:cs typeface="Homa" pitchFamily="2" charset="-78"/>
              </a:rPr>
              <a:t>جست و جوی دو طرفه</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85775" y="1916113"/>
            <a:ext cx="8086725" cy="408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rtl="1" eaLnBrk="1" hangingPunct="1">
              <a:lnSpc>
                <a:spcPct val="135000"/>
              </a:lnSpc>
            </a:pPr>
            <a:r>
              <a:rPr lang="ar-SA" sz="2400">
                <a:cs typeface="Zar" pitchFamily="2" charset="-78"/>
              </a:rPr>
              <a:t>در اين استراتژي که بسيار سيستماتيک است، ابتدا گره ريشه، و سپس تمام گره‌هاي ديگر گسترش داده مي‌شوند.</a:t>
            </a:r>
            <a:endParaRPr lang="fa-IR" sz="2400">
              <a:cs typeface="Zar" pitchFamily="2" charset="-78"/>
            </a:endParaRPr>
          </a:p>
          <a:p>
            <a:pPr algn="just" rtl="1" eaLnBrk="1" hangingPunct="1">
              <a:lnSpc>
                <a:spcPct val="135000"/>
              </a:lnSpc>
            </a:pPr>
            <a:r>
              <a:rPr lang="ar-SA" sz="2400">
                <a:cs typeface="Zar" pitchFamily="2" charset="-78"/>
              </a:rPr>
              <a:t>به عبارت کلي‌تر، تمام گره‌هاي عميق </a:t>
            </a:r>
            <a:r>
              <a:rPr lang="en-US" sz="2400">
                <a:cs typeface="Zar" pitchFamily="2" charset="-78"/>
              </a:rPr>
              <a:t>d</a:t>
            </a:r>
            <a:r>
              <a:rPr lang="ar-SA" sz="2400">
                <a:cs typeface="Zar" pitchFamily="2" charset="-78"/>
              </a:rPr>
              <a:t>، قبل از گره‌هاي عميق </a:t>
            </a:r>
            <a:r>
              <a:rPr lang="en-US" sz="2400">
                <a:cs typeface="Zar" pitchFamily="2" charset="-78"/>
              </a:rPr>
              <a:t>d+1</a:t>
            </a:r>
            <a:r>
              <a:rPr lang="ar-SA" sz="2400">
                <a:cs typeface="Zar" pitchFamily="2" charset="-78"/>
              </a:rPr>
              <a:t> گسترش داده مي‌شوند.</a:t>
            </a:r>
            <a:endParaRPr lang="fa-IR" sz="2400">
              <a:cs typeface="Zar" pitchFamily="2" charset="-78"/>
            </a:endParaRPr>
          </a:p>
          <a:p>
            <a:pPr algn="just" rtl="1" eaLnBrk="1" hangingPunct="1">
              <a:lnSpc>
                <a:spcPct val="135000"/>
              </a:lnSpc>
            </a:pPr>
            <a:r>
              <a:rPr lang="ar-SA" sz="2400" b="1">
                <a:solidFill>
                  <a:srgbClr val="7F5429"/>
                </a:solidFill>
                <a:cs typeface="Zar" pitchFamily="2" charset="-78"/>
              </a:rPr>
              <a:t>مزايا:</a:t>
            </a:r>
            <a:endParaRPr lang="fa-IR" sz="2400" b="1">
              <a:solidFill>
                <a:srgbClr val="7F5429"/>
              </a:solidFill>
              <a:cs typeface="Zar" pitchFamily="2" charset="-78"/>
            </a:endParaRPr>
          </a:p>
          <a:p>
            <a:pPr algn="just" rtl="1" eaLnBrk="1" hangingPunct="1">
              <a:lnSpc>
                <a:spcPct val="135000"/>
              </a:lnSpc>
            </a:pPr>
            <a:r>
              <a:rPr lang="ar-SA" sz="2400">
                <a:cs typeface="Zar" pitchFamily="2" charset="-78"/>
              </a:rPr>
              <a:t>جستجوي سطحي، کامل و بهينه مي‌باشد زيرا هزينه مسير، يک تابع کاهش‌نيابنده از عمق گره است.</a:t>
            </a:r>
            <a:endParaRPr lang="fa-IR" sz="2400">
              <a:cs typeface="Zar" pitchFamily="2" charset="-78"/>
            </a:endParaRPr>
          </a:p>
          <a:p>
            <a:pPr algn="just" rtl="1" eaLnBrk="1" hangingPunct="1">
              <a:lnSpc>
                <a:spcPct val="135000"/>
              </a:lnSpc>
            </a:pPr>
            <a:r>
              <a:rPr lang="ar-SA" sz="2400" b="1">
                <a:solidFill>
                  <a:srgbClr val="7F5429"/>
                </a:solidFill>
                <a:cs typeface="Zar" pitchFamily="2" charset="-78"/>
              </a:rPr>
              <a:t>معايب:</a:t>
            </a:r>
            <a:endParaRPr lang="fa-IR" sz="2400" b="1">
              <a:solidFill>
                <a:srgbClr val="7F5429"/>
              </a:solidFill>
              <a:cs typeface="Zar" pitchFamily="2" charset="-78"/>
            </a:endParaRPr>
          </a:p>
          <a:p>
            <a:pPr algn="just" rtl="1" eaLnBrk="1" hangingPunct="1">
              <a:lnSpc>
                <a:spcPct val="135000"/>
              </a:lnSpc>
            </a:pPr>
            <a:r>
              <a:rPr lang="ar-SA" sz="2400">
                <a:cs typeface="Zar" pitchFamily="2" charset="-78"/>
              </a:rPr>
              <a:t>مرتبه زماني </a:t>
            </a:r>
            <a:r>
              <a:rPr lang="en-US" sz="2400">
                <a:cs typeface="Zar" pitchFamily="2" charset="-78"/>
              </a:rPr>
              <a:t>O(bd)</a:t>
            </a:r>
            <a:r>
              <a:rPr lang="ar-SA" sz="2400">
                <a:cs typeface="Zar" pitchFamily="2" charset="-78"/>
              </a:rPr>
              <a:t> مي باشد که نمايي است.</a:t>
            </a:r>
            <a:endParaRPr lang="fa-IR" sz="2400">
              <a:cs typeface="Zar" pitchFamily="2" charset="-78"/>
            </a:endParaRPr>
          </a:p>
          <a:p>
            <a:pPr algn="just" rtl="1" eaLnBrk="1" hangingPunct="1">
              <a:lnSpc>
                <a:spcPct val="135000"/>
              </a:lnSpc>
            </a:pPr>
            <a:r>
              <a:rPr lang="ar-SA" sz="2400">
                <a:cs typeface="Zar" pitchFamily="2" charset="-78"/>
              </a:rPr>
              <a:t>نياز به حافظه زياد.</a:t>
            </a:r>
            <a:endParaRPr lang="en-US" sz="2400">
              <a:cs typeface="Zar" pitchFamily="2" charset="-78"/>
            </a:endParaRPr>
          </a:p>
        </p:txBody>
      </p:sp>
      <p:sp>
        <p:nvSpPr>
          <p:cNvPr id="49155" name="Title 1"/>
          <p:cNvSpPr>
            <a:spLocks noGrp="1"/>
          </p:cNvSpPr>
          <p:nvPr>
            <p:ph type="title"/>
          </p:nvPr>
        </p:nvSpPr>
        <p:spPr/>
        <p:txBody>
          <a:bodyPr/>
          <a:lstStyle/>
          <a:p>
            <a:r>
              <a:rPr lang="ar-SA" b="1" smtClean="0">
                <a:solidFill>
                  <a:schemeClr val="accent2"/>
                </a:solidFill>
                <a:cs typeface="Lotus" pitchFamily="2" charset="-78"/>
              </a:rPr>
              <a:t>جستجوي سطحي</a:t>
            </a:r>
            <a:r>
              <a:rPr lang="fa-IR" b="1" smtClean="0">
                <a:solidFill>
                  <a:schemeClr val="accent2"/>
                </a:solidFill>
                <a:cs typeface="Lotus" pitchFamily="2" charset="-78"/>
              </a:rPr>
              <a:t>(عرضی):</a:t>
            </a:r>
            <a:br>
              <a:rPr lang="fa-IR" b="1" smtClean="0">
                <a:solidFill>
                  <a:schemeClr val="accent2"/>
                </a:solidFill>
                <a:cs typeface="Lotus" pitchFamily="2" charset="-78"/>
              </a:rPr>
            </a:b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p:txBody>
          <a:bodyPr/>
          <a:lstStyle/>
          <a:p>
            <a:pPr>
              <a:defRPr/>
            </a:pPr>
            <a:fld id="{23A13A87-F1DE-48CC-95B3-D2B137BC4B30}" type="slidenum">
              <a:rPr lang="fa-IR"/>
              <a:pPr>
                <a:defRPr/>
              </a:pPr>
              <a:t>48</a:t>
            </a:fld>
            <a:endParaRPr lang="en-US"/>
          </a:p>
        </p:txBody>
      </p:sp>
      <p:sp>
        <p:nvSpPr>
          <p:cNvPr id="5017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50180"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عرضی</a:t>
            </a:r>
            <a:endParaRPr lang="en-US" sz="4400" b="1">
              <a:solidFill>
                <a:schemeClr val="accent2"/>
              </a:solidFill>
              <a:cs typeface="Lotus" pitchFamily="2" charset="-78"/>
            </a:endParaRPr>
          </a:p>
        </p:txBody>
      </p:sp>
      <p:grpSp>
        <p:nvGrpSpPr>
          <p:cNvPr id="50181" name="Group 4"/>
          <p:cNvGrpSpPr>
            <a:grpSpLocks/>
          </p:cNvGrpSpPr>
          <p:nvPr/>
        </p:nvGrpSpPr>
        <p:grpSpPr bwMode="auto">
          <a:xfrm>
            <a:off x="1663700" y="2882900"/>
            <a:ext cx="6172200" cy="2971800"/>
            <a:chOff x="912" y="1680"/>
            <a:chExt cx="3888" cy="1872"/>
          </a:xfrm>
        </p:grpSpPr>
        <p:sp>
          <p:nvSpPr>
            <p:cNvPr id="50190"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50191"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50192"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50193"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50194"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50195"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50196"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sp>
          <p:nvSpPr>
            <p:cNvPr id="50197"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sp>
          <p:nvSpPr>
            <p:cNvPr id="50198"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I</a:t>
              </a:r>
            </a:p>
          </p:txBody>
        </p:sp>
        <p:sp>
          <p:nvSpPr>
            <p:cNvPr id="50199"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a:t>
              </a:r>
            </a:p>
          </p:txBody>
        </p:sp>
        <p:sp>
          <p:nvSpPr>
            <p:cNvPr id="50200"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K</a:t>
              </a:r>
            </a:p>
          </p:txBody>
        </p:sp>
        <p:sp>
          <p:nvSpPr>
            <p:cNvPr id="50201"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L</a:t>
              </a:r>
            </a:p>
          </p:txBody>
        </p:sp>
        <p:sp>
          <p:nvSpPr>
            <p:cNvPr id="50202"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N</a:t>
              </a:r>
            </a:p>
          </p:txBody>
        </p:sp>
        <p:sp>
          <p:nvSpPr>
            <p:cNvPr id="50203"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M</a:t>
              </a:r>
            </a:p>
          </p:txBody>
        </p:sp>
        <p:sp>
          <p:nvSpPr>
            <p:cNvPr id="50204"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O</a:t>
              </a:r>
            </a:p>
          </p:txBody>
        </p:sp>
        <p:sp>
          <p:nvSpPr>
            <p:cNvPr id="50205"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P</a:t>
              </a:r>
            </a:p>
          </p:txBody>
        </p:sp>
        <p:sp>
          <p:nvSpPr>
            <p:cNvPr id="50206"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Q</a:t>
              </a:r>
            </a:p>
          </p:txBody>
        </p:sp>
        <p:cxnSp>
          <p:nvCxnSpPr>
            <p:cNvPr id="50207" name="AutoShape 22"/>
            <p:cNvCxnSpPr>
              <a:cxnSpLocks noChangeShapeType="1"/>
              <a:stCxn id="50190" idx="4"/>
              <a:endCxn id="50191" idx="0"/>
            </p:cNvCxnSpPr>
            <p:nvPr/>
          </p:nvCxnSpPr>
          <p:spPr bwMode="auto">
            <a:xfrm flipH="1">
              <a:off x="1752" y="1920"/>
              <a:ext cx="1248"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08" name="AutoShape 23"/>
            <p:cNvCxnSpPr>
              <a:cxnSpLocks noChangeShapeType="1"/>
              <a:stCxn id="50190" idx="4"/>
              <a:endCxn id="50192" idx="0"/>
            </p:cNvCxnSpPr>
            <p:nvPr/>
          </p:nvCxnSpPr>
          <p:spPr bwMode="auto">
            <a:xfrm>
              <a:off x="3000" y="1920"/>
              <a:ext cx="1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09" name="AutoShape 24"/>
            <p:cNvCxnSpPr>
              <a:cxnSpLocks noChangeShapeType="1"/>
              <a:stCxn id="50190" idx="4"/>
              <a:endCxn id="50193" idx="0"/>
            </p:cNvCxnSpPr>
            <p:nvPr/>
          </p:nvCxnSpPr>
          <p:spPr bwMode="auto">
            <a:xfrm>
              <a:off x="3000" y="1920"/>
              <a:ext cx="13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0" name="AutoShape 25"/>
            <p:cNvCxnSpPr>
              <a:cxnSpLocks noChangeShapeType="1"/>
              <a:stCxn id="50191" idx="4"/>
              <a:endCxn id="50194" idx="0"/>
            </p:cNvCxnSpPr>
            <p:nvPr/>
          </p:nvCxnSpPr>
          <p:spPr bwMode="auto">
            <a:xfrm flipH="1">
              <a:off x="1320" y="2400"/>
              <a:ext cx="432"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1" name="AutoShape 26"/>
            <p:cNvCxnSpPr>
              <a:cxnSpLocks noChangeShapeType="1"/>
              <a:stCxn id="50191" idx="4"/>
              <a:endCxn id="50195" idx="0"/>
            </p:cNvCxnSpPr>
            <p:nvPr/>
          </p:nvCxnSpPr>
          <p:spPr bwMode="auto">
            <a:xfrm>
              <a:off x="175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2" name="AutoShape 27"/>
            <p:cNvCxnSpPr>
              <a:cxnSpLocks noChangeShapeType="1"/>
              <a:stCxn id="50192" idx="4"/>
              <a:endCxn id="50196" idx="0"/>
            </p:cNvCxnSpPr>
            <p:nvPr/>
          </p:nvCxnSpPr>
          <p:spPr bwMode="auto">
            <a:xfrm flipH="1">
              <a:off x="2856" y="2400"/>
              <a:ext cx="336"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3" name="AutoShape 28"/>
            <p:cNvCxnSpPr>
              <a:cxnSpLocks noChangeShapeType="1"/>
              <a:stCxn id="50192" idx="4"/>
              <a:endCxn id="50197" idx="0"/>
            </p:cNvCxnSpPr>
            <p:nvPr/>
          </p:nvCxnSpPr>
          <p:spPr bwMode="auto">
            <a:xfrm>
              <a:off x="3192" y="2400"/>
              <a:ext cx="480"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4" name="AutoShape 29"/>
            <p:cNvCxnSpPr>
              <a:cxnSpLocks noChangeShapeType="1"/>
              <a:stCxn id="50193" idx="4"/>
              <a:endCxn id="50198" idx="0"/>
            </p:cNvCxnSpPr>
            <p:nvPr/>
          </p:nvCxnSpPr>
          <p:spPr bwMode="auto">
            <a:xfrm>
              <a:off x="439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5" name="AutoShape 30"/>
            <p:cNvCxnSpPr>
              <a:cxnSpLocks noChangeShapeType="1"/>
              <a:stCxn id="50194" idx="4"/>
              <a:endCxn id="50199" idx="0"/>
            </p:cNvCxnSpPr>
            <p:nvPr/>
          </p:nvCxnSpPr>
          <p:spPr bwMode="auto">
            <a:xfrm flipH="1">
              <a:off x="1032" y="2904"/>
              <a:ext cx="288"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6" name="AutoShape 31"/>
            <p:cNvCxnSpPr>
              <a:cxnSpLocks noChangeShapeType="1"/>
              <a:stCxn id="50194" idx="4"/>
              <a:endCxn id="50200" idx="0"/>
            </p:cNvCxnSpPr>
            <p:nvPr/>
          </p:nvCxnSpPr>
          <p:spPr bwMode="auto">
            <a:xfrm>
              <a:off x="1320"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7" name="AutoShape 32"/>
            <p:cNvCxnSpPr>
              <a:cxnSpLocks noChangeShapeType="1"/>
              <a:stCxn id="50195" idx="4"/>
              <a:endCxn id="50201" idx="0"/>
            </p:cNvCxnSpPr>
            <p:nvPr/>
          </p:nvCxnSpPr>
          <p:spPr bwMode="auto">
            <a:xfrm>
              <a:off x="2040"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8" name="AutoShape 33"/>
            <p:cNvCxnSpPr>
              <a:cxnSpLocks noChangeShapeType="1"/>
              <a:stCxn id="50196" idx="4"/>
              <a:endCxn id="50203" idx="0"/>
            </p:cNvCxnSpPr>
            <p:nvPr/>
          </p:nvCxnSpPr>
          <p:spPr bwMode="auto">
            <a:xfrm flipH="1">
              <a:off x="2664"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19" name="AutoShape 34"/>
            <p:cNvCxnSpPr>
              <a:cxnSpLocks noChangeShapeType="1"/>
              <a:stCxn id="50197" idx="4"/>
              <a:endCxn id="50204" idx="0"/>
            </p:cNvCxnSpPr>
            <p:nvPr/>
          </p:nvCxnSpPr>
          <p:spPr bwMode="auto">
            <a:xfrm flipH="1">
              <a:off x="3336" y="2904"/>
              <a:ext cx="33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20" name="AutoShape 35"/>
            <p:cNvCxnSpPr>
              <a:cxnSpLocks noChangeShapeType="1"/>
              <a:stCxn id="50197" idx="4"/>
              <a:endCxn id="50205" idx="0"/>
            </p:cNvCxnSpPr>
            <p:nvPr/>
          </p:nvCxnSpPr>
          <p:spPr bwMode="auto">
            <a:xfrm>
              <a:off x="3672"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21" name="AutoShape 36"/>
            <p:cNvCxnSpPr>
              <a:cxnSpLocks noChangeShapeType="1"/>
              <a:stCxn id="50197" idx="4"/>
              <a:endCxn id="50206" idx="0"/>
            </p:cNvCxnSpPr>
            <p:nvPr/>
          </p:nvCxnSpPr>
          <p:spPr bwMode="auto">
            <a:xfrm>
              <a:off x="3672" y="2904"/>
              <a:ext cx="43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22" name="AutoShape 37"/>
            <p:cNvCxnSpPr>
              <a:cxnSpLocks noChangeShapeType="1"/>
              <a:stCxn id="50196" idx="4"/>
              <a:endCxn id="50202" idx="0"/>
            </p:cNvCxnSpPr>
            <p:nvPr/>
          </p:nvCxnSpPr>
          <p:spPr bwMode="auto">
            <a:xfrm>
              <a:off x="2856" y="2904"/>
              <a:ext cx="144"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23" name="Rectangle 38"/>
            <p:cNvSpPr>
              <a:spLocks noChangeArrowheads="1"/>
            </p:cNvSpPr>
            <p:nvPr/>
          </p:nvSpPr>
          <p:spPr bwMode="auto">
            <a:xfrm>
              <a:off x="2016" y="331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4" name="Rectangle 39"/>
            <p:cNvSpPr>
              <a:spLocks noChangeArrowheads="1"/>
            </p:cNvSpPr>
            <p:nvPr/>
          </p:nvSpPr>
          <p:spPr bwMode="auto">
            <a:xfrm>
              <a:off x="4560" y="2666"/>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2856" name="Rectangle 40"/>
          <p:cNvSpPr>
            <a:spLocks noChangeArrowheads="1"/>
          </p:cNvSpPr>
          <p:nvPr/>
        </p:nvSpPr>
        <p:spPr bwMode="auto">
          <a:xfrm>
            <a:off x="520700" y="4829175"/>
            <a:ext cx="2682875" cy="140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57" name="Rectangle 41"/>
          <p:cNvSpPr>
            <a:spLocks noChangeArrowheads="1"/>
          </p:cNvSpPr>
          <p:nvPr/>
        </p:nvSpPr>
        <p:spPr bwMode="auto">
          <a:xfrm>
            <a:off x="2044700" y="3263900"/>
            <a:ext cx="6477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58" name="Rectangle 42"/>
          <p:cNvSpPr>
            <a:spLocks noChangeArrowheads="1"/>
          </p:cNvSpPr>
          <p:nvPr/>
        </p:nvSpPr>
        <p:spPr bwMode="auto">
          <a:xfrm>
            <a:off x="1435100" y="4025900"/>
            <a:ext cx="268287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59" name="Rectangle 43"/>
          <p:cNvSpPr>
            <a:spLocks noChangeArrowheads="1"/>
          </p:cNvSpPr>
          <p:nvPr/>
        </p:nvSpPr>
        <p:spPr bwMode="auto">
          <a:xfrm>
            <a:off x="4178300" y="4025900"/>
            <a:ext cx="268287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60" name="Rectangle 44"/>
          <p:cNvSpPr>
            <a:spLocks noChangeArrowheads="1"/>
          </p:cNvSpPr>
          <p:nvPr/>
        </p:nvSpPr>
        <p:spPr bwMode="auto">
          <a:xfrm>
            <a:off x="6997700" y="4025900"/>
            <a:ext cx="1905000" cy="879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61" name="Rectangle 45"/>
          <p:cNvSpPr>
            <a:spLocks noChangeArrowheads="1"/>
          </p:cNvSpPr>
          <p:nvPr/>
        </p:nvSpPr>
        <p:spPr bwMode="auto">
          <a:xfrm>
            <a:off x="3187700" y="4829175"/>
            <a:ext cx="930275" cy="13096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62" name="Rectangle 46"/>
          <p:cNvSpPr>
            <a:spLocks noChangeArrowheads="1"/>
          </p:cNvSpPr>
          <p:nvPr/>
        </p:nvSpPr>
        <p:spPr bwMode="auto">
          <a:xfrm>
            <a:off x="4225925" y="4833938"/>
            <a:ext cx="965200" cy="1304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63" name="Rectangle 47"/>
          <p:cNvSpPr>
            <a:spLocks noChangeArrowheads="1"/>
          </p:cNvSpPr>
          <p:nvPr/>
        </p:nvSpPr>
        <p:spPr bwMode="auto">
          <a:xfrm>
            <a:off x="5245100" y="4829175"/>
            <a:ext cx="1717675" cy="140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857"/>
                                        </p:tgtEl>
                                        <p:attrNameLst>
                                          <p:attrName>style.visibility</p:attrName>
                                        </p:attrNameLst>
                                      </p:cBhvr>
                                      <p:to>
                                        <p:strVal val="visible"/>
                                      </p:to>
                                    </p:set>
                                    <p:animEffect transition="in" filter="fade">
                                      <p:cBhvr>
                                        <p:cTn id="7" dur="500"/>
                                        <p:tgtEl>
                                          <p:spTgt spid="1628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2858"/>
                                        </p:tgtEl>
                                        <p:attrNameLst>
                                          <p:attrName>style.visibility</p:attrName>
                                        </p:attrNameLst>
                                      </p:cBhvr>
                                      <p:to>
                                        <p:strVal val="visible"/>
                                      </p:to>
                                    </p:set>
                                    <p:animEffect transition="in" filter="fade">
                                      <p:cBhvr>
                                        <p:cTn id="10" dur="500"/>
                                        <p:tgtEl>
                                          <p:spTgt spid="1628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2859"/>
                                        </p:tgtEl>
                                        <p:attrNameLst>
                                          <p:attrName>style.visibility</p:attrName>
                                        </p:attrNameLst>
                                      </p:cBhvr>
                                      <p:to>
                                        <p:strVal val="visible"/>
                                      </p:to>
                                    </p:set>
                                    <p:animEffect transition="in" filter="fade">
                                      <p:cBhvr>
                                        <p:cTn id="13" dur="500"/>
                                        <p:tgtEl>
                                          <p:spTgt spid="1628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2860"/>
                                        </p:tgtEl>
                                        <p:attrNameLst>
                                          <p:attrName>style.visibility</p:attrName>
                                        </p:attrNameLst>
                                      </p:cBhvr>
                                      <p:to>
                                        <p:strVal val="visible"/>
                                      </p:to>
                                    </p:set>
                                    <p:animEffect transition="in" filter="fade">
                                      <p:cBhvr>
                                        <p:cTn id="16" dur="500"/>
                                        <p:tgtEl>
                                          <p:spTgt spid="1628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2862"/>
                                        </p:tgtEl>
                                        <p:attrNameLst>
                                          <p:attrName>style.visibility</p:attrName>
                                        </p:attrNameLst>
                                      </p:cBhvr>
                                      <p:to>
                                        <p:strVal val="visible"/>
                                      </p:to>
                                    </p:set>
                                    <p:animEffect transition="in" filter="fade">
                                      <p:cBhvr>
                                        <p:cTn id="19" dur="500"/>
                                        <p:tgtEl>
                                          <p:spTgt spid="1628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2861"/>
                                        </p:tgtEl>
                                        <p:attrNameLst>
                                          <p:attrName>style.visibility</p:attrName>
                                        </p:attrNameLst>
                                      </p:cBhvr>
                                      <p:to>
                                        <p:strVal val="visible"/>
                                      </p:to>
                                    </p:set>
                                    <p:animEffect transition="in" filter="fade">
                                      <p:cBhvr>
                                        <p:cTn id="22" dur="500"/>
                                        <p:tgtEl>
                                          <p:spTgt spid="1628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2863"/>
                                        </p:tgtEl>
                                        <p:attrNameLst>
                                          <p:attrName>style.visibility</p:attrName>
                                        </p:attrNameLst>
                                      </p:cBhvr>
                                      <p:to>
                                        <p:strVal val="visible"/>
                                      </p:to>
                                    </p:set>
                                    <p:animEffect transition="in" filter="fade">
                                      <p:cBhvr>
                                        <p:cTn id="25" dur="500"/>
                                        <p:tgtEl>
                                          <p:spTgt spid="16286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2856"/>
                                        </p:tgtEl>
                                        <p:attrNameLst>
                                          <p:attrName>style.visibility</p:attrName>
                                        </p:attrNameLst>
                                      </p:cBhvr>
                                      <p:to>
                                        <p:strVal val="visible"/>
                                      </p:to>
                                    </p:set>
                                    <p:animEffect transition="in" filter="fade">
                                      <p:cBhvr>
                                        <p:cTn id="28" dur="500"/>
                                        <p:tgtEl>
                                          <p:spTgt spid="1628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1000"/>
                                        <p:tgtEl>
                                          <p:spTgt spid="162857"/>
                                        </p:tgtEl>
                                      </p:cBhvr>
                                    </p:animEffect>
                                    <p:set>
                                      <p:cBhvr>
                                        <p:cTn id="33" dur="1" fill="hold">
                                          <p:stCondLst>
                                            <p:cond delay="999"/>
                                          </p:stCondLst>
                                        </p:cTn>
                                        <p:tgtEl>
                                          <p:spTgt spid="162857"/>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1000"/>
                                        <p:tgtEl>
                                          <p:spTgt spid="162858"/>
                                        </p:tgtEl>
                                      </p:cBhvr>
                                    </p:animEffect>
                                    <p:set>
                                      <p:cBhvr>
                                        <p:cTn id="38" dur="1" fill="hold">
                                          <p:stCondLst>
                                            <p:cond delay="999"/>
                                          </p:stCondLst>
                                        </p:cTn>
                                        <p:tgtEl>
                                          <p:spTgt spid="16285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162859"/>
                                        </p:tgtEl>
                                      </p:cBhvr>
                                    </p:animEffect>
                                    <p:set>
                                      <p:cBhvr>
                                        <p:cTn id="41" dur="1" fill="hold">
                                          <p:stCondLst>
                                            <p:cond delay="999"/>
                                          </p:stCondLst>
                                        </p:cTn>
                                        <p:tgtEl>
                                          <p:spTgt spid="16285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000"/>
                                        <p:tgtEl>
                                          <p:spTgt spid="162860"/>
                                        </p:tgtEl>
                                      </p:cBhvr>
                                    </p:animEffect>
                                    <p:set>
                                      <p:cBhvr>
                                        <p:cTn id="44" dur="1" fill="hold">
                                          <p:stCondLst>
                                            <p:cond delay="999"/>
                                          </p:stCondLst>
                                        </p:cTn>
                                        <p:tgtEl>
                                          <p:spTgt spid="16286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grpId="1" nodeType="clickEffect">
                                  <p:stCondLst>
                                    <p:cond delay="0"/>
                                  </p:stCondLst>
                                  <p:childTnLst>
                                    <p:animEffect transition="out" filter="fade">
                                      <p:cBhvr>
                                        <p:cTn id="48" dur="1000"/>
                                        <p:tgtEl>
                                          <p:spTgt spid="162861"/>
                                        </p:tgtEl>
                                      </p:cBhvr>
                                    </p:animEffect>
                                    <p:set>
                                      <p:cBhvr>
                                        <p:cTn id="49" dur="1" fill="hold">
                                          <p:stCondLst>
                                            <p:cond delay="999"/>
                                          </p:stCondLst>
                                        </p:cTn>
                                        <p:tgtEl>
                                          <p:spTgt spid="16286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162862"/>
                                        </p:tgtEl>
                                      </p:cBhvr>
                                    </p:animEffect>
                                    <p:set>
                                      <p:cBhvr>
                                        <p:cTn id="52" dur="1" fill="hold">
                                          <p:stCondLst>
                                            <p:cond delay="999"/>
                                          </p:stCondLst>
                                        </p:cTn>
                                        <p:tgtEl>
                                          <p:spTgt spid="16286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162863"/>
                                        </p:tgtEl>
                                      </p:cBhvr>
                                    </p:animEffect>
                                    <p:set>
                                      <p:cBhvr>
                                        <p:cTn id="55" dur="1" fill="hold">
                                          <p:stCondLst>
                                            <p:cond delay="999"/>
                                          </p:stCondLst>
                                        </p:cTn>
                                        <p:tgtEl>
                                          <p:spTgt spid="16286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162856"/>
                                        </p:tgtEl>
                                      </p:cBhvr>
                                    </p:animEffect>
                                    <p:set>
                                      <p:cBhvr>
                                        <p:cTn id="58" dur="1" fill="hold">
                                          <p:stCondLst>
                                            <p:cond delay="999"/>
                                          </p:stCondLst>
                                        </p:cTn>
                                        <p:tgtEl>
                                          <p:spTgt spid="1628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6" grpId="0" animBg="1"/>
      <p:bldP spid="162856" grpId="1" animBg="1"/>
      <p:bldP spid="162857" grpId="0" animBg="1"/>
      <p:bldP spid="162857" grpId="1" animBg="1"/>
      <p:bldP spid="162858" grpId="0" animBg="1"/>
      <p:bldP spid="162858" grpId="1" animBg="1"/>
      <p:bldP spid="162859" grpId="0" animBg="1"/>
      <p:bldP spid="162859" grpId="1" animBg="1"/>
      <p:bldP spid="162860" grpId="0" animBg="1"/>
      <p:bldP spid="162860" grpId="1" animBg="1"/>
      <p:bldP spid="162861" grpId="0" animBg="1"/>
      <p:bldP spid="162861" grpId="1" animBg="1"/>
      <p:bldP spid="162862" grpId="0" animBg="1"/>
      <p:bldP spid="162862" grpId="1" animBg="1"/>
      <p:bldP spid="162863" grpId="0" animBg="1"/>
      <p:bldP spid="16286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EAC309D9-C76E-4C2C-BC89-3E801A15F680}" type="slidenum">
              <a:rPr lang="fa-IR"/>
              <a:pPr>
                <a:defRPr/>
              </a:pPr>
              <a:t>49</a:t>
            </a:fld>
            <a:endParaRPr lang="en-US"/>
          </a:p>
        </p:txBody>
      </p:sp>
      <p:sp>
        <p:nvSpPr>
          <p:cNvPr id="51203" name="Rectangle 2"/>
          <p:cNvSpPr>
            <a:spLocks noGrp="1" noChangeArrowheads="1"/>
          </p:cNvSpPr>
          <p:nvPr>
            <p:ph type="title"/>
          </p:nvPr>
        </p:nvSpPr>
        <p:spPr/>
        <p:txBody>
          <a:bodyPr/>
          <a:lstStyle/>
          <a:p>
            <a:pPr eaLnBrk="1" hangingPunct="1"/>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r>
              <a:rPr lang="fa-IR" sz="4000" smtClean="0"/>
              <a:t/>
            </a:r>
            <a:br>
              <a:rPr lang="fa-IR" sz="4000" smtClean="0"/>
            </a:br>
            <a:endParaRPr lang="en-US" sz="4000" smtClean="0"/>
          </a:p>
        </p:txBody>
      </p:sp>
      <p:sp>
        <p:nvSpPr>
          <p:cNvPr id="51204" name="Text Box 3"/>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51205" name="Text Box 4"/>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عرضی</a:t>
            </a:r>
            <a:endParaRPr lang="en-US" sz="4400" b="1">
              <a:solidFill>
                <a:schemeClr val="accent2"/>
              </a:solidFill>
              <a:cs typeface="Lotus" pitchFamily="2" charset="-78"/>
            </a:endParaRPr>
          </a:p>
        </p:txBody>
      </p:sp>
      <p:sp>
        <p:nvSpPr>
          <p:cNvPr id="51206" name="Text Box 5"/>
          <p:cNvSpPr txBox="1">
            <a:spLocks noChangeArrowheads="1"/>
          </p:cNvSpPr>
          <p:nvPr/>
        </p:nvSpPr>
        <p:spPr bwMode="auto">
          <a:xfrm>
            <a:off x="684213" y="2565400"/>
            <a:ext cx="76327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35000"/>
              </a:spcBef>
            </a:pPr>
            <a:r>
              <a:rPr lang="fa-IR" sz="3600">
                <a:solidFill>
                  <a:schemeClr val="accent2"/>
                </a:solidFill>
                <a:cs typeface="Homa" pitchFamily="2" charset="-78"/>
              </a:rPr>
              <a:t>کامل بودن:</a:t>
            </a:r>
            <a:r>
              <a:rPr lang="fa-IR" sz="3200">
                <a:solidFill>
                  <a:schemeClr val="accent2"/>
                </a:solidFill>
                <a:cs typeface="Homa" pitchFamily="2" charset="-78"/>
              </a:rPr>
              <a:t> </a:t>
            </a:r>
            <a:r>
              <a:rPr lang="fa-IR" sz="3200">
                <a:solidFill>
                  <a:srgbClr val="CC3300"/>
                </a:solidFill>
                <a:cs typeface="Homa" pitchFamily="2" charset="-78"/>
              </a:rPr>
              <a:t>بله</a:t>
            </a:r>
          </a:p>
          <a:p>
            <a:pPr algn="r" rtl="1">
              <a:spcBef>
                <a:spcPct val="35000"/>
              </a:spcBef>
            </a:pPr>
            <a:r>
              <a:rPr lang="fa-IR" sz="3600">
                <a:solidFill>
                  <a:schemeClr val="accent2"/>
                </a:solidFill>
                <a:cs typeface="Homa" pitchFamily="2" charset="-78"/>
              </a:rPr>
              <a:t>بهينگی:</a:t>
            </a:r>
            <a:r>
              <a:rPr lang="fa-IR" sz="3200">
                <a:solidFill>
                  <a:schemeClr val="accent2"/>
                </a:solidFill>
                <a:cs typeface="Homa" pitchFamily="2" charset="-78"/>
              </a:rPr>
              <a:t> </a:t>
            </a:r>
            <a:r>
              <a:rPr lang="fa-IR" sz="3200">
                <a:solidFill>
                  <a:srgbClr val="CC3300"/>
                </a:solidFill>
                <a:cs typeface="Homa" pitchFamily="2" charset="-78"/>
              </a:rPr>
              <a:t>بله</a:t>
            </a:r>
            <a:r>
              <a:rPr lang="fa-IR" sz="4000">
                <a:solidFill>
                  <a:schemeClr val="accent2"/>
                </a:solidFill>
                <a:cs typeface="Homa" pitchFamily="2" charset="-78"/>
              </a:rPr>
              <a:t> </a:t>
            </a:r>
            <a:r>
              <a:rPr lang="fa-IR" sz="3200">
                <a:solidFill>
                  <a:srgbClr val="CC3300"/>
                </a:solidFill>
                <a:cs typeface="Homa" pitchFamily="2" charset="-78"/>
              </a:rPr>
              <a:t>(مشروط)</a:t>
            </a:r>
          </a:p>
          <a:p>
            <a:pPr algn="r" rtl="1">
              <a:spcBef>
                <a:spcPct val="35000"/>
              </a:spcBef>
            </a:pPr>
            <a:r>
              <a:rPr lang="fa-IR" sz="2400">
                <a:solidFill>
                  <a:srgbClr val="CC3300"/>
                </a:solidFill>
                <a:cs typeface="Homa" pitchFamily="2" charset="-78"/>
              </a:rPr>
              <a:t>	در صورتی بهينه است که هزينه مسير، تابعی غير نزولی از عمق 	گره باشد.(مثل وقتي که فعاليتها هزينه يکسانی دارند)</a:t>
            </a:r>
          </a:p>
          <a:p>
            <a:pPr algn="r" rtl="1">
              <a:spcBef>
                <a:spcPct val="35000"/>
              </a:spcBef>
            </a:pPr>
            <a:r>
              <a:rPr lang="fa-IR" sz="3600">
                <a:solidFill>
                  <a:schemeClr val="accent2"/>
                </a:solidFill>
                <a:cs typeface="Homa" pitchFamily="2" charset="-78"/>
              </a:rPr>
              <a:t>پيچيدگي زماني:</a:t>
            </a:r>
            <a:endParaRPr lang="fa-IR" sz="2000">
              <a:solidFill>
                <a:srgbClr val="CC3300"/>
              </a:solidFill>
            </a:endParaRPr>
          </a:p>
          <a:p>
            <a:pPr algn="r" rtl="1">
              <a:spcBef>
                <a:spcPct val="35000"/>
              </a:spcBef>
            </a:pPr>
            <a:r>
              <a:rPr lang="fa-IR" sz="3600">
                <a:solidFill>
                  <a:schemeClr val="accent2"/>
                </a:solidFill>
                <a:cs typeface="Homa" pitchFamily="2" charset="-78"/>
              </a:rPr>
              <a:t>پيچيدگی فضا:</a:t>
            </a:r>
            <a:endParaRPr lang="en-US" sz="2000">
              <a:solidFill>
                <a:srgbClr val="CC3300"/>
              </a:solidFill>
            </a:endParaRPr>
          </a:p>
          <a:p>
            <a:pPr algn="r" rtl="1">
              <a:spcBef>
                <a:spcPct val="50000"/>
              </a:spcBef>
            </a:pPr>
            <a:endParaRPr lang="en-US" sz="3600">
              <a:solidFill>
                <a:schemeClr val="accent2"/>
              </a:solidFill>
              <a:cs typeface="Homa" pitchFamily="2" charset="-78"/>
            </a:endParaRPr>
          </a:p>
        </p:txBody>
      </p:sp>
      <p:graphicFrame>
        <p:nvGraphicFramePr>
          <p:cNvPr id="51207" name="Object 6"/>
          <p:cNvGraphicFramePr>
            <a:graphicFrameLocks noGrp="1" noChangeAspect="1"/>
          </p:cNvGraphicFramePr>
          <p:nvPr>
            <p:ph idx="1"/>
          </p:nvPr>
        </p:nvGraphicFramePr>
        <p:xfrm>
          <a:off x="3492500" y="4995863"/>
          <a:ext cx="1441450" cy="665162"/>
        </p:xfrm>
        <a:graphic>
          <a:graphicData uri="http://schemas.openxmlformats.org/presentationml/2006/ole">
            <mc:AlternateContent xmlns:mc="http://schemas.openxmlformats.org/markup-compatibility/2006">
              <mc:Choice xmlns:v="urn:schemas-microsoft-com:vml" Requires="v">
                <p:oleObj spid="_x0000_s51256" name="Equation" r:id="rId4" imgW="495085" imgH="228501" progId="Equation.3">
                  <p:embed/>
                </p:oleObj>
              </mc:Choice>
              <mc:Fallback>
                <p:oleObj name="Equation" r:id="rId4" imgW="495085" imgH="228501"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995863"/>
                        <a:ext cx="1441450"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8" name="Object 7"/>
          <p:cNvGraphicFramePr>
            <a:graphicFrameLocks noChangeAspect="1"/>
          </p:cNvGraphicFramePr>
          <p:nvPr/>
        </p:nvGraphicFramePr>
        <p:xfrm>
          <a:off x="3516313" y="5716588"/>
          <a:ext cx="1441450" cy="665162"/>
        </p:xfrm>
        <a:graphic>
          <a:graphicData uri="http://schemas.openxmlformats.org/presentationml/2006/ole">
            <mc:AlternateContent xmlns:mc="http://schemas.openxmlformats.org/markup-compatibility/2006">
              <mc:Choice xmlns:v="urn:schemas-microsoft-com:vml" Requires="v">
                <p:oleObj spid="_x0000_s51257" name="Equation" r:id="rId6" imgW="495085" imgH="228501" progId="Equation.3">
                  <p:embed/>
                </p:oleObj>
              </mc:Choice>
              <mc:Fallback>
                <p:oleObj name="Equation" r:id="rId6" imgW="495085" imgH="228501"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313" y="5716588"/>
                        <a:ext cx="1441450"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9" name="Text Box 8"/>
          <p:cNvSpPr txBox="1">
            <a:spLocks noChangeArrowheads="1"/>
          </p:cNvSpPr>
          <p:nvPr/>
        </p:nvSpPr>
        <p:spPr bwMode="auto">
          <a:xfrm>
            <a:off x="684213" y="2565400"/>
            <a:ext cx="7632700"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35000"/>
              </a:spcBef>
            </a:pPr>
            <a:r>
              <a:rPr lang="fa-IR" sz="3600">
                <a:solidFill>
                  <a:schemeClr val="accent2"/>
                </a:solidFill>
                <a:cs typeface="Homa" pitchFamily="2" charset="-78"/>
              </a:rPr>
              <a:t>کامل بودن:</a:t>
            </a:r>
            <a:endParaRPr lang="fa-IR" sz="3200">
              <a:solidFill>
                <a:srgbClr val="CC3300"/>
              </a:solidFill>
              <a:cs typeface="Homa" pitchFamily="2" charset="-78"/>
            </a:endParaRPr>
          </a:p>
          <a:p>
            <a:pPr algn="r" rtl="1">
              <a:spcBef>
                <a:spcPct val="35000"/>
              </a:spcBef>
            </a:pPr>
            <a:r>
              <a:rPr lang="fa-IR" sz="3600">
                <a:solidFill>
                  <a:schemeClr val="accent2"/>
                </a:solidFill>
                <a:cs typeface="Homa" pitchFamily="2" charset="-78"/>
              </a:rPr>
              <a:t>بهينگی:</a:t>
            </a:r>
            <a:r>
              <a:rPr lang="fa-IR" sz="3200">
                <a:solidFill>
                  <a:schemeClr val="accent2"/>
                </a:solidFill>
                <a:cs typeface="Homa" pitchFamily="2" charset="-78"/>
              </a:rPr>
              <a:t> 				</a:t>
            </a:r>
            <a:r>
              <a:rPr lang="fa-IR" sz="3200">
                <a:solidFill>
                  <a:schemeClr val="bg1"/>
                </a:solidFill>
                <a:cs typeface="Homa" pitchFamily="2" charset="-78"/>
              </a:rPr>
              <a:t>بله</a:t>
            </a:r>
            <a:r>
              <a:rPr lang="fa-IR" sz="4000">
                <a:solidFill>
                  <a:schemeClr val="bg1"/>
                </a:solidFill>
                <a:cs typeface="Homa" pitchFamily="2" charset="-78"/>
              </a:rPr>
              <a:t> </a:t>
            </a:r>
            <a:r>
              <a:rPr lang="fa-IR" sz="3200">
                <a:solidFill>
                  <a:schemeClr val="bg1"/>
                </a:solidFill>
                <a:cs typeface="Homa" pitchFamily="2" charset="-78"/>
              </a:rPr>
              <a:t>(مشروط)</a:t>
            </a:r>
          </a:p>
          <a:p>
            <a:pPr algn="r" rtl="1">
              <a:spcBef>
                <a:spcPct val="35000"/>
              </a:spcBef>
            </a:pPr>
            <a:r>
              <a:rPr lang="fa-IR" sz="2400">
                <a:solidFill>
                  <a:srgbClr val="CC3300"/>
                </a:solidFill>
                <a:cs typeface="Homa" pitchFamily="2" charset="-78"/>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AE76C59-01F3-45CF-A2AF-CD071BA45121}" type="slidenum">
              <a:rPr lang="fa-IR"/>
              <a:pPr>
                <a:defRPr/>
              </a:pPr>
              <a:t>5</a:t>
            </a:fld>
            <a:endParaRPr lang="en-US"/>
          </a:p>
        </p:txBody>
      </p:sp>
      <p:sp>
        <p:nvSpPr>
          <p:cNvPr id="6147"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a:t>
            </a:r>
            <a:endParaRPr lang="en-US" sz="2400" b="1">
              <a:latin typeface="Times New Roman" pitchFamily="18" charset="0"/>
              <a:cs typeface="Homa" pitchFamily="2" charset="-78"/>
            </a:endParaRPr>
          </a:p>
        </p:txBody>
      </p:sp>
      <p:sp>
        <p:nvSpPr>
          <p:cNvPr id="6148" name="Text Box 5"/>
          <p:cNvSpPr txBox="1">
            <a:spLocks noChangeArrowheads="1"/>
          </p:cNvSpPr>
          <p:nvPr/>
        </p:nvSpPr>
        <p:spPr bwMode="auto">
          <a:xfrm>
            <a:off x="323850" y="2133600"/>
            <a:ext cx="7991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r>
              <a:rPr lang="fa-IR" sz="4400" b="1">
                <a:solidFill>
                  <a:srgbClr val="000099"/>
                </a:solidFill>
                <a:cs typeface="Lotus" pitchFamily="2" charset="-78"/>
              </a:rPr>
              <a:t>مانند انسان عمل کردن</a:t>
            </a:r>
            <a:r>
              <a:rPr lang="en-US" sz="4400" b="1">
                <a:solidFill>
                  <a:srgbClr val="000099"/>
                </a:solidFill>
                <a:cs typeface="Lotus" pitchFamily="2" charset="-78"/>
              </a:rPr>
              <a:t>		</a:t>
            </a:r>
            <a:r>
              <a:rPr lang="fa-IR" sz="2000" b="1">
                <a:solidFill>
                  <a:srgbClr val="000099"/>
                </a:solidFill>
                <a:cs typeface="Lotus" pitchFamily="2" charset="-78"/>
              </a:rPr>
              <a:t> </a:t>
            </a:r>
            <a:r>
              <a:rPr lang="en-US" sz="2000" b="1">
                <a:solidFill>
                  <a:srgbClr val="000099"/>
                </a:solidFill>
                <a:cs typeface="Lotus" pitchFamily="2" charset="-78"/>
              </a:rPr>
              <a:t>Acting humanly</a:t>
            </a:r>
          </a:p>
        </p:txBody>
      </p:sp>
      <p:sp>
        <p:nvSpPr>
          <p:cNvPr id="6149" name="Text Box 6"/>
          <p:cNvSpPr txBox="1">
            <a:spLocks noChangeArrowheads="1"/>
          </p:cNvSpPr>
          <p:nvPr/>
        </p:nvSpPr>
        <p:spPr bwMode="auto">
          <a:xfrm>
            <a:off x="468313" y="3068638"/>
            <a:ext cx="81359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B686"/>
              </a:buClr>
              <a:buSzPct val="120000"/>
              <a:buFont typeface="Wingdings" pitchFamily="2" charset="2"/>
              <a:buChar char="ü"/>
            </a:pPr>
            <a:r>
              <a:rPr lang="fa-IR" sz="3600" b="1">
                <a:solidFill>
                  <a:srgbClr val="CC3300"/>
                </a:solidFill>
                <a:cs typeface="Lotus" pitchFamily="2" charset="-78"/>
              </a:rPr>
              <a:t> هنر ساخت ماشينهاي</a:t>
            </a:r>
            <a:r>
              <a:rPr lang="ar-SA" sz="3600" b="1">
                <a:solidFill>
                  <a:srgbClr val="CC3300"/>
                </a:solidFill>
                <a:cs typeface="Lotus" pitchFamily="2" charset="-78"/>
              </a:rPr>
              <a:t>ي</a:t>
            </a:r>
            <a:r>
              <a:rPr lang="fa-IR" sz="3600" b="1">
                <a:solidFill>
                  <a:srgbClr val="CC3300"/>
                </a:solidFill>
                <a:cs typeface="Lotus" pitchFamily="2" charset="-78"/>
              </a:rPr>
              <a:t> که کارهاي</a:t>
            </a:r>
            <a:r>
              <a:rPr lang="ar-SA" sz="3600" b="1">
                <a:solidFill>
                  <a:srgbClr val="CC3300"/>
                </a:solidFill>
                <a:cs typeface="Lotus" pitchFamily="2" charset="-78"/>
              </a:rPr>
              <a:t>ي</a:t>
            </a:r>
            <a:r>
              <a:rPr lang="fa-IR" sz="3600" b="1">
                <a:solidFill>
                  <a:srgbClr val="CC3300"/>
                </a:solidFill>
                <a:cs typeface="Lotus" pitchFamily="2" charset="-78"/>
              </a:rPr>
              <a:t> را انجام ميدهند که آن کارها توسط انسان با فکر کردن انجام ميشوند.</a:t>
            </a:r>
            <a:endParaRPr lang="en-US" sz="3600" b="1">
              <a:solidFill>
                <a:srgbClr val="CC3300"/>
              </a:solidFill>
              <a:cs typeface="Lotus" pitchFamily="2" charset="-78"/>
            </a:endParaRPr>
          </a:p>
        </p:txBody>
      </p:sp>
      <p:sp>
        <p:nvSpPr>
          <p:cNvPr id="6150" name="Text Box 7"/>
          <p:cNvSpPr txBox="1">
            <a:spLocks noChangeArrowheads="1"/>
          </p:cNvSpPr>
          <p:nvPr/>
        </p:nvSpPr>
        <p:spPr bwMode="auto">
          <a:xfrm>
            <a:off x="250825" y="4902200"/>
            <a:ext cx="82819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B686"/>
              </a:buClr>
              <a:buSzPct val="120000"/>
              <a:buFont typeface="Wingdings" pitchFamily="2" charset="2"/>
              <a:buChar char="ü"/>
            </a:pPr>
            <a:r>
              <a:rPr lang="fa-IR" sz="3600" b="1">
                <a:solidFill>
                  <a:srgbClr val="CC3300"/>
                </a:solidFill>
                <a:cs typeface="Lotus" pitchFamily="2" charset="-78"/>
              </a:rPr>
              <a:t>مطالعه برا</a:t>
            </a:r>
            <a:r>
              <a:rPr lang="ar-SA" sz="3600" b="1">
                <a:solidFill>
                  <a:srgbClr val="CC3300"/>
                </a:solidFill>
                <a:cs typeface="Lotus" pitchFamily="2" charset="-78"/>
              </a:rPr>
              <a:t>ي</a:t>
            </a:r>
            <a:r>
              <a:rPr lang="fa-IR" sz="3600" b="1">
                <a:solidFill>
                  <a:srgbClr val="CC3300"/>
                </a:solidFill>
                <a:cs typeface="Lotus" pitchFamily="2" charset="-78"/>
              </a:rPr>
              <a:t> ساخت کامپيوترها برا</a:t>
            </a:r>
            <a:r>
              <a:rPr lang="ar-SA" sz="3600" b="1">
                <a:solidFill>
                  <a:srgbClr val="CC3300"/>
                </a:solidFill>
                <a:cs typeface="Lotus" pitchFamily="2" charset="-78"/>
              </a:rPr>
              <a:t>ي</a:t>
            </a:r>
            <a:r>
              <a:rPr lang="fa-IR" sz="3600" b="1">
                <a:solidFill>
                  <a:srgbClr val="CC3300"/>
                </a:solidFill>
                <a:cs typeface="Lotus" pitchFamily="2" charset="-78"/>
              </a:rPr>
              <a:t> انجام کارهاي</a:t>
            </a:r>
            <a:r>
              <a:rPr lang="ar-SA" sz="3600" b="1">
                <a:solidFill>
                  <a:srgbClr val="CC3300"/>
                </a:solidFill>
                <a:cs typeface="Lotus" pitchFamily="2" charset="-78"/>
              </a:rPr>
              <a:t>ي</a:t>
            </a:r>
            <a:r>
              <a:rPr lang="fa-IR" sz="3600" b="1">
                <a:solidFill>
                  <a:srgbClr val="CC3300"/>
                </a:solidFill>
                <a:cs typeface="Lotus" pitchFamily="2" charset="-78"/>
              </a:rPr>
              <a:t> که فعلاً انسان آنها را بهتر انجام ميدهد.</a:t>
            </a:r>
            <a:endParaRPr lang="en-US" sz="36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pPr>
              <a:defRPr/>
            </a:pPr>
            <a:fld id="{C7A1271B-D544-4081-BD0B-4CF39EF7A800}" type="slidenum">
              <a:rPr lang="fa-IR"/>
              <a:pPr>
                <a:defRPr/>
              </a:pPr>
              <a:t>50</a:t>
            </a:fld>
            <a:endParaRPr lang="en-US"/>
          </a:p>
        </p:txBody>
      </p:sp>
      <p:sp>
        <p:nvSpPr>
          <p:cNvPr id="5222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52228" name="Text Box 3"/>
          <p:cNvSpPr txBox="1">
            <a:spLocks noChangeArrowheads="1"/>
          </p:cNvSpPr>
          <p:nvPr/>
        </p:nvSpPr>
        <p:spPr bwMode="auto">
          <a:xfrm>
            <a:off x="323850" y="1874838"/>
            <a:ext cx="8496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هزينه يکنواخت</a:t>
            </a:r>
            <a:endParaRPr lang="en-US" sz="4400" b="1">
              <a:solidFill>
                <a:schemeClr val="accent2"/>
              </a:solidFill>
              <a:cs typeface="Lotus" pitchFamily="2" charset="-78"/>
            </a:endParaRPr>
          </a:p>
        </p:txBody>
      </p:sp>
      <p:grpSp>
        <p:nvGrpSpPr>
          <p:cNvPr id="52229" name="Group 4"/>
          <p:cNvGrpSpPr>
            <a:grpSpLocks/>
          </p:cNvGrpSpPr>
          <p:nvPr/>
        </p:nvGrpSpPr>
        <p:grpSpPr bwMode="auto">
          <a:xfrm>
            <a:off x="1331913" y="3284538"/>
            <a:ext cx="6172200" cy="2971800"/>
            <a:chOff x="839" y="1816"/>
            <a:chExt cx="3888" cy="1872"/>
          </a:xfrm>
        </p:grpSpPr>
        <p:grpSp>
          <p:nvGrpSpPr>
            <p:cNvPr id="52231" name="Group 5"/>
            <p:cNvGrpSpPr>
              <a:grpSpLocks/>
            </p:cNvGrpSpPr>
            <p:nvPr/>
          </p:nvGrpSpPr>
          <p:grpSpPr bwMode="auto">
            <a:xfrm>
              <a:off x="839" y="1816"/>
              <a:ext cx="3888" cy="1872"/>
              <a:chOff x="912" y="1680"/>
              <a:chExt cx="3888" cy="1872"/>
            </a:xfrm>
          </p:grpSpPr>
          <p:sp>
            <p:nvSpPr>
              <p:cNvPr id="52235" name="Oval 6"/>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52236" name="Oval 7"/>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52237" name="Oval 8"/>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52238" name="Oval 9"/>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52239" name="Oval 10"/>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52240" name="Oval 11"/>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52241" name="Oval 12"/>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sp>
            <p:nvSpPr>
              <p:cNvPr id="52242" name="Oval 13"/>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sp>
            <p:nvSpPr>
              <p:cNvPr id="52243" name="Oval 14"/>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I</a:t>
                </a:r>
              </a:p>
            </p:txBody>
          </p:sp>
          <p:sp>
            <p:nvSpPr>
              <p:cNvPr id="52244" name="Oval 15"/>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a:t>
                </a:r>
              </a:p>
            </p:txBody>
          </p:sp>
          <p:sp>
            <p:nvSpPr>
              <p:cNvPr id="52245" name="Oval 16"/>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K</a:t>
                </a:r>
              </a:p>
            </p:txBody>
          </p:sp>
          <p:sp>
            <p:nvSpPr>
              <p:cNvPr id="52246" name="Oval 17"/>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L</a:t>
                </a:r>
              </a:p>
            </p:txBody>
          </p:sp>
          <p:sp>
            <p:nvSpPr>
              <p:cNvPr id="52247" name="Oval 18"/>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N</a:t>
                </a:r>
              </a:p>
            </p:txBody>
          </p:sp>
          <p:sp>
            <p:nvSpPr>
              <p:cNvPr id="52248" name="Oval 19"/>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M</a:t>
                </a:r>
              </a:p>
            </p:txBody>
          </p:sp>
          <p:sp>
            <p:nvSpPr>
              <p:cNvPr id="52249" name="Oval 20"/>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O</a:t>
                </a:r>
              </a:p>
            </p:txBody>
          </p:sp>
          <p:sp>
            <p:nvSpPr>
              <p:cNvPr id="52250" name="Oval 21"/>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P</a:t>
                </a:r>
              </a:p>
            </p:txBody>
          </p:sp>
          <p:sp>
            <p:nvSpPr>
              <p:cNvPr id="52251" name="Oval 22"/>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Q</a:t>
                </a:r>
              </a:p>
            </p:txBody>
          </p:sp>
          <p:cxnSp>
            <p:nvCxnSpPr>
              <p:cNvPr id="52252" name="AutoShape 23"/>
              <p:cNvCxnSpPr>
                <a:cxnSpLocks noChangeShapeType="1"/>
                <a:stCxn id="52235" idx="4"/>
                <a:endCxn id="52236" idx="0"/>
              </p:cNvCxnSpPr>
              <p:nvPr/>
            </p:nvCxnSpPr>
            <p:spPr bwMode="auto">
              <a:xfrm flipH="1">
                <a:off x="1752" y="1920"/>
                <a:ext cx="1248"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53" name="AutoShape 24"/>
              <p:cNvCxnSpPr>
                <a:cxnSpLocks noChangeShapeType="1"/>
                <a:stCxn id="52235" idx="4"/>
                <a:endCxn id="52237" idx="0"/>
              </p:cNvCxnSpPr>
              <p:nvPr/>
            </p:nvCxnSpPr>
            <p:spPr bwMode="auto">
              <a:xfrm>
                <a:off x="3000" y="1920"/>
                <a:ext cx="1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54" name="AutoShape 25"/>
              <p:cNvCxnSpPr>
                <a:cxnSpLocks noChangeShapeType="1"/>
                <a:stCxn id="52235" idx="4"/>
                <a:endCxn id="52238" idx="0"/>
              </p:cNvCxnSpPr>
              <p:nvPr/>
            </p:nvCxnSpPr>
            <p:spPr bwMode="auto">
              <a:xfrm>
                <a:off x="3000" y="1920"/>
                <a:ext cx="13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55" name="AutoShape 26"/>
              <p:cNvCxnSpPr>
                <a:cxnSpLocks noChangeShapeType="1"/>
                <a:stCxn id="52236" idx="4"/>
                <a:endCxn id="52239" idx="0"/>
              </p:cNvCxnSpPr>
              <p:nvPr/>
            </p:nvCxnSpPr>
            <p:spPr bwMode="auto">
              <a:xfrm flipH="1">
                <a:off x="1320" y="2400"/>
                <a:ext cx="432"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56" name="AutoShape 27"/>
              <p:cNvCxnSpPr>
                <a:cxnSpLocks noChangeShapeType="1"/>
                <a:stCxn id="52236" idx="4"/>
                <a:endCxn id="52240" idx="0"/>
              </p:cNvCxnSpPr>
              <p:nvPr/>
            </p:nvCxnSpPr>
            <p:spPr bwMode="auto">
              <a:xfrm>
                <a:off x="175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57" name="AutoShape 28"/>
              <p:cNvCxnSpPr>
                <a:cxnSpLocks noChangeShapeType="1"/>
                <a:stCxn id="52237" idx="4"/>
                <a:endCxn id="52241" idx="0"/>
              </p:cNvCxnSpPr>
              <p:nvPr/>
            </p:nvCxnSpPr>
            <p:spPr bwMode="auto">
              <a:xfrm flipH="1">
                <a:off x="2856" y="2400"/>
                <a:ext cx="336"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58" name="AutoShape 29"/>
              <p:cNvCxnSpPr>
                <a:cxnSpLocks noChangeShapeType="1"/>
                <a:stCxn id="52237" idx="4"/>
                <a:endCxn id="52242" idx="0"/>
              </p:cNvCxnSpPr>
              <p:nvPr/>
            </p:nvCxnSpPr>
            <p:spPr bwMode="auto">
              <a:xfrm>
                <a:off x="3192" y="2400"/>
                <a:ext cx="480"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59" name="AutoShape 30"/>
              <p:cNvCxnSpPr>
                <a:cxnSpLocks noChangeShapeType="1"/>
                <a:stCxn id="52238" idx="4"/>
                <a:endCxn id="52243" idx="0"/>
              </p:cNvCxnSpPr>
              <p:nvPr/>
            </p:nvCxnSpPr>
            <p:spPr bwMode="auto">
              <a:xfrm>
                <a:off x="439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0" name="AutoShape 31"/>
              <p:cNvCxnSpPr>
                <a:cxnSpLocks noChangeShapeType="1"/>
                <a:stCxn id="52239" idx="4"/>
                <a:endCxn id="52244" idx="0"/>
              </p:cNvCxnSpPr>
              <p:nvPr/>
            </p:nvCxnSpPr>
            <p:spPr bwMode="auto">
              <a:xfrm flipH="1">
                <a:off x="1032" y="2904"/>
                <a:ext cx="288"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1" name="AutoShape 32"/>
              <p:cNvCxnSpPr>
                <a:cxnSpLocks noChangeShapeType="1"/>
                <a:stCxn id="52239" idx="4"/>
                <a:endCxn id="52245" idx="0"/>
              </p:cNvCxnSpPr>
              <p:nvPr/>
            </p:nvCxnSpPr>
            <p:spPr bwMode="auto">
              <a:xfrm>
                <a:off x="1320"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2" name="AutoShape 33"/>
              <p:cNvCxnSpPr>
                <a:cxnSpLocks noChangeShapeType="1"/>
                <a:stCxn id="52240" idx="4"/>
                <a:endCxn id="52246" idx="0"/>
              </p:cNvCxnSpPr>
              <p:nvPr/>
            </p:nvCxnSpPr>
            <p:spPr bwMode="auto">
              <a:xfrm>
                <a:off x="2040"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3" name="AutoShape 34"/>
              <p:cNvCxnSpPr>
                <a:cxnSpLocks noChangeShapeType="1"/>
                <a:stCxn id="52241" idx="4"/>
                <a:endCxn id="52248" idx="0"/>
              </p:cNvCxnSpPr>
              <p:nvPr/>
            </p:nvCxnSpPr>
            <p:spPr bwMode="auto">
              <a:xfrm flipH="1">
                <a:off x="2664"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4" name="AutoShape 35"/>
              <p:cNvCxnSpPr>
                <a:cxnSpLocks noChangeShapeType="1"/>
                <a:stCxn id="52242" idx="4"/>
                <a:endCxn id="52249" idx="0"/>
              </p:cNvCxnSpPr>
              <p:nvPr/>
            </p:nvCxnSpPr>
            <p:spPr bwMode="auto">
              <a:xfrm flipH="1">
                <a:off x="3336" y="2904"/>
                <a:ext cx="33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5" name="AutoShape 36"/>
              <p:cNvCxnSpPr>
                <a:cxnSpLocks noChangeShapeType="1"/>
                <a:stCxn id="52242" idx="4"/>
                <a:endCxn id="52250" idx="0"/>
              </p:cNvCxnSpPr>
              <p:nvPr/>
            </p:nvCxnSpPr>
            <p:spPr bwMode="auto">
              <a:xfrm>
                <a:off x="3672"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6" name="AutoShape 37"/>
              <p:cNvCxnSpPr>
                <a:cxnSpLocks noChangeShapeType="1"/>
                <a:stCxn id="52242" idx="4"/>
                <a:endCxn id="52251" idx="0"/>
              </p:cNvCxnSpPr>
              <p:nvPr/>
            </p:nvCxnSpPr>
            <p:spPr bwMode="auto">
              <a:xfrm>
                <a:off x="3672" y="2904"/>
                <a:ext cx="43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67" name="AutoShape 38"/>
              <p:cNvCxnSpPr>
                <a:cxnSpLocks noChangeShapeType="1"/>
                <a:stCxn id="52241" idx="4"/>
                <a:endCxn id="52247" idx="0"/>
              </p:cNvCxnSpPr>
              <p:nvPr/>
            </p:nvCxnSpPr>
            <p:spPr bwMode="auto">
              <a:xfrm>
                <a:off x="2856" y="2904"/>
                <a:ext cx="144"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68" name="Rectangle 39"/>
              <p:cNvSpPr>
                <a:spLocks noChangeArrowheads="1"/>
              </p:cNvSpPr>
              <p:nvPr/>
            </p:nvSpPr>
            <p:spPr bwMode="auto">
              <a:xfrm>
                <a:off x="2016" y="331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9" name="Rectangle 40"/>
              <p:cNvSpPr>
                <a:spLocks noChangeArrowheads="1"/>
              </p:cNvSpPr>
              <p:nvPr/>
            </p:nvSpPr>
            <p:spPr bwMode="auto">
              <a:xfrm>
                <a:off x="4560" y="2666"/>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32" name="Text Box 41"/>
            <p:cNvSpPr txBox="1">
              <a:spLocks noChangeArrowheads="1"/>
            </p:cNvSpPr>
            <p:nvPr/>
          </p:nvSpPr>
          <p:spPr bwMode="auto">
            <a:xfrm>
              <a:off x="2077" y="198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solidFill>
                    <a:srgbClr val="FF0000"/>
                  </a:solidFill>
                  <a:cs typeface="Arial" charset="0"/>
                </a:rPr>
                <a:t>1</a:t>
              </a:r>
            </a:p>
          </p:txBody>
        </p:sp>
        <p:sp>
          <p:nvSpPr>
            <p:cNvPr id="52233" name="Text Box 42"/>
            <p:cNvSpPr txBox="1">
              <a:spLocks noChangeArrowheads="1"/>
            </p:cNvSpPr>
            <p:nvPr/>
          </p:nvSpPr>
          <p:spPr bwMode="auto">
            <a:xfrm>
              <a:off x="2881" y="207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solidFill>
                    <a:srgbClr val="FF0000"/>
                  </a:solidFill>
                  <a:cs typeface="Arial" charset="0"/>
                </a:rPr>
                <a:t>1</a:t>
              </a:r>
            </a:p>
          </p:txBody>
        </p:sp>
        <p:sp>
          <p:nvSpPr>
            <p:cNvPr id="52234" name="Text Box 43"/>
            <p:cNvSpPr txBox="1">
              <a:spLocks noChangeArrowheads="1"/>
            </p:cNvSpPr>
            <p:nvPr/>
          </p:nvSpPr>
          <p:spPr bwMode="auto">
            <a:xfrm>
              <a:off x="3597" y="198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solidFill>
                    <a:srgbClr val="FF0000"/>
                  </a:solidFill>
                  <a:cs typeface="Arial" charset="0"/>
                </a:rPr>
                <a:t>3</a:t>
              </a:r>
            </a:p>
          </p:txBody>
        </p:sp>
      </p:grpSp>
      <p:sp>
        <p:nvSpPr>
          <p:cNvPr id="52230" name="Text Box 44"/>
          <p:cNvSpPr txBox="1">
            <a:spLocks noChangeArrowheads="1"/>
          </p:cNvSpPr>
          <p:nvPr/>
        </p:nvSpPr>
        <p:spPr bwMode="auto">
          <a:xfrm>
            <a:off x="1042988" y="2708275"/>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2400">
                <a:solidFill>
                  <a:srgbClr val="CC3300"/>
                </a:solidFill>
                <a:cs typeface="Homa" pitchFamily="2" charset="-78"/>
              </a:rPr>
              <a:t>اين جستجو گره </a:t>
            </a:r>
            <a:r>
              <a:rPr lang="en-US" sz="2400">
                <a:solidFill>
                  <a:srgbClr val="CC3300"/>
                </a:solidFill>
                <a:cs typeface="Homa" pitchFamily="2" charset="-78"/>
              </a:rPr>
              <a:t>n</a:t>
            </a:r>
            <a:r>
              <a:rPr lang="fa-IR" sz="2400">
                <a:solidFill>
                  <a:srgbClr val="CC3300"/>
                </a:solidFill>
                <a:cs typeface="Homa" pitchFamily="2" charset="-78"/>
              </a:rPr>
              <a:t> را با کمترين هزينه مسير بسط ميدهد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7FD08292-76FE-44E6-AF2D-E205CE0E7B98}" type="slidenum">
              <a:rPr lang="fa-IR"/>
              <a:pPr>
                <a:defRPr/>
              </a:pPr>
              <a:t>51</a:t>
            </a:fld>
            <a:endParaRPr lang="en-US"/>
          </a:p>
        </p:txBody>
      </p:sp>
      <p:sp>
        <p:nvSpPr>
          <p:cNvPr id="5325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53252" name="Text Box 3"/>
          <p:cNvSpPr txBox="1">
            <a:spLocks noChangeArrowheads="1"/>
          </p:cNvSpPr>
          <p:nvPr/>
        </p:nvSpPr>
        <p:spPr bwMode="auto">
          <a:xfrm>
            <a:off x="684213" y="2595563"/>
            <a:ext cx="7632700"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r>
              <a:rPr lang="ar-SA" sz="3600">
                <a:solidFill>
                  <a:schemeClr val="accent2"/>
                </a:solidFill>
                <a:cs typeface="Homa" pitchFamily="2" charset="-78"/>
              </a:rPr>
              <a:t>کامل بودن:</a:t>
            </a:r>
            <a:r>
              <a:rPr lang="ar-SA" sz="3200">
                <a:solidFill>
                  <a:schemeClr val="accent2"/>
                </a:solidFill>
                <a:cs typeface="Homa" pitchFamily="2" charset="-78"/>
              </a:rPr>
              <a:t> </a:t>
            </a:r>
            <a:r>
              <a:rPr lang="ar-SA" sz="3200">
                <a:solidFill>
                  <a:srgbClr val="CC3300"/>
                </a:solidFill>
                <a:cs typeface="Homa" pitchFamily="2" charset="-78"/>
              </a:rPr>
              <a:t>بله</a:t>
            </a:r>
            <a:endParaRPr lang="en-US" sz="3200">
              <a:solidFill>
                <a:srgbClr val="CC3300"/>
              </a:solidFill>
              <a:cs typeface="Homa" pitchFamily="2" charset="-78"/>
            </a:endParaRPr>
          </a:p>
          <a:p>
            <a:pPr algn="r" rtl="1"/>
            <a:r>
              <a:rPr lang="fa-IR" sz="2400">
                <a:solidFill>
                  <a:srgbClr val="CC3300"/>
                </a:solidFill>
                <a:cs typeface="Homa" pitchFamily="2" charset="-78"/>
              </a:rPr>
              <a:t>	هزينه هر مرحله بزرگتر يا مساوی يک مقدار ثابت و مثبت </a:t>
            </a:r>
            <a:r>
              <a:rPr lang="el-GR" sz="2400">
                <a:solidFill>
                  <a:srgbClr val="CC3300"/>
                </a:solidFill>
                <a:cs typeface="Arial" charset="0"/>
              </a:rPr>
              <a:t>ε</a:t>
            </a:r>
            <a:r>
              <a:rPr lang="fa-IR" sz="2400">
                <a:solidFill>
                  <a:srgbClr val="CC3300"/>
                </a:solidFill>
                <a:cs typeface="Homa" pitchFamily="2" charset="-78"/>
              </a:rPr>
              <a:t> 	باشد.(هزينه مسير با حرکت در مسير افزايش مي يابد)</a:t>
            </a:r>
            <a:endParaRPr lang="el-GR" sz="2400">
              <a:solidFill>
                <a:srgbClr val="CC3300"/>
              </a:solidFill>
              <a:cs typeface="Homa" pitchFamily="2" charset="-78"/>
            </a:endParaRPr>
          </a:p>
          <a:p>
            <a:pPr algn="r" rtl="1"/>
            <a:r>
              <a:rPr lang="ar-SA" sz="3600">
                <a:solidFill>
                  <a:schemeClr val="accent2"/>
                </a:solidFill>
                <a:cs typeface="Homa" pitchFamily="2" charset="-78"/>
              </a:rPr>
              <a:t>بهينگی:</a:t>
            </a:r>
            <a:r>
              <a:rPr lang="ar-SA" sz="3200">
                <a:solidFill>
                  <a:schemeClr val="accent2"/>
                </a:solidFill>
                <a:cs typeface="Homa" pitchFamily="2" charset="-78"/>
              </a:rPr>
              <a:t> </a:t>
            </a:r>
            <a:r>
              <a:rPr lang="ar-SA" sz="3200">
                <a:solidFill>
                  <a:srgbClr val="CC3300"/>
                </a:solidFill>
                <a:cs typeface="Homa" pitchFamily="2" charset="-78"/>
              </a:rPr>
              <a:t>بله</a:t>
            </a:r>
            <a:r>
              <a:rPr lang="ar-SA" sz="4000">
                <a:solidFill>
                  <a:schemeClr val="accent2"/>
                </a:solidFill>
                <a:cs typeface="Homa" pitchFamily="2" charset="-78"/>
              </a:rPr>
              <a:t> </a:t>
            </a:r>
            <a:endParaRPr lang="ar-SA" sz="3200">
              <a:solidFill>
                <a:srgbClr val="CC3300"/>
              </a:solidFill>
              <a:cs typeface="Homa" pitchFamily="2" charset="-78"/>
            </a:endParaRPr>
          </a:p>
          <a:p>
            <a:pPr algn="r" rtl="1"/>
            <a:r>
              <a:rPr lang="ar-SA" sz="2400">
                <a:solidFill>
                  <a:srgbClr val="CC3300"/>
                </a:solidFill>
                <a:cs typeface="Homa" pitchFamily="2" charset="-78"/>
              </a:rPr>
              <a:t>	 </a:t>
            </a:r>
            <a:r>
              <a:rPr lang="fa-IR" sz="2400">
                <a:solidFill>
                  <a:srgbClr val="CC3300"/>
                </a:solidFill>
                <a:cs typeface="Homa" pitchFamily="2" charset="-78"/>
              </a:rPr>
              <a:t>هزينه هر مرحله بزرگتر يا مساوی </a:t>
            </a:r>
            <a:r>
              <a:rPr lang="el-GR" sz="2800" b="1">
                <a:solidFill>
                  <a:srgbClr val="CC3300"/>
                </a:solidFill>
              </a:rPr>
              <a:t>ε</a:t>
            </a:r>
            <a:r>
              <a:rPr lang="fa-IR" sz="2400">
                <a:solidFill>
                  <a:srgbClr val="CC3300"/>
                </a:solidFill>
                <a:cs typeface="Homa" pitchFamily="2" charset="-78"/>
              </a:rPr>
              <a:t> باشد</a:t>
            </a:r>
            <a:r>
              <a:rPr lang="ar-SA" sz="2400">
                <a:solidFill>
                  <a:srgbClr val="CC3300"/>
                </a:solidFill>
                <a:cs typeface="Homa" pitchFamily="2" charset="-78"/>
              </a:rPr>
              <a:t> </a:t>
            </a:r>
            <a:endParaRPr lang="fa-IR" sz="2400">
              <a:solidFill>
                <a:srgbClr val="CC3300"/>
              </a:solidFill>
              <a:cs typeface="Homa" pitchFamily="2" charset="-78"/>
            </a:endParaRPr>
          </a:p>
          <a:p>
            <a:pPr algn="r" rtl="1">
              <a:spcBef>
                <a:spcPct val="35000"/>
              </a:spcBef>
            </a:pPr>
            <a:r>
              <a:rPr lang="ar-SA" sz="3600">
                <a:solidFill>
                  <a:schemeClr val="accent2"/>
                </a:solidFill>
                <a:cs typeface="Homa" pitchFamily="2" charset="-78"/>
              </a:rPr>
              <a:t>پيچيدگي زماني:</a:t>
            </a:r>
            <a:endParaRPr lang="ar-SA" sz="2000">
              <a:solidFill>
                <a:srgbClr val="CC3300"/>
              </a:solidFill>
            </a:endParaRPr>
          </a:p>
          <a:p>
            <a:pPr algn="r" rtl="1">
              <a:spcBef>
                <a:spcPct val="35000"/>
              </a:spcBef>
            </a:pPr>
            <a:r>
              <a:rPr lang="ar-SA" sz="3600">
                <a:solidFill>
                  <a:schemeClr val="accent2"/>
                </a:solidFill>
                <a:cs typeface="Homa" pitchFamily="2" charset="-78"/>
              </a:rPr>
              <a:t>پيچيدگی فضا:</a:t>
            </a:r>
            <a:endParaRPr lang="ar-SA" sz="2000">
              <a:solidFill>
                <a:srgbClr val="CC3300"/>
              </a:solidFill>
            </a:endParaRPr>
          </a:p>
          <a:p>
            <a:endParaRPr lang="en-US"/>
          </a:p>
        </p:txBody>
      </p:sp>
      <p:sp>
        <p:nvSpPr>
          <p:cNvPr id="53253" name="Text Box 4"/>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هزينه يکنواخت</a:t>
            </a:r>
            <a:endParaRPr lang="en-US" sz="4400" b="1">
              <a:solidFill>
                <a:schemeClr val="accent2"/>
              </a:solidFill>
              <a:cs typeface="Lotus" pitchFamily="2" charset="-78"/>
            </a:endParaRPr>
          </a:p>
        </p:txBody>
      </p:sp>
      <p:graphicFrame>
        <p:nvGraphicFramePr>
          <p:cNvPr id="53254" name="Object 5"/>
          <p:cNvGraphicFramePr>
            <a:graphicFrameLocks noGrp="1" noChangeAspect="1"/>
          </p:cNvGraphicFramePr>
          <p:nvPr>
            <p:ph/>
          </p:nvPr>
        </p:nvGraphicFramePr>
        <p:xfrm>
          <a:off x="2700338" y="5029200"/>
          <a:ext cx="1657350" cy="736600"/>
        </p:xfrm>
        <a:graphic>
          <a:graphicData uri="http://schemas.openxmlformats.org/presentationml/2006/ole">
            <mc:AlternateContent xmlns:mc="http://schemas.openxmlformats.org/markup-compatibility/2006">
              <mc:Choice xmlns:v="urn:schemas-microsoft-com:vml" Requires="v">
                <p:oleObj spid="_x0000_s53305" name="Equation" r:id="rId3" imgW="571252" imgH="253890" progId="Equation.3">
                  <p:embed/>
                </p:oleObj>
              </mc:Choice>
              <mc:Fallback>
                <p:oleObj name="Equation" r:id="rId3" imgW="571252" imgH="25389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5029200"/>
                        <a:ext cx="165735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5" name="Object 6"/>
          <p:cNvGraphicFramePr>
            <a:graphicFrameLocks noChangeAspect="1"/>
          </p:cNvGraphicFramePr>
          <p:nvPr/>
        </p:nvGraphicFramePr>
        <p:xfrm>
          <a:off x="2708275" y="5734050"/>
          <a:ext cx="1657350" cy="736600"/>
        </p:xfrm>
        <a:graphic>
          <a:graphicData uri="http://schemas.openxmlformats.org/presentationml/2006/ole">
            <mc:AlternateContent xmlns:mc="http://schemas.openxmlformats.org/markup-compatibility/2006">
              <mc:Choice xmlns:v="urn:schemas-microsoft-com:vml" Requires="v">
                <p:oleObj spid="_x0000_s53306" name="Equation" r:id="rId5" imgW="571252" imgH="253890" progId="Equation.3">
                  <p:embed/>
                </p:oleObj>
              </mc:Choice>
              <mc:Fallback>
                <p:oleObj name="Equation" r:id="rId5" imgW="571252" imgH="25389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8275" y="5734050"/>
                        <a:ext cx="165735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6" name="Text Box 7"/>
          <p:cNvSpPr txBox="1">
            <a:spLocks noChangeArrowheads="1"/>
          </p:cNvSpPr>
          <p:nvPr/>
        </p:nvSpPr>
        <p:spPr bwMode="auto">
          <a:xfrm>
            <a:off x="1476375" y="2420938"/>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53257" name="Text Box 8"/>
          <p:cNvSpPr txBox="1">
            <a:spLocks noChangeArrowheads="1"/>
          </p:cNvSpPr>
          <p:nvPr/>
        </p:nvSpPr>
        <p:spPr bwMode="auto">
          <a:xfrm>
            <a:off x="5797550" y="2597150"/>
            <a:ext cx="25193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3600">
                <a:solidFill>
                  <a:schemeClr val="accent2"/>
                </a:solidFill>
                <a:cs typeface="Homa" pitchFamily="2" charset="-78"/>
              </a:rPr>
              <a:t>کامل بودن:</a:t>
            </a:r>
            <a:endParaRPr lang="en-US" sz="3600">
              <a:solidFill>
                <a:schemeClr val="accent2"/>
              </a:solidFill>
              <a:cs typeface="Homa" pitchFamily="2" charset="-78"/>
            </a:endParaRPr>
          </a:p>
        </p:txBody>
      </p:sp>
      <p:sp>
        <p:nvSpPr>
          <p:cNvPr id="53258" name="Text Box 9"/>
          <p:cNvSpPr txBox="1">
            <a:spLocks noChangeArrowheads="1"/>
          </p:cNvSpPr>
          <p:nvPr/>
        </p:nvSpPr>
        <p:spPr bwMode="auto">
          <a:xfrm>
            <a:off x="6731000" y="3921125"/>
            <a:ext cx="1582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3600">
                <a:solidFill>
                  <a:schemeClr val="accent2"/>
                </a:solidFill>
                <a:cs typeface="Homa" pitchFamily="2" charset="-78"/>
              </a:rPr>
              <a:t>بهينگی:</a:t>
            </a:r>
            <a:endParaRPr lang="en-US" sz="36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5"/>
          <p:cNvSpPr>
            <a:spLocks noGrp="1"/>
          </p:cNvSpPr>
          <p:nvPr>
            <p:ph type="sldNum" sz="quarter" idx="12"/>
          </p:nvPr>
        </p:nvSpPr>
        <p:spPr/>
        <p:txBody>
          <a:bodyPr/>
          <a:lstStyle/>
          <a:p>
            <a:pPr>
              <a:defRPr/>
            </a:pPr>
            <a:fld id="{78A1D45E-26A4-407E-ADD3-D5E3E16968EE}" type="slidenum">
              <a:rPr lang="fa-IR"/>
              <a:pPr>
                <a:defRPr/>
              </a:pPr>
              <a:t>52</a:t>
            </a:fld>
            <a:endParaRPr lang="en-US"/>
          </a:p>
        </p:txBody>
      </p:sp>
      <p:sp>
        <p:nvSpPr>
          <p:cNvPr id="5427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54276"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عمقی</a:t>
            </a:r>
            <a:endParaRPr lang="en-US" sz="4400" b="1">
              <a:solidFill>
                <a:schemeClr val="accent2"/>
              </a:solidFill>
              <a:cs typeface="Lotus" pitchFamily="2" charset="-78"/>
            </a:endParaRPr>
          </a:p>
        </p:txBody>
      </p:sp>
      <p:sp>
        <p:nvSpPr>
          <p:cNvPr id="54277" name="Text Box 4"/>
          <p:cNvSpPr txBox="1">
            <a:spLocks noChangeArrowheads="1"/>
          </p:cNvSpPr>
          <p:nvPr/>
        </p:nvSpPr>
        <p:spPr bwMode="auto">
          <a:xfrm>
            <a:off x="2133600" y="32766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rgbClr val="FF0000"/>
                </a:solidFill>
                <a:cs typeface="Arial" charset="0"/>
              </a:rPr>
              <a:t>2</a:t>
            </a:r>
          </a:p>
        </p:txBody>
      </p:sp>
      <p:sp>
        <p:nvSpPr>
          <p:cNvPr id="54278" name="Text Box 5"/>
          <p:cNvSpPr txBox="1">
            <a:spLocks noChangeArrowheads="1"/>
          </p:cNvSpPr>
          <p:nvPr/>
        </p:nvSpPr>
        <p:spPr bwMode="auto">
          <a:xfrm>
            <a:off x="1524000" y="41910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rgbClr val="FF0000"/>
                </a:solidFill>
                <a:cs typeface="Arial" charset="0"/>
              </a:rPr>
              <a:t>3</a:t>
            </a:r>
          </a:p>
        </p:txBody>
      </p:sp>
      <p:sp>
        <p:nvSpPr>
          <p:cNvPr id="54279" name="Text Box 6"/>
          <p:cNvSpPr txBox="1">
            <a:spLocks noChangeArrowheads="1"/>
          </p:cNvSpPr>
          <p:nvPr/>
        </p:nvSpPr>
        <p:spPr bwMode="auto">
          <a:xfrm>
            <a:off x="990600" y="51816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rgbClr val="FF0000"/>
                </a:solidFill>
                <a:cs typeface="Arial" charset="0"/>
              </a:rPr>
              <a:t>4</a:t>
            </a:r>
          </a:p>
        </p:txBody>
      </p:sp>
      <p:sp>
        <p:nvSpPr>
          <p:cNvPr id="54280" name="Text Box 7"/>
          <p:cNvSpPr txBox="1">
            <a:spLocks noChangeArrowheads="1"/>
          </p:cNvSpPr>
          <p:nvPr/>
        </p:nvSpPr>
        <p:spPr bwMode="auto">
          <a:xfrm>
            <a:off x="2286000" y="55626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rgbClr val="FF0000"/>
                </a:solidFill>
                <a:cs typeface="Arial" charset="0"/>
              </a:rPr>
              <a:t>5</a:t>
            </a:r>
          </a:p>
        </p:txBody>
      </p:sp>
      <p:sp>
        <p:nvSpPr>
          <p:cNvPr id="54281" name="Text Box 8"/>
          <p:cNvSpPr txBox="1">
            <a:spLocks noChangeArrowheads="1"/>
          </p:cNvSpPr>
          <p:nvPr/>
        </p:nvSpPr>
        <p:spPr bwMode="auto">
          <a:xfrm>
            <a:off x="3352800" y="41148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rgbClr val="FF0000"/>
                </a:solidFill>
                <a:cs typeface="Arial" charset="0"/>
              </a:rPr>
              <a:t>6</a:t>
            </a:r>
          </a:p>
        </p:txBody>
      </p:sp>
      <p:sp>
        <p:nvSpPr>
          <p:cNvPr id="54282" name="Text Box 9"/>
          <p:cNvSpPr txBox="1">
            <a:spLocks noChangeArrowheads="1"/>
          </p:cNvSpPr>
          <p:nvPr/>
        </p:nvSpPr>
        <p:spPr bwMode="auto">
          <a:xfrm>
            <a:off x="3505200" y="49530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solidFill>
                  <a:srgbClr val="FF0000"/>
                </a:solidFill>
                <a:cs typeface="Arial" charset="0"/>
              </a:rPr>
              <a:t>7</a:t>
            </a:r>
          </a:p>
        </p:txBody>
      </p:sp>
      <p:sp>
        <p:nvSpPr>
          <p:cNvPr id="54283" name="Rectangle 10"/>
          <p:cNvSpPr>
            <a:spLocks noChangeArrowheads="1"/>
          </p:cNvSpPr>
          <p:nvPr/>
        </p:nvSpPr>
        <p:spPr bwMode="auto">
          <a:xfrm>
            <a:off x="1828800" y="3048000"/>
            <a:ext cx="6477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4" name="Rectangle 11"/>
          <p:cNvSpPr>
            <a:spLocks noChangeArrowheads="1"/>
          </p:cNvSpPr>
          <p:nvPr/>
        </p:nvSpPr>
        <p:spPr bwMode="auto">
          <a:xfrm>
            <a:off x="1219200" y="3810000"/>
            <a:ext cx="268287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Rectangle 12"/>
          <p:cNvSpPr>
            <a:spLocks noChangeArrowheads="1"/>
          </p:cNvSpPr>
          <p:nvPr/>
        </p:nvSpPr>
        <p:spPr bwMode="auto">
          <a:xfrm>
            <a:off x="3962400" y="3810000"/>
            <a:ext cx="268287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Rectangle 13"/>
          <p:cNvSpPr>
            <a:spLocks noChangeArrowheads="1"/>
          </p:cNvSpPr>
          <p:nvPr/>
        </p:nvSpPr>
        <p:spPr bwMode="auto">
          <a:xfrm>
            <a:off x="6781800" y="3810000"/>
            <a:ext cx="1905000" cy="879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Rectangle 14"/>
          <p:cNvSpPr>
            <a:spLocks noChangeArrowheads="1"/>
          </p:cNvSpPr>
          <p:nvPr/>
        </p:nvSpPr>
        <p:spPr bwMode="auto">
          <a:xfrm>
            <a:off x="304800" y="4613275"/>
            <a:ext cx="2682875" cy="140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8" name="Rectangle 15"/>
          <p:cNvSpPr>
            <a:spLocks noChangeArrowheads="1"/>
          </p:cNvSpPr>
          <p:nvPr/>
        </p:nvSpPr>
        <p:spPr bwMode="auto">
          <a:xfrm>
            <a:off x="2971800" y="4495800"/>
            <a:ext cx="930275" cy="140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89" name="Group 16"/>
          <p:cNvGrpSpPr>
            <a:grpSpLocks/>
          </p:cNvGrpSpPr>
          <p:nvPr/>
        </p:nvGrpSpPr>
        <p:grpSpPr bwMode="auto">
          <a:xfrm>
            <a:off x="1447800" y="2667000"/>
            <a:ext cx="6172200" cy="2971800"/>
            <a:chOff x="912" y="1680"/>
            <a:chExt cx="3888" cy="1872"/>
          </a:xfrm>
        </p:grpSpPr>
        <p:sp>
          <p:nvSpPr>
            <p:cNvPr id="54298" name="Oval 17"/>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54299" name="Oval 18"/>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54300" name="Oval 19"/>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54301" name="Oval 20"/>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54302" name="Oval 21"/>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54303" name="Oval 22"/>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54304" name="Oval 23"/>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sp>
          <p:nvSpPr>
            <p:cNvPr id="54305" name="Oval 24"/>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sp>
          <p:nvSpPr>
            <p:cNvPr id="54306" name="Oval 25"/>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I</a:t>
              </a:r>
            </a:p>
          </p:txBody>
        </p:sp>
        <p:sp>
          <p:nvSpPr>
            <p:cNvPr id="54307" name="Oval 26"/>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a:t>
              </a:r>
            </a:p>
          </p:txBody>
        </p:sp>
        <p:sp>
          <p:nvSpPr>
            <p:cNvPr id="54308" name="Oval 27"/>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K</a:t>
              </a:r>
            </a:p>
          </p:txBody>
        </p:sp>
        <p:sp>
          <p:nvSpPr>
            <p:cNvPr id="54309" name="Oval 28"/>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L</a:t>
              </a:r>
            </a:p>
          </p:txBody>
        </p:sp>
        <p:sp>
          <p:nvSpPr>
            <p:cNvPr id="54310" name="Oval 29"/>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N</a:t>
              </a:r>
            </a:p>
          </p:txBody>
        </p:sp>
        <p:sp>
          <p:nvSpPr>
            <p:cNvPr id="54311" name="Oval 30"/>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M</a:t>
              </a:r>
            </a:p>
          </p:txBody>
        </p:sp>
        <p:sp>
          <p:nvSpPr>
            <p:cNvPr id="54312" name="Oval 31"/>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O</a:t>
              </a:r>
            </a:p>
          </p:txBody>
        </p:sp>
        <p:sp>
          <p:nvSpPr>
            <p:cNvPr id="54313" name="Oval 32"/>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P</a:t>
              </a:r>
            </a:p>
          </p:txBody>
        </p:sp>
        <p:sp>
          <p:nvSpPr>
            <p:cNvPr id="54314" name="Oval 33"/>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Q</a:t>
              </a:r>
            </a:p>
          </p:txBody>
        </p:sp>
        <p:cxnSp>
          <p:nvCxnSpPr>
            <p:cNvPr id="54315" name="AutoShape 34"/>
            <p:cNvCxnSpPr>
              <a:cxnSpLocks noChangeShapeType="1"/>
              <a:stCxn id="54298" idx="4"/>
              <a:endCxn id="54299" idx="0"/>
            </p:cNvCxnSpPr>
            <p:nvPr/>
          </p:nvCxnSpPr>
          <p:spPr bwMode="auto">
            <a:xfrm flipH="1">
              <a:off x="1752" y="1920"/>
              <a:ext cx="1248"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16" name="AutoShape 35"/>
            <p:cNvCxnSpPr>
              <a:cxnSpLocks noChangeShapeType="1"/>
              <a:stCxn id="54298" idx="4"/>
              <a:endCxn id="54300" idx="0"/>
            </p:cNvCxnSpPr>
            <p:nvPr/>
          </p:nvCxnSpPr>
          <p:spPr bwMode="auto">
            <a:xfrm>
              <a:off x="3000" y="1920"/>
              <a:ext cx="1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17" name="AutoShape 36"/>
            <p:cNvCxnSpPr>
              <a:cxnSpLocks noChangeShapeType="1"/>
              <a:stCxn id="54298" idx="4"/>
              <a:endCxn id="54301" idx="0"/>
            </p:cNvCxnSpPr>
            <p:nvPr/>
          </p:nvCxnSpPr>
          <p:spPr bwMode="auto">
            <a:xfrm>
              <a:off x="3000" y="1920"/>
              <a:ext cx="13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18" name="AutoShape 37"/>
            <p:cNvCxnSpPr>
              <a:cxnSpLocks noChangeShapeType="1"/>
              <a:stCxn id="54299" idx="4"/>
              <a:endCxn id="54302" idx="0"/>
            </p:cNvCxnSpPr>
            <p:nvPr/>
          </p:nvCxnSpPr>
          <p:spPr bwMode="auto">
            <a:xfrm flipH="1">
              <a:off x="1320" y="2400"/>
              <a:ext cx="432"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19" name="AutoShape 38"/>
            <p:cNvCxnSpPr>
              <a:cxnSpLocks noChangeShapeType="1"/>
              <a:stCxn id="54299" idx="4"/>
              <a:endCxn id="54303" idx="0"/>
            </p:cNvCxnSpPr>
            <p:nvPr/>
          </p:nvCxnSpPr>
          <p:spPr bwMode="auto">
            <a:xfrm>
              <a:off x="175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20" name="AutoShape 39"/>
            <p:cNvCxnSpPr>
              <a:cxnSpLocks noChangeShapeType="1"/>
              <a:stCxn id="54300" idx="4"/>
              <a:endCxn id="54304" idx="0"/>
            </p:cNvCxnSpPr>
            <p:nvPr/>
          </p:nvCxnSpPr>
          <p:spPr bwMode="auto">
            <a:xfrm flipH="1">
              <a:off x="2856" y="2400"/>
              <a:ext cx="336"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21" name="AutoShape 40"/>
            <p:cNvCxnSpPr>
              <a:cxnSpLocks noChangeShapeType="1"/>
              <a:stCxn id="54300" idx="4"/>
              <a:endCxn id="54305" idx="0"/>
            </p:cNvCxnSpPr>
            <p:nvPr/>
          </p:nvCxnSpPr>
          <p:spPr bwMode="auto">
            <a:xfrm>
              <a:off x="3192" y="2400"/>
              <a:ext cx="480"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22" name="AutoShape 41"/>
            <p:cNvCxnSpPr>
              <a:cxnSpLocks noChangeShapeType="1"/>
              <a:stCxn id="54301" idx="4"/>
              <a:endCxn id="54306" idx="0"/>
            </p:cNvCxnSpPr>
            <p:nvPr/>
          </p:nvCxnSpPr>
          <p:spPr bwMode="auto">
            <a:xfrm>
              <a:off x="439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23" name="AutoShape 42"/>
            <p:cNvCxnSpPr>
              <a:cxnSpLocks noChangeShapeType="1"/>
              <a:stCxn id="54302" idx="4"/>
              <a:endCxn id="54307" idx="0"/>
            </p:cNvCxnSpPr>
            <p:nvPr/>
          </p:nvCxnSpPr>
          <p:spPr bwMode="auto">
            <a:xfrm flipH="1">
              <a:off x="1032" y="2904"/>
              <a:ext cx="288"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24" name="AutoShape 43"/>
            <p:cNvCxnSpPr>
              <a:cxnSpLocks noChangeShapeType="1"/>
              <a:stCxn id="54302" idx="4"/>
              <a:endCxn id="54308" idx="0"/>
            </p:cNvCxnSpPr>
            <p:nvPr/>
          </p:nvCxnSpPr>
          <p:spPr bwMode="auto">
            <a:xfrm>
              <a:off x="1320"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25" name="AutoShape 44"/>
            <p:cNvCxnSpPr>
              <a:cxnSpLocks noChangeShapeType="1"/>
              <a:stCxn id="54303" idx="4"/>
              <a:endCxn id="54309" idx="0"/>
            </p:cNvCxnSpPr>
            <p:nvPr/>
          </p:nvCxnSpPr>
          <p:spPr bwMode="auto">
            <a:xfrm>
              <a:off x="2040"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26" name="AutoShape 45"/>
            <p:cNvCxnSpPr>
              <a:cxnSpLocks noChangeShapeType="1"/>
              <a:stCxn id="54304" idx="4"/>
              <a:endCxn id="54311" idx="0"/>
            </p:cNvCxnSpPr>
            <p:nvPr/>
          </p:nvCxnSpPr>
          <p:spPr bwMode="auto">
            <a:xfrm flipH="1">
              <a:off x="2664"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27" name="AutoShape 46"/>
            <p:cNvCxnSpPr>
              <a:cxnSpLocks noChangeShapeType="1"/>
              <a:stCxn id="54305" idx="4"/>
              <a:endCxn id="54312" idx="0"/>
            </p:cNvCxnSpPr>
            <p:nvPr/>
          </p:nvCxnSpPr>
          <p:spPr bwMode="auto">
            <a:xfrm flipH="1">
              <a:off x="3336" y="2904"/>
              <a:ext cx="33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28" name="AutoShape 47"/>
            <p:cNvCxnSpPr>
              <a:cxnSpLocks noChangeShapeType="1"/>
              <a:stCxn id="54305" idx="4"/>
              <a:endCxn id="54313" idx="0"/>
            </p:cNvCxnSpPr>
            <p:nvPr/>
          </p:nvCxnSpPr>
          <p:spPr bwMode="auto">
            <a:xfrm>
              <a:off x="3672"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29" name="AutoShape 48"/>
            <p:cNvCxnSpPr>
              <a:cxnSpLocks noChangeShapeType="1"/>
              <a:stCxn id="54305" idx="4"/>
              <a:endCxn id="54314" idx="0"/>
            </p:cNvCxnSpPr>
            <p:nvPr/>
          </p:nvCxnSpPr>
          <p:spPr bwMode="auto">
            <a:xfrm>
              <a:off x="3672" y="2904"/>
              <a:ext cx="43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330" name="AutoShape 49"/>
            <p:cNvCxnSpPr>
              <a:cxnSpLocks noChangeShapeType="1"/>
              <a:stCxn id="54304" idx="4"/>
              <a:endCxn id="54310" idx="0"/>
            </p:cNvCxnSpPr>
            <p:nvPr/>
          </p:nvCxnSpPr>
          <p:spPr bwMode="auto">
            <a:xfrm>
              <a:off x="2856" y="2904"/>
              <a:ext cx="144"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31" name="Rectangle 50"/>
            <p:cNvSpPr>
              <a:spLocks noChangeArrowheads="1"/>
            </p:cNvSpPr>
            <p:nvPr/>
          </p:nvSpPr>
          <p:spPr bwMode="auto">
            <a:xfrm>
              <a:off x="2016" y="331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2" name="Rectangle 51"/>
            <p:cNvSpPr>
              <a:spLocks noChangeArrowheads="1"/>
            </p:cNvSpPr>
            <p:nvPr/>
          </p:nvSpPr>
          <p:spPr bwMode="auto">
            <a:xfrm>
              <a:off x="4560" y="2666"/>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7988" name="Rectangle 52"/>
          <p:cNvSpPr>
            <a:spLocks noChangeArrowheads="1"/>
          </p:cNvSpPr>
          <p:nvPr/>
        </p:nvSpPr>
        <p:spPr bwMode="auto">
          <a:xfrm>
            <a:off x="1828800" y="3048000"/>
            <a:ext cx="6477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89" name="Rectangle 53"/>
          <p:cNvSpPr>
            <a:spLocks noChangeArrowheads="1"/>
          </p:cNvSpPr>
          <p:nvPr/>
        </p:nvSpPr>
        <p:spPr bwMode="auto">
          <a:xfrm>
            <a:off x="1219200" y="3810000"/>
            <a:ext cx="268287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90" name="Rectangle 54"/>
          <p:cNvSpPr>
            <a:spLocks noChangeArrowheads="1"/>
          </p:cNvSpPr>
          <p:nvPr/>
        </p:nvSpPr>
        <p:spPr bwMode="auto">
          <a:xfrm>
            <a:off x="3962400" y="3810000"/>
            <a:ext cx="268287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91" name="Rectangle 55"/>
          <p:cNvSpPr>
            <a:spLocks noChangeArrowheads="1"/>
          </p:cNvSpPr>
          <p:nvPr/>
        </p:nvSpPr>
        <p:spPr bwMode="auto">
          <a:xfrm>
            <a:off x="6781800" y="3810000"/>
            <a:ext cx="1905000" cy="879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92" name="Rectangle 56"/>
          <p:cNvSpPr>
            <a:spLocks noChangeArrowheads="1"/>
          </p:cNvSpPr>
          <p:nvPr/>
        </p:nvSpPr>
        <p:spPr bwMode="auto">
          <a:xfrm>
            <a:off x="304800" y="4606925"/>
            <a:ext cx="2341563" cy="14335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93" name="Rectangle 57"/>
          <p:cNvSpPr>
            <a:spLocks noChangeArrowheads="1"/>
          </p:cNvSpPr>
          <p:nvPr/>
        </p:nvSpPr>
        <p:spPr bwMode="auto">
          <a:xfrm>
            <a:off x="2971800" y="4613275"/>
            <a:ext cx="930275" cy="13096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94" name="Rectangle 58"/>
          <p:cNvSpPr>
            <a:spLocks noChangeArrowheads="1"/>
          </p:cNvSpPr>
          <p:nvPr/>
        </p:nvSpPr>
        <p:spPr bwMode="auto">
          <a:xfrm>
            <a:off x="4010025" y="4618038"/>
            <a:ext cx="965200" cy="1304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95" name="Rectangle 59"/>
          <p:cNvSpPr>
            <a:spLocks noChangeArrowheads="1"/>
          </p:cNvSpPr>
          <p:nvPr/>
        </p:nvSpPr>
        <p:spPr bwMode="auto">
          <a:xfrm>
            <a:off x="5029200" y="4613275"/>
            <a:ext cx="1717675" cy="140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88"/>
                                        </p:tgtEl>
                                        <p:attrNameLst>
                                          <p:attrName>style.visibility</p:attrName>
                                        </p:attrNameLst>
                                      </p:cBhvr>
                                      <p:to>
                                        <p:strVal val="visible"/>
                                      </p:to>
                                    </p:set>
                                    <p:animEffect transition="in" filter="fade">
                                      <p:cBhvr>
                                        <p:cTn id="7" dur="500"/>
                                        <p:tgtEl>
                                          <p:spTgt spid="1679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7989"/>
                                        </p:tgtEl>
                                        <p:attrNameLst>
                                          <p:attrName>style.visibility</p:attrName>
                                        </p:attrNameLst>
                                      </p:cBhvr>
                                      <p:to>
                                        <p:strVal val="visible"/>
                                      </p:to>
                                    </p:set>
                                    <p:animEffect transition="in" filter="fade">
                                      <p:cBhvr>
                                        <p:cTn id="10" dur="500"/>
                                        <p:tgtEl>
                                          <p:spTgt spid="1679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7990"/>
                                        </p:tgtEl>
                                        <p:attrNameLst>
                                          <p:attrName>style.visibility</p:attrName>
                                        </p:attrNameLst>
                                      </p:cBhvr>
                                      <p:to>
                                        <p:strVal val="visible"/>
                                      </p:to>
                                    </p:set>
                                    <p:animEffect transition="in" filter="fade">
                                      <p:cBhvr>
                                        <p:cTn id="13" dur="500"/>
                                        <p:tgtEl>
                                          <p:spTgt spid="1679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7991"/>
                                        </p:tgtEl>
                                        <p:attrNameLst>
                                          <p:attrName>style.visibility</p:attrName>
                                        </p:attrNameLst>
                                      </p:cBhvr>
                                      <p:to>
                                        <p:strVal val="visible"/>
                                      </p:to>
                                    </p:set>
                                    <p:animEffect transition="in" filter="fade">
                                      <p:cBhvr>
                                        <p:cTn id="16" dur="500"/>
                                        <p:tgtEl>
                                          <p:spTgt spid="1679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7994"/>
                                        </p:tgtEl>
                                        <p:attrNameLst>
                                          <p:attrName>style.visibility</p:attrName>
                                        </p:attrNameLst>
                                      </p:cBhvr>
                                      <p:to>
                                        <p:strVal val="visible"/>
                                      </p:to>
                                    </p:set>
                                    <p:animEffect transition="in" filter="fade">
                                      <p:cBhvr>
                                        <p:cTn id="19" dur="500"/>
                                        <p:tgtEl>
                                          <p:spTgt spid="1679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7993"/>
                                        </p:tgtEl>
                                        <p:attrNameLst>
                                          <p:attrName>style.visibility</p:attrName>
                                        </p:attrNameLst>
                                      </p:cBhvr>
                                      <p:to>
                                        <p:strVal val="visible"/>
                                      </p:to>
                                    </p:set>
                                    <p:animEffect transition="in" filter="fade">
                                      <p:cBhvr>
                                        <p:cTn id="22" dur="500"/>
                                        <p:tgtEl>
                                          <p:spTgt spid="1679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7992"/>
                                        </p:tgtEl>
                                        <p:attrNameLst>
                                          <p:attrName>style.visibility</p:attrName>
                                        </p:attrNameLst>
                                      </p:cBhvr>
                                      <p:to>
                                        <p:strVal val="visible"/>
                                      </p:to>
                                    </p:set>
                                    <p:animEffect transition="in" filter="fade">
                                      <p:cBhvr>
                                        <p:cTn id="25" dur="500"/>
                                        <p:tgtEl>
                                          <p:spTgt spid="16799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7995"/>
                                        </p:tgtEl>
                                        <p:attrNameLst>
                                          <p:attrName>style.visibility</p:attrName>
                                        </p:attrNameLst>
                                      </p:cBhvr>
                                      <p:to>
                                        <p:strVal val="visible"/>
                                      </p:to>
                                    </p:set>
                                    <p:animEffect transition="in" filter="fade">
                                      <p:cBhvr>
                                        <p:cTn id="28" dur="500"/>
                                        <p:tgtEl>
                                          <p:spTgt spid="16799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1000"/>
                                        <p:tgtEl>
                                          <p:spTgt spid="167988"/>
                                        </p:tgtEl>
                                      </p:cBhvr>
                                    </p:animEffect>
                                    <p:set>
                                      <p:cBhvr>
                                        <p:cTn id="33" dur="1" fill="hold">
                                          <p:stCondLst>
                                            <p:cond delay="999"/>
                                          </p:stCondLst>
                                        </p:cTn>
                                        <p:tgtEl>
                                          <p:spTgt spid="16798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1000"/>
                                        <p:tgtEl>
                                          <p:spTgt spid="167989"/>
                                        </p:tgtEl>
                                      </p:cBhvr>
                                    </p:animEffect>
                                    <p:set>
                                      <p:cBhvr>
                                        <p:cTn id="38" dur="1" fill="hold">
                                          <p:stCondLst>
                                            <p:cond delay="999"/>
                                          </p:stCondLst>
                                        </p:cTn>
                                        <p:tgtEl>
                                          <p:spTgt spid="16798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grpId="1" nodeType="clickEffect">
                                  <p:stCondLst>
                                    <p:cond delay="0"/>
                                  </p:stCondLst>
                                  <p:childTnLst>
                                    <p:animEffect transition="out" filter="fade">
                                      <p:cBhvr>
                                        <p:cTn id="42" dur="1000"/>
                                        <p:tgtEl>
                                          <p:spTgt spid="167992"/>
                                        </p:tgtEl>
                                      </p:cBhvr>
                                    </p:animEffect>
                                    <p:set>
                                      <p:cBhvr>
                                        <p:cTn id="43" dur="1" fill="hold">
                                          <p:stCondLst>
                                            <p:cond delay="999"/>
                                          </p:stCondLst>
                                        </p:cTn>
                                        <p:tgtEl>
                                          <p:spTgt spid="167992"/>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167992"/>
                                        </p:tgtEl>
                                        <p:attrNameLst>
                                          <p:attrName>style.visibility</p:attrName>
                                        </p:attrNameLst>
                                      </p:cBhvr>
                                      <p:to>
                                        <p:strVal val="visible"/>
                                      </p:to>
                                    </p:set>
                                    <p:animEffect transition="in" filter="fade">
                                      <p:cBhvr>
                                        <p:cTn id="48" dur="500"/>
                                        <p:tgtEl>
                                          <p:spTgt spid="16799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grpId="1" nodeType="clickEffect">
                                  <p:stCondLst>
                                    <p:cond delay="0"/>
                                  </p:stCondLst>
                                  <p:childTnLst>
                                    <p:animEffect transition="out" filter="fade">
                                      <p:cBhvr>
                                        <p:cTn id="52" dur="1000"/>
                                        <p:tgtEl>
                                          <p:spTgt spid="167993"/>
                                        </p:tgtEl>
                                      </p:cBhvr>
                                    </p:animEffect>
                                    <p:set>
                                      <p:cBhvr>
                                        <p:cTn id="53" dur="1" fill="hold">
                                          <p:stCondLst>
                                            <p:cond delay="999"/>
                                          </p:stCondLst>
                                        </p:cTn>
                                        <p:tgtEl>
                                          <p:spTgt spid="167993"/>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2" nodeType="clickEffect">
                                  <p:stCondLst>
                                    <p:cond delay="0"/>
                                  </p:stCondLst>
                                  <p:childTnLst>
                                    <p:set>
                                      <p:cBhvr>
                                        <p:cTn id="57" dur="1" fill="hold">
                                          <p:stCondLst>
                                            <p:cond delay="0"/>
                                          </p:stCondLst>
                                        </p:cTn>
                                        <p:tgtEl>
                                          <p:spTgt spid="167993"/>
                                        </p:tgtEl>
                                        <p:attrNameLst>
                                          <p:attrName>style.visibility</p:attrName>
                                        </p:attrNameLst>
                                      </p:cBhvr>
                                      <p:to>
                                        <p:strVal val="visible"/>
                                      </p:to>
                                    </p:set>
                                    <p:animEffect transition="in" filter="fade">
                                      <p:cBhvr>
                                        <p:cTn id="58" dur="500"/>
                                        <p:tgtEl>
                                          <p:spTgt spid="167993"/>
                                        </p:tgtEl>
                                      </p:cBhvr>
                                    </p:animEffect>
                                  </p:childTnLst>
                                </p:cTn>
                              </p:par>
                              <p:par>
                                <p:cTn id="59" presetID="10" presetClass="entr" presetSubtype="0" fill="hold" grpId="2" nodeType="withEffect">
                                  <p:stCondLst>
                                    <p:cond delay="0"/>
                                  </p:stCondLst>
                                  <p:childTnLst>
                                    <p:set>
                                      <p:cBhvr>
                                        <p:cTn id="60" dur="1" fill="hold">
                                          <p:stCondLst>
                                            <p:cond delay="0"/>
                                          </p:stCondLst>
                                        </p:cTn>
                                        <p:tgtEl>
                                          <p:spTgt spid="167989"/>
                                        </p:tgtEl>
                                        <p:attrNameLst>
                                          <p:attrName>style.visibility</p:attrName>
                                        </p:attrNameLst>
                                      </p:cBhvr>
                                      <p:to>
                                        <p:strVal val="visible"/>
                                      </p:to>
                                    </p:set>
                                    <p:animEffect transition="in" filter="fade">
                                      <p:cBhvr>
                                        <p:cTn id="61" dur="500"/>
                                        <p:tgtEl>
                                          <p:spTgt spid="16798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1" nodeType="clickEffect">
                                  <p:stCondLst>
                                    <p:cond delay="0"/>
                                  </p:stCondLst>
                                  <p:childTnLst>
                                    <p:animEffect transition="out" filter="fade">
                                      <p:cBhvr>
                                        <p:cTn id="65" dur="1000"/>
                                        <p:tgtEl>
                                          <p:spTgt spid="167990"/>
                                        </p:tgtEl>
                                      </p:cBhvr>
                                    </p:animEffect>
                                    <p:set>
                                      <p:cBhvr>
                                        <p:cTn id="66" dur="1" fill="hold">
                                          <p:stCondLst>
                                            <p:cond delay="999"/>
                                          </p:stCondLst>
                                        </p:cTn>
                                        <p:tgtEl>
                                          <p:spTgt spid="16799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xit" presetSubtype="0" fill="hold" grpId="1" nodeType="clickEffect">
                                  <p:stCondLst>
                                    <p:cond delay="0"/>
                                  </p:stCondLst>
                                  <p:childTnLst>
                                    <p:animEffect transition="out" filter="fade">
                                      <p:cBhvr>
                                        <p:cTn id="70" dur="1000"/>
                                        <p:tgtEl>
                                          <p:spTgt spid="167994"/>
                                        </p:tgtEl>
                                      </p:cBhvr>
                                    </p:animEffect>
                                    <p:set>
                                      <p:cBhvr>
                                        <p:cTn id="71" dur="1" fill="hold">
                                          <p:stCondLst>
                                            <p:cond delay="999"/>
                                          </p:stCondLst>
                                        </p:cTn>
                                        <p:tgtEl>
                                          <p:spTgt spid="167994"/>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2" nodeType="clickEffect">
                                  <p:stCondLst>
                                    <p:cond delay="0"/>
                                  </p:stCondLst>
                                  <p:childTnLst>
                                    <p:set>
                                      <p:cBhvr>
                                        <p:cTn id="75" dur="1" fill="hold">
                                          <p:stCondLst>
                                            <p:cond delay="0"/>
                                          </p:stCondLst>
                                        </p:cTn>
                                        <p:tgtEl>
                                          <p:spTgt spid="167994"/>
                                        </p:tgtEl>
                                        <p:attrNameLst>
                                          <p:attrName>style.visibility</p:attrName>
                                        </p:attrNameLst>
                                      </p:cBhvr>
                                      <p:to>
                                        <p:strVal val="visible"/>
                                      </p:to>
                                    </p:set>
                                    <p:animEffect transition="in" filter="fade">
                                      <p:cBhvr>
                                        <p:cTn id="76" dur="500"/>
                                        <p:tgtEl>
                                          <p:spTgt spid="16799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grpId="1" nodeType="clickEffect">
                                  <p:stCondLst>
                                    <p:cond delay="0"/>
                                  </p:stCondLst>
                                  <p:childTnLst>
                                    <p:animEffect transition="out" filter="fade">
                                      <p:cBhvr>
                                        <p:cTn id="80" dur="1000"/>
                                        <p:tgtEl>
                                          <p:spTgt spid="167995"/>
                                        </p:tgtEl>
                                      </p:cBhvr>
                                    </p:animEffect>
                                    <p:set>
                                      <p:cBhvr>
                                        <p:cTn id="81" dur="1" fill="hold">
                                          <p:stCondLst>
                                            <p:cond delay="999"/>
                                          </p:stCondLst>
                                        </p:cTn>
                                        <p:tgtEl>
                                          <p:spTgt spid="167995"/>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2" nodeType="clickEffect">
                                  <p:stCondLst>
                                    <p:cond delay="0"/>
                                  </p:stCondLst>
                                  <p:childTnLst>
                                    <p:set>
                                      <p:cBhvr>
                                        <p:cTn id="85" dur="1" fill="hold">
                                          <p:stCondLst>
                                            <p:cond delay="0"/>
                                          </p:stCondLst>
                                        </p:cTn>
                                        <p:tgtEl>
                                          <p:spTgt spid="167995"/>
                                        </p:tgtEl>
                                        <p:attrNameLst>
                                          <p:attrName>style.visibility</p:attrName>
                                        </p:attrNameLst>
                                      </p:cBhvr>
                                      <p:to>
                                        <p:strVal val="visible"/>
                                      </p:to>
                                    </p:set>
                                    <p:animEffect transition="in" filter="fade">
                                      <p:cBhvr>
                                        <p:cTn id="86" dur="500"/>
                                        <p:tgtEl>
                                          <p:spTgt spid="167995"/>
                                        </p:tgtEl>
                                      </p:cBhvr>
                                    </p:animEffect>
                                  </p:childTnLst>
                                </p:cTn>
                              </p:par>
                              <p:par>
                                <p:cTn id="87" presetID="10" presetClass="entr" presetSubtype="0" fill="hold" grpId="2" nodeType="withEffect">
                                  <p:stCondLst>
                                    <p:cond delay="0"/>
                                  </p:stCondLst>
                                  <p:childTnLst>
                                    <p:set>
                                      <p:cBhvr>
                                        <p:cTn id="88" dur="1" fill="hold">
                                          <p:stCondLst>
                                            <p:cond delay="0"/>
                                          </p:stCondLst>
                                        </p:cTn>
                                        <p:tgtEl>
                                          <p:spTgt spid="167990"/>
                                        </p:tgtEl>
                                        <p:attrNameLst>
                                          <p:attrName>style.visibility</p:attrName>
                                        </p:attrNameLst>
                                      </p:cBhvr>
                                      <p:to>
                                        <p:strVal val="visible"/>
                                      </p:to>
                                    </p:set>
                                    <p:animEffect transition="in" filter="fade">
                                      <p:cBhvr>
                                        <p:cTn id="89" dur="500"/>
                                        <p:tgtEl>
                                          <p:spTgt spid="16799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grpId="1" nodeType="clickEffect">
                                  <p:stCondLst>
                                    <p:cond delay="0"/>
                                  </p:stCondLst>
                                  <p:childTnLst>
                                    <p:animEffect transition="out" filter="fade">
                                      <p:cBhvr>
                                        <p:cTn id="93" dur="1000"/>
                                        <p:tgtEl>
                                          <p:spTgt spid="167991"/>
                                        </p:tgtEl>
                                      </p:cBhvr>
                                    </p:animEffect>
                                    <p:set>
                                      <p:cBhvr>
                                        <p:cTn id="94" dur="1" fill="hold">
                                          <p:stCondLst>
                                            <p:cond delay="999"/>
                                          </p:stCondLst>
                                        </p:cTn>
                                        <p:tgtEl>
                                          <p:spTgt spid="1679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88" grpId="0" animBg="1"/>
      <p:bldP spid="167988" grpId="1" animBg="1"/>
      <p:bldP spid="167989" grpId="0" animBg="1"/>
      <p:bldP spid="167989" grpId="1" animBg="1"/>
      <p:bldP spid="167989" grpId="2" animBg="1"/>
      <p:bldP spid="167990" grpId="0" animBg="1"/>
      <p:bldP spid="167990" grpId="1" animBg="1"/>
      <p:bldP spid="167990" grpId="2" animBg="1"/>
      <p:bldP spid="167991" grpId="0" animBg="1"/>
      <p:bldP spid="167991" grpId="1" animBg="1"/>
      <p:bldP spid="167992" grpId="0" animBg="1"/>
      <p:bldP spid="167992" grpId="1" animBg="1"/>
      <p:bldP spid="167992" grpId="2" animBg="1"/>
      <p:bldP spid="167993" grpId="0" animBg="1"/>
      <p:bldP spid="167993" grpId="1" animBg="1"/>
      <p:bldP spid="167993" grpId="2" animBg="1"/>
      <p:bldP spid="167994" grpId="0" animBg="1"/>
      <p:bldP spid="167994" grpId="1" animBg="1"/>
      <p:bldP spid="167994" grpId="2" animBg="1"/>
      <p:bldP spid="167995" grpId="0" animBg="1"/>
      <p:bldP spid="167995" grpId="1" animBg="1"/>
      <p:bldP spid="167995" grpId="2"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pPr>
              <a:defRPr/>
            </a:pPr>
            <a:fld id="{3D9BB7B6-AF9C-4BD8-AC36-590DCF83C2AF}" type="slidenum">
              <a:rPr lang="fa-IR"/>
              <a:pPr>
                <a:defRPr/>
              </a:pPr>
              <a:t>53</a:t>
            </a:fld>
            <a:endParaRPr lang="en-US"/>
          </a:p>
        </p:txBody>
      </p:sp>
      <p:sp>
        <p:nvSpPr>
          <p:cNvPr id="5529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55300" name="Text Box 3"/>
          <p:cNvSpPr txBox="1">
            <a:spLocks noChangeArrowheads="1"/>
          </p:cNvSpPr>
          <p:nvPr/>
        </p:nvSpPr>
        <p:spPr bwMode="auto">
          <a:xfrm>
            <a:off x="684213" y="2595563"/>
            <a:ext cx="7632700" cy="389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r>
              <a:rPr lang="ar-SA" sz="3600">
                <a:solidFill>
                  <a:schemeClr val="accent2"/>
                </a:solidFill>
                <a:cs typeface="Homa" pitchFamily="2" charset="-78"/>
              </a:rPr>
              <a:t>کامل بودن:</a:t>
            </a:r>
            <a:r>
              <a:rPr lang="fa-IR" sz="3600">
                <a:solidFill>
                  <a:schemeClr val="accent2"/>
                </a:solidFill>
                <a:cs typeface="Homa" pitchFamily="2" charset="-78"/>
              </a:rPr>
              <a:t> </a:t>
            </a:r>
            <a:r>
              <a:rPr lang="fa-IR" sz="3200">
                <a:solidFill>
                  <a:srgbClr val="CC3300"/>
                </a:solidFill>
                <a:cs typeface="Homa" pitchFamily="2" charset="-78"/>
              </a:rPr>
              <a:t>خير</a:t>
            </a:r>
            <a:endParaRPr lang="en-US" sz="3200">
              <a:solidFill>
                <a:srgbClr val="CC3300"/>
              </a:solidFill>
              <a:cs typeface="Homa" pitchFamily="2" charset="-78"/>
            </a:endParaRPr>
          </a:p>
          <a:p>
            <a:pPr algn="r" rtl="1"/>
            <a:r>
              <a:rPr lang="fa-IR" sz="2400">
                <a:solidFill>
                  <a:srgbClr val="CC3300"/>
                </a:solidFill>
                <a:cs typeface="Homa" pitchFamily="2" charset="-78"/>
              </a:rPr>
              <a:t>	اگر زير درخت چپ عمق نامحدود داشت و فاقد هر گونه راه حل باشد، جستجو هرگز خاتمه نمي يابد.</a:t>
            </a:r>
            <a:endParaRPr lang="el-GR" sz="2400">
              <a:solidFill>
                <a:srgbClr val="CC3300"/>
              </a:solidFill>
              <a:cs typeface="Homa" pitchFamily="2" charset="-78"/>
            </a:endParaRPr>
          </a:p>
          <a:p>
            <a:pPr algn="r" rtl="1">
              <a:spcBef>
                <a:spcPct val="30000"/>
              </a:spcBef>
            </a:pPr>
            <a:r>
              <a:rPr lang="ar-SA" sz="3600">
                <a:solidFill>
                  <a:schemeClr val="accent2"/>
                </a:solidFill>
                <a:cs typeface="Homa" pitchFamily="2" charset="-78"/>
              </a:rPr>
              <a:t>بهينگی:</a:t>
            </a:r>
            <a:r>
              <a:rPr lang="ar-SA" sz="3200">
                <a:solidFill>
                  <a:schemeClr val="accent2"/>
                </a:solidFill>
                <a:cs typeface="Homa" pitchFamily="2" charset="-78"/>
              </a:rPr>
              <a:t> </a:t>
            </a:r>
            <a:r>
              <a:rPr lang="fa-IR" sz="3200">
                <a:solidFill>
                  <a:srgbClr val="CC3300"/>
                </a:solidFill>
                <a:cs typeface="Homa" pitchFamily="2" charset="-78"/>
              </a:rPr>
              <a:t>خير</a:t>
            </a:r>
            <a:r>
              <a:rPr lang="ar-SA" sz="4000">
                <a:solidFill>
                  <a:schemeClr val="accent2"/>
                </a:solidFill>
                <a:cs typeface="Homa" pitchFamily="2" charset="-78"/>
              </a:rPr>
              <a:t> </a:t>
            </a:r>
            <a:endParaRPr lang="ar-SA" sz="3200">
              <a:solidFill>
                <a:srgbClr val="CC3300"/>
              </a:solidFill>
              <a:cs typeface="Homa" pitchFamily="2" charset="-78"/>
            </a:endParaRPr>
          </a:p>
          <a:p>
            <a:pPr algn="r" rtl="1">
              <a:spcBef>
                <a:spcPct val="30000"/>
              </a:spcBef>
            </a:pPr>
            <a:r>
              <a:rPr lang="ar-SA" sz="3600">
                <a:solidFill>
                  <a:schemeClr val="accent2"/>
                </a:solidFill>
                <a:cs typeface="Homa" pitchFamily="2" charset="-78"/>
              </a:rPr>
              <a:t>پيچيدگي زماني:</a:t>
            </a:r>
            <a:endParaRPr lang="ar-SA" sz="2000">
              <a:solidFill>
                <a:srgbClr val="CC3300"/>
              </a:solidFill>
            </a:endParaRPr>
          </a:p>
          <a:p>
            <a:pPr algn="r" rtl="1">
              <a:spcBef>
                <a:spcPct val="35000"/>
              </a:spcBef>
            </a:pPr>
            <a:r>
              <a:rPr lang="ar-SA" sz="3600">
                <a:solidFill>
                  <a:schemeClr val="accent2"/>
                </a:solidFill>
                <a:cs typeface="Homa" pitchFamily="2" charset="-78"/>
              </a:rPr>
              <a:t>پيچيدگی فضا:</a:t>
            </a:r>
            <a:endParaRPr lang="ar-SA" sz="2000">
              <a:solidFill>
                <a:srgbClr val="CC3300"/>
              </a:solidFill>
            </a:endParaRPr>
          </a:p>
          <a:p>
            <a:endParaRPr lang="en-US"/>
          </a:p>
        </p:txBody>
      </p:sp>
      <p:sp>
        <p:nvSpPr>
          <p:cNvPr id="55301" name="Text Box 4"/>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عمقی</a:t>
            </a:r>
            <a:endParaRPr lang="en-US" sz="4400" b="1">
              <a:solidFill>
                <a:schemeClr val="accent2"/>
              </a:solidFill>
              <a:cs typeface="Lotus" pitchFamily="2" charset="-78"/>
            </a:endParaRPr>
          </a:p>
        </p:txBody>
      </p:sp>
      <p:graphicFrame>
        <p:nvGraphicFramePr>
          <p:cNvPr id="55302" name="Object 5"/>
          <p:cNvGraphicFramePr>
            <a:graphicFrameLocks noGrp="1" noChangeAspect="1"/>
          </p:cNvGraphicFramePr>
          <p:nvPr>
            <p:ph sz="half" idx="1"/>
          </p:nvPr>
        </p:nvGraphicFramePr>
        <p:xfrm>
          <a:off x="3170238" y="4700588"/>
          <a:ext cx="1612900" cy="879475"/>
        </p:xfrm>
        <a:graphic>
          <a:graphicData uri="http://schemas.openxmlformats.org/presentationml/2006/ole">
            <mc:AlternateContent xmlns:mc="http://schemas.openxmlformats.org/markup-compatibility/2006">
              <mc:Choice xmlns:v="urn:schemas-microsoft-com:vml" Requires="v">
                <p:oleObj spid="_x0000_s55350" name="Equation" r:id="rId3" imgW="419100" imgH="228600" progId="Equation.3">
                  <p:embed/>
                </p:oleObj>
              </mc:Choice>
              <mc:Fallback>
                <p:oleObj name="Equation" r:id="rId3" imgW="4191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238" y="4700588"/>
                        <a:ext cx="1612900"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3" name="Object 6"/>
          <p:cNvGraphicFramePr>
            <a:graphicFrameLocks noGrp="1" noChangeAspect="1"/>
          </p:cNvGraphicFramePr>
          <p:nvPr>
            <p:ph sz="half" idx="2"/>
          </p:nvPr>
        </p:nvGraphicFramePr>
        <p:xfrm>
          <a:off x="3203575" y="5535613"/>
          <a:ext cx="1584325" cy="723900"/>
        </p:xfrm>
        <a:graphic>
          <a:graphicData uri="http://schemas.openxmlformats.org/presentationml/2006/ole">
            <mc:AlternateContent xmlns:mc="http://schemas.openxmlformats.org/markup-compatibility/2006">
              <mc:Choice xmlns:v="urn:schemas-microsoft-com:vml" Requires="v">
                <p:oleObj spid="_x0000_s55351" name="Equation" r:id="rId5" imgW="444307" imgH="203112" progId="Equation.3">
                  <p:embed/>
                </p:oleObj>
              </mc:Choice>
              <mc:Fallback>
                <p:oleObj name="Equation" r:id="rId5" imgW="444307"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5535613"/>
                        <a:ext cx="158432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p:txBody>
          <a:bodyPr/>
          <a:lstStyle/>
          <a:p>
            <a:pPr>
              <a:defRPr/>
            </a:pPr>
            <a:fld id="{1BF56EE6-56CB-4372-84DA-90C00FACAA11}" type="slidenum">
              <a:rPr lang="fa-IR"/>
              <a:pPr>
                <a:defRPr/>
              </a:pPr>
              <a:t>54</a:t>
            </a:fld>
            <a:endParaRPr lang="en-US"/>
          </a:p>
        </p:txBody>
      </p:sp>
      <p:sp>
        <p:nvSpPr>
          <p:cNvPr id="5632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56324"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عمقی محدود</a:t>
            </a:r>
            <a:endParaRPr lang="en-US" sz="4400" b="1">
              <a:solidFill>
                <a:schemeClr val="accent2"/>
              </a:solidFill>
              <a:cs typeface="Lotus" pitchFamily="2" charset="-78"/>
            </a:endParaRPr>
          </a:p>
        </p:txBody>
      </p:sp>
      <p:grpSp>
        <p:nvGrpSpPr>
          <p:cNvPr id="56325" name="Group 4"/>
          <p:cNvGrpSpPr>
            <a:grpSpLocks/>
          </p:cNvGrpSpPr>
          <p:nvPr/>
        </p:nvGrpSpPr>
        <p:grpSpPr bwMode="auto">
          <a:xfrm>
            <a:off x="1663700" y="3357563"/>
            <a:ext cx="6172200" cy="2971800"/>
            <a:chOff x="912" y="1680"/>
            <a:chExt cx="3888" cy="1872"/>
          </a:xfrm>
        </p:grpSpPr>
        <p:sp>
          <p:nvSpPr>
            <p:cNvPr id="56328"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56329"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56330"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56331"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56332"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56333"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56334"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sp>
          <p:nvSpPr>
            <p:cNvPr id="56335"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sp>
          <p:nvSpPr>
            <p:cNvPr id="56336"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I</a:t>
              </a:r>
            </a:p>
          </p:txBody>
        </p:sp>
        <p:sp>
          <p:nvSpPr>
            <p:cNvPr id="56337"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a:t>
              </a:r>
            </a:p>
          </p:txBody>
        </p:sp>
        <p:sp>
          <p:nvSpPr>
            <p:cNvPr id="56338"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K</a:t>
              </a:r>
            </a:p>
          </p:txBody>
        </p:sp>
        <p:sp>
          <p:nvSpPr>
            <p:cNvPr id="56339"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L</a:t>
              </a:r>
            </a:p>
          </p:txBody>
        </p:sp>
        <p:sp>
          <p:nvSpPr>
            <p:cNvPr id="56340"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N</a:t>
              </a:r>
            </a:p>
          </p:txBody>
        </p:sp>
        <p:sp>
          <p:nvSpPr>
            <p:cNvPr id="56341"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M</a:t>
              </a:r>
            </a:p>
          </p:txBody>
        </p:sp>
        <p:sp>
          <p:nvSpPr>
            <p:cNvPr id="56342"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O</a:t>
              </a:r>
            </a:p>
          </p:txBody>
        </p:sp>
        <p:sp>
          <p:nvSpPr>
            <p:cNvPr id="56343"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P</a:t>
              </a:r>
            </a:p>
          </p:txBody>
        </p:sp>
        <p:sp>
          <p:nvSpPr>
            <p:cNvPr id="56344"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Q</a:t>
              </a:r>
            </a:p>
          </p:txBody>
        </p:sp>
        <p:cxnSp>
          <p:nvCxnSpPr>
            <p:cNvPr id="56345" name="AutoShape 22"/>
            <p:cNvCxnSpPr>
              <a:cxnSpLocks noChangeShapeType="1"/>
              <a:stCxn id="56328" idx="4"/>
              <a:endCxn id="56329" idx="0"/>
            </p:cNvCxnSpPr>
            <p:nvPr/>
          </p:nvCxnSpPr>
          <p:spPr bwMode="auto">
            <a:xfrm flipH="1">
              <a:off x="1752" y="1920"/>
              <a:ext cx="1248"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46" name="AutoShape 23"/>
            <p:cNvCxnSpPr>
              <a:cxnSpLocks noChangeShapeType="1"/>
              <a:stCxn id="56328" idx="4"/>
              <a:endCxn id="56330" idx="0"/>
            </p:cNvCxnSpPr>
            <p:nvPr/>
          </p:nvCxnSpPr>
          <p:spPr bwMode="auto">
            <a:xfrm>
              <a:off x="3000" y="1920"/>
              <a:ext cx="1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47" name="AutoShape 24"/>
            <p:cNvCxnSpPr>
              <a:cxnSpLocks noChangeShapeType="1"/>
              <a:stCxn id="56328" idx="4"/>
              <a:endCxn id="56331" idx="0"/>
            </p:cNvCxnSpPr>
            <p:nvPr/>
          </p:nvCxnSpPr>
          <p:spPr bwMode="auto">
            <a:xfrm>
              <a:off x="3000" y="1920"/>
              <a:ext cx="13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48" name="AutoShape 25"/>
            <p:cNvCxnSpPr>
              <a:cxnSpLocks noChangeShapeType="1"/>
              <a:stCxn id="56329" idx="4"/>
              <a:endCxn id="56332" idx="0"/>
            </p:cNvCxnSpPr>
            <p:nvPr/>
          </p:nvCxnSpPr>
          <p:spPr bwMode="auto">
            <a:xfrm flipH="1">
              <a:off x="1320" y="2400"/>
              <a:ext cx="432"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49" name="AutoShape 26"/>
            <p:cNvCxnSpPr>
              <a:cxnSpLocks noChangeShapeType="1"/>
              <a:stCxn id="56329" idx="4"/>
              <a:endCxn id="56333" idx="0"/>
            </p:cNvCxnSpPr>
            <p:nvPr/>
          </p:nvCxnSpPr>
          <p:spPr bwMode="auto">
            <a:xfrm>
              <a:off x="175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0" name="AutoShape 27"/>
            <p:cNvCxnSpPr>
              <a:cxnSpLocks noChangeShapeType="1"/>
              <a:stCxn id="56330" idx="4"/>
              <a:endCxn id="56334" idx="0"/>
            </p:cNvCxnSpPr>
            <p:nvPr/>
          </p:nvCxnSpPr>
          <p:spPr bwMode="auto">
            <a:xfrm flipH="1">
              <a:off x="2856" y="2400"/>
              <a:ext cx="336"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1" name="AutoShape 28"/>
            <p:cNvCxnSpPr>
              <a:cxnSpLocks noChangeShapeType="1"/>
              <a:stCxn id="56330" idx="4"/>
              <a:endCxn id="56335" idx="0"/>
            </p:cNvCxnSpPr>
            <p:nvPr/>
          </p:nvCxnSpPr>
          <p:spPr bwMode="auto">
            <a:xfrm>
              <a:off x="3192" y="2400"/>
              <a:ext cx="480"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2" name="AutoShape 29"/>
            <p:cNvCxnSpPr>
              <a:cxnSpLocks noChangeShapeType="1"/>
              <a:stCxn id="56331" idx="4"/>
              <a:endCxn id="56336" idx="0"/>
            </p:cNvCxnSpPr>
            <p:nvPr/>
          </p:nvCxnSpPr>
          <p:spPr bwMode="auto">
            <a:xfrm>
              <a:off x="439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3" name="AutoShape 30"/>
            <p:cNvCxnSpPr>
              <a:cxnSpLocks noChangeShapeType="1"/>
              <a:stCxn id="56332" idx="4"/>
              <a:endCxn id="56337" idx="0"/>
            </p:cNvCxnSpPr>
            <p:nvPr/>
          </p:nvCxnSpPr>
          <p:spPr bwMode="auto">
            <a:xfrm flipH="1">
              <a:off x="1032" y="2904"/>
              <a:ext cx="288"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4" name="AutoShape 31"/>
            <p:cNvCxnSpPr>
              <a:cxnSpLocks noChangeShapeType="1"/>
              <a:stCxn id="56332" idx="4"/>
              <a:endCxn id="56338" idx="0"/>
            </p:cNvCxnSpPr>
            <p:nvPr/>
          </p:nvCxnSpPr>
          <p:spPr bwMode="auto">
            <a:xfrm>
              <a:off x="1320"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5" name="AutoShape 32"/>
            <p:cNvCxnSpPr>
              <a:cxnSpLocks noChangeShapeType="1"/>
              <a:stCxn id="56333" idx="4"/>
              <a:endCxn id="56339" idx="0"/>
            </p:cNvCxnSpPr>
            <p:nvPr/>
          </p:nvCxnSpPr>
          <p:spPr bwMode="auto">
            <a:xfrm>
              <a:off x="2040"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6" name="AutoShape 33"/>
            <p:cNvCxnSpPr>
              <a:cxnSpLocks noChangeShapeType="1"/>
              <a:stCxn id="56334" idx="4"/>
              <a:endCxn id="56341" idx="0"/>
            </p:cNvCxnSpPr>
            <p:nvPr/>
          </p:nvCxnSpPr>
          <p:spPr bwMode="auto">
            <a:xfrm flipH="1">
              <a:off x="2664"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7" name="AutoShape 34"/>
            <p:cNvCxnSpPr>
              <a:cxnSpLocks noChangeShapeType="1"/>
              <a:stCxn id="56335" idx="4"/>
              <a:endCxn id="56342" idx="0"/>
            </p:cNvCxnSpPr>
            <p:nvPr/>
          </p:nvCxnSpPr>
          <p:spPr bwMode="auto">
            <a:xfrm flipH="1">
              <a:off x="3336" y="2904"/>
              <a:ext cx="33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8" name="AutoShape 35"/>
            <p:cNvCxnSpPr>
              <a:cxnSpLocks noChangeShapeType="1"/>
              <a:stCxn id="56335" idx="4"/>
              <a:endCxn id="56343" idx="0"/>
            </p:cNvCxnSpPr>
            <p:nvPr/>
          </p:nvCxnSpPr>
          <p:spPr bwMode="auto">
            <a:xfrm>
              <a:off x="3672"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9" name="AutoShape 36"/>
            <p:cNvCxnSpPr>
              <a:cxnSpLocks noChangeShapeType="1"/>
              <a:stCxn id="56335" idx="4"/>
              <a:endCxn id="56344" idx="0"/>
            </p:cNvCxnSpPr>
            <p:nvPr/>
          </p:nvCxnSpPr>
          <p:spPr bwMode="auto">
            <a:xfrm>
              <a:off x="3672" y="2904"/>
              <a:ext cx="43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60" name="AutoShape 37"/>
            <p:cNvCxnSpPr>
              <a:cxnSpLocks noChangeShapeType="1"/>
              <a:stCxn id="56334" idx="4"/>
              <a:endCxn id="56340" idx="0"/>
            </p:cNvCxnSpPr>
            <p:nvPr/>
          </p:nvCxnSpPr>
          <p:spPr bwMode="auto">
            <a:xfrm>
              <a:off x="2856" y="2904"/>
              <a:ext cx="144"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361" name="Rectangle 38"/>
            <p:cNvSpPr>
              <a:spLocks noChangeArrowheads="1"/>
            </p:cNvSpPr>
            <p:nvPr/>
          </p:nvSpPr>
          <p:spPr bwMode="auto">
            <a:xfrm>
              <a:off x="2016" y="331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2" name="Rectangle 39"/>
            <p:cNvSpPr>
              <a:spLocks noChangeArrowheads="1"/>
            </p:cNvSpPr>
            <p:nvPr/>
          </p:nvSpPr>
          <p:spPr bwMode="auto">
            <a:xfrm>
              <a:off x="4560" y="2666"/>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26" name="Line 48"/>
          <p:cNvSpPr>
            <a:spLocks noChangeShapeType="1"/>
          </p:cNvSpPr>
          <p:nvPr/>
        </p:nvSpPr>
        <p:spPr bwMode="auto">
          <a:xfrm>
            <a:off x="901700" y="5491163"/>
            <a:ext cx="78486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7" name="Text Box 49"/>
          <p:cNvSpPr txBox="1">
            <a:spLocks noChangeArrowheads="1"/>
          </p:cNvSpPr>
          <p:nvPr/>
        </p:nvSpPr>
        <p:spPr bwMode="auto">
          <a:xfrm>
            <a:off x="827088" y="2492375"/>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2400">
                <a:solidFill>
                  <a:srgbClr val="CC3300"/>
                </a:solidFill>
                <a:cs typeface="Homa" pitchFamily="2" charset="-78"/>
              </a:rPr>
              <a:t>مسئله درختهای نامحدود ميتواند به وسيله جست و جوی عمقي با عمق محدود </a:t>
            </a:r>
            <a:r>
              <a:rPr lang="en-US" sz="2400">
                <a:solidFill>
                  <a:srgbClr val="CC3300"/>
                </a:solidFill>
                <a:cs typeface="Homa" pitchFamily="2" charset="-78"/>
              </a:rPr>
              <a:t>L </a:t>
            </a:r>
            <a:r>
              <a:rPr lang="fa-IR" sz="2400">
                <a:solidFill>
                  <a:srgbClr val="CC3300"/>
                </a:solidFill>
                <a:cs typeface="Homa" pitchFamily="2" charset="-78"/>
              </a:rPr>
              <a:t> بهبود يابد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24380BB3-F246-40B7-87A9-9F1CC193C76F}" type="slidenum">
              <a:rPr lang="fa-IR"/>
              <a:pPr>
                <a:defRPr/>
              </a:pPr>
              <a:t>55</a:t>
            </a:fld>
            <a:endParaRPr lang="en-US"/>
          </a:p>
        </p:txBody>
      </p:sp>
      <p:sp>
        <p:nvSpPr>
          <p:cNvPr id="5734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57348"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عمقی محدود</a:t>
            </a:r>
            <a:endParaRPr lang="en-US" sz="4400" b="1">
              <a:solidFill>
                <a:schemeClr val="accent2"/>
              </a:solidFill>
              <a:cs typeface="Lotus" pitchFamily="2" charset="-78"/>
            </a:endParaRPr>
          </a:p>
        </p:txBody>
      </p:sp>
      <p:sp>
        <p:nvSpPr>
          <p:cNvPr id="57349" name="Text Box 4"/>
          <p:cNvSpPr txBox="1">
            <a:spLocks noChangeArrowheads="1"/>
          </p:cNvSpPr>
          <p:nvPr/>
        </p:nvSpPr>
        <p:spPr bwMode="auto">
          <a:xfrm>
            <a:off x="684213" y="2595563"/>
            <a:ext cx="76327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r>
              <a:rPr lang="ar-SA" sz="3600">
                <a:solidFill>
                  <a:schemeClr val="accent2"/>
                </a:solidFill>
                <a:cs typeface="Homa" pitchFamily="2" charset="-78"/>
              </a:rPr>
              <a:t>کامل بودن:</a:t>
            </a:r>
            <a:r>
              <a:rPr lang="ar-SA" sz="3200">
                <a:solidFill>
                  <a:schemeClr val="accent2"/>
                </a:solidFill>
                <a:cs typeface="Homa" pitchFamily="2" charset="-78"/>
              </a:rPr>
              <a:t> </a:t>
            </a:r>
            <a:r>
              <a:rPr lang="fa-IR" sz="3200">
                <a:solidFill>
                  <a:srgbClr val="CC3300"/>
                </a:solidFill>
                <a:cs typeface="Homa" pitchFamily="2" charset="-78"/>
              </a:rPr>
              <a:t>خير</a:t>
            </a:r>
            <a:endParaRPr lang="en-US" sz="3200">
              <a:solidFill>
                <a:srgbClr val="CC3300"/>
              </a:solidFill>
              <a:cs typeface="Homa" pitchFamily="2" charset="-78"/>
            </a:endParaRPr>
          </a:p>
          <a:p>
            <a:pPr algn="r" rtl="1"/>
            <a:r>
              <a:rPr lang="fa-IR" sz="2400">
                <a:solidFill>
                  <a:srgbClr val="CC3300"/>
                </a:solidFill>
                <a:cs typeface="Homa" pitchFamily="2" charset="-78"/>
              </a:rPr>
              <a:t>	اگر </a:t>
            </a:r>
            <a:r>
              <a:rPr lang="en-US" sz="2400">
                <a:solidFill>
                  <a:srgbClr val="CC3300"/>
                </a:solidFill>
                <a:cs typeface="Homa" pitchFamily="2" charset="-78"/>
              </a:rPr>
              <a:t>L&lt;d</a:t>
            </a:r>
            <a:r>
              <a:rPr lang="fa-IR" sz="2400">
                <a:solidFill>
                  <a:srgbClr val="CC3300"/>
                </a:solidFill>
                <a:cs typeface="Homa" pitchFamily="2" charset="-78"/>
              </a:rPr>
              <a:t> و سطحی ترين هدف در خارج از عمق محدود قرار داشته باشد، اين	راهبرد کامل نخواهد بود.</a:t>
            </a:r>
            <a:endParaRPr lang="el-GR" sz="2400">
              <a:solidFill>
                <a:srgbClr val="CC3300"/>
              </a:solidFill>
              <a:cs typeface="Homa" pitchFamily="2" charset="-78"/>
            </a:endParaRPr>
          </a:p>
          <a:p>
            <a:pPr algn="r" rtl="1"/>
            <a:r>
              <a:rPr lang="ar-SA" sz="3600">
                <a:solidFill>
                  <a:schemeClr val="accent2"/>
                </a:solidFill>
                <a:cs typeface="Homa" pitchFamily="2" charset="-78"/>
              </a:rPr>
              <a:t>بهينگی:</a:t>
            </a:r>
            <a:r>
              <a:rPr lang="ar-SA" sz="3200">
                <a:solidFill>
                  <a:schemeClr val="accent2"/>
                </a:solidFill>
                <a:cs typeface="Homa" pitchFamily="2" charset="-78"/>
              </a:rPr>
              <a:t> </a:t>
            </a:r>
            <a:r>
              <a:rPr lang="fa-IR" sz="3200">
                <a:solidFill>
                  <a:srgbClr val="CC3300"/>
                </a:solidFill>
                <a:cs typeface="Homa" pitchFamily="2" charset="-78"/>
              </a:rPr>
              <a:t>خير</a:t>
            </a:r>
            <a:r>
              <a:rPr lang="ar-SA" sz="4000">
                <a:solidFill>
                  <a:schemeClr val="accent2"/>
                </a:solidFill>
                <a:cs typeface="Homa" pitchFamily="2" charset="-78"/>
              </a:rPr>
              <a:t> </a:t>
            </a:r>
            <a:endParaRPr lang="ar-SA" sz="3200">
              <a:solidFill>
                <a:srgbClr val="CC3300"/>
              </a:solidFill>
              <a:cs typeface="Homa" pitchFamily="2" charset="-78"/>
            </a:endParaRPr>
          </a:p>
          <a:p>
            <a:pPr algn="r" rtl="1"/>
            <a:r>
              <a:rPr lang="ar-SA" sz="2400">
                <a:solidFill>
                  <a:srgbClr val="CC3300"/>
                </a:solidFill>
                <a:cs typeface="Homa" pitchFamily="2" charset="-78"/>
              </a:rPr>
              <a:t>	 </a:t>
            </a:r>
            <a:r>
              <a:rPr lang="fa-IR" sz="2400">
                <a:solidFill>
                  <a:srgbClr val="CC3300"/>
                </a:solidFill>
                <a:cs typeface="Homa" pitchFamily="2" charset="-78"/>
              </a:rPr>
              <a:t>اگر </a:t>
            </a:r>
            <a:r>
              <a:rPr lang="en-US" sz="2400">
                <a:solidFill>
                  <a:srgbClr val="CC3300"/>
                </a:solidFill>
                <a:cs typeface="Homa" pitchFamily="2" charset="-78"/>
              </a:rPr>
              <a:t> L&gt;d</a:t>
            </a:r>
            <a:r>
              <a:rPr lang="fa-IR" sz="2400">
                <a:solidFill>
                  <a:srgbClr val="CC3300"/>
                </a:solidFill>
                <a:cs typeface="Homa" pitchFamily="2" charset="-78"/>
              </a:rPr>
              <a:t> انتخاب شود، اين راهبرد بهينه نخواهد بود.</a:t>
            </a:r>
          </a:p>
          <a:p>
            <a:pPr algn="r" rtl="1">
              <a:spcBef>
                <a:spcPct val="35000"/>
              </a:spcBef>
            </a:pPr>
            <a:r>
              <a:rPr lang="ar-SA" sz="3600">
                <a:solidFill>
                  <a:schemeClr val="accent2"/>
                </a:solidFill>
                <a:cs typeface="Homa" pitchFamily="2" charset="-78"/>
              </a:rPr>
              <a:t>پيچيدگي زماني:</a:t>
            </a:r>
            <a:endParaRPr lang="ar-SA" sz="2000">
              <a:solidFill>
                <a:srgbClr val="CC3300"/>
              </a:solidFill>
            </a:endParaRPr>
          </a:p>
          <a:p>
            <a:pPr algn="r" rtl="1">
              <a:spcBef>
                <a:spcPct val="35000"/>
              </a:spcBef>
            </a:pPr>
            <a:r>
              <a:rPr lang="ar-SA" sz="3600">
                <a:solidFill>
                  <a:schemeClr val="accent2"/>
                </a:solidFill>
                <a:cs typeface="Homa" pitchFamily="2" charset="-78"/>
              </a:rPr>
              <a:t>پيچيدگی فضا:</a:t>
            </a:r>
            <a:endParaRPr lang="ar-SA" sz="2000">
              <a:solidFill>
                <a:srgbClr val="CC3300"/>
              </a:solidFill>
            </a:endParaRPr>
          </a:p>
          <a:p>
            <a:endParaRPr lang="en-US"/>
          </a:p>
        </p:txBody>
      </p:sp>
      <p:graphicFrame>
        <p:nvGraphicFramePr>
          <p:cNvPr id="57350" name="Object 5"/>
          <p:cNvGraphicFramePr>
            <a:graphicFrameLocks noChangeAspect="1"/>
          </p:cNvGraphicFramePr>
          <p:nvPr/>
        </p:nvGraphicFramePr>
        <p:xfrm>
          <a:off x="3194050" y="4965700"/>
          <a:ext cx="1565275" cy="879475"/>
        </p:xfrm>
        <a:graphic>
          <a:graphicData uri="http://schemas.openxmlformats.org/presentationml/2006/ole">
            <mc:AlternateContent xmlns:mc="http://schemas.openxmlformats.org/markup-compatibility/2006">
              <mc:Choice xmlns:v="urn:schemas-microsoft-com:vml" Requires="v">
                <p:oleObj spid="_x0000_s57398" name="Equation" r:id="rId3" imgW="406224" imgH="228501" progId="Equation.3">
                  <p:embed/>
                </p:oleObj>
              </mc:Choice>
              <mc:Fallback>
                <p:oleObj name="Equation" r:id="rId3" imgW="406224" imgH="22850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4965700"/>
                        <a:ext cx="156527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51" name="Object 6"/>
          <p:cNvGraphicFramePr>
            <a:graphicFrameLocks noChangeAspect="1"/>
          </p:cNvGraphicFramePr>
          <p:nvPr/>
        </p:nvGraphicFramePr>
        <p:xfrm>
          <a:off x="3248025" y="5800725"/>
          <a:ext cx="1493838" cy="723900"/>
        </p:xfrm>
        <a:graphic>
          <a:graphicData uri="http://schemas.openxmlformats.org/presentationml/2006/ole">
            <mc:AlternateContent xmlns:mc="http://schemas.openxmlformats.org/markup-compatibility/2006">
              <mc:Choice xmlns:v="urn:schemas-microsoft-com:vml" Requires="v">
                <p:oleObj spid="_x0000_s57399" name="Equation" r:id="rId5" imgW="418918" imgH="203112" progId="Equation.3">
                  <p:embed/>
                </p:oleObj>
              </mc:Choice>
              <mc:Fallback>
                <p:oleObj name="Equation" r:id="rId5" imgW="418918"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025" y="5800725"/>
                        <a:ext cx="1493838"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12"/>
          </p:nvPr>
        </p:nvSpPr>
        <p:spPr/>
        <p:txBody>
          <a:bodyPr/>
          <a:lstStyle/>
          <a:p>
            <a:pPr>
              <a:defRPr/>
            </a:pPr>
            <a:fld id="{905D5423-4A94-415B-A7A9-AA73F99DE810}" type="slidenum">
              <a:rPr lang="fa-IR"/>
              <a:pPr>
                <a:defRPr/>
              </a:pPr>
              <a:t>56</a:t>
            </a:fld>
            <a:endParaRPr lang="en-US"/>
          </a:p>
        </p:txBody>
      </p:sp>
      <p:sp>
        <p:nvSpPr>
          <p:cNvPr id="5837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58372"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عميق کننده تکراري</a:t>
            </a:r>
            <a:endParaRPr lang="en-US" sz="4400" b="1">
              <a:solidFill>
                <a:schemeClr val="accent2"/>
              </a:solidFill>
              <a:cs typeface="Lotus" pitchFamily="2" charset="-78"/>
            </a:endParaRPr>
          </a:p>
        </p:txBody>
      </p:sp>
      <p:grpSp>
        <p:nvGrpSpPr>
          <p:cNvPr id="58373" name="Group 4"/>
          <p:cNvGrpSpPr>
            <a:grpSpLocks/>
          </p:cNvGrpSpPr>
          <p:nvPr/>
        </p:nvGrpSpPr>
        <p:grpSpPr bwMode="auto">
          <a:xfrm>
            <a:off x="1663700" y="2882900"/>
            <a:ext cx="6172200" cy="2971800"/>
            <a:chOff x="912" y="1680"/>
            <a:chExt cx="3888" cy="1872"/>
          </a:xfrm>
        </p:grpSpPr>
        <p:sp>
          <p:nvSpPr>
            <p:cNvPr id="58383"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58384"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58385"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58386"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58387"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58388"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58389"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sp>
          <p:nvSpPr>
            <p:cNvPr id="58390"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sp>
          <p:nvSpPr>
            <p:cNvPr id="58391"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I</a:t>
              </a:r>
            </a:p>
          </p:txBody>
        </p:sp>
        <p:sp>
          <p:nvSpPr>
            <p:cNvPr id="58392"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a:t>
              </a:r>
            </a:p>
          </p:txBody>
        </p:sp>
        <p:sp>
          <p:nvSpPr>
            <p:cNvPr id="58393"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K</a:t>
              </a:r>
            </a:p>
          </p:txBody>
        </p:sp>
        <p:sp>
          <p:nvSpPr>
            <p:cNvPr id="58394"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L</a:t>
              </a:r>
            </a:p>
          </p:txBody>
        </p:sp>
        <p:sp>
          <p:nvSpPr>
            <p:cNvPr id="58395"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N</a:t>
              </a:r>
            </a:p>
          </p:txBody>
        </p:sp>
        <p:sp>
          <p:nvSpPr>
            <p:cNvPr id="58396"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M</a:t>
              </a:r>
            </a:p>
          </p:txBody>
        </p:sp>
        <p:sp>
          <p:nvSpPr>
            <p:cNvPr id="58397"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O</a:t>
              </a:r>
            </a:p>
          </p:txBody>
        </p:sp>
        <p:sp>
          <p:nvSpPr>
            <p:cNvPr id="58398"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P</a:t>
              </a:r>
            </a:p>
          </p:txBody>
        </p:sp>
        <p:sp>
          <p:nvSpPr>
            <p:cNvPr id="58399"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Q</a:t>
              </a:r>
            </a:p>
          </p:txBody>
        </p:sp>
        <p:cxnSp>
          <p:nvCxnSpPr>
            <p:cNvPr id="58400" name="AutoShape 22"/>
            <p:cNvCxnSpPr>
              <a:cxnSpLocks noChangeShapeType="1"/>
              <a:stCxn id="58383" idx="4"/>
              <a:endCxn id="58384" idx="0"/>
            </p:cNvCxnSpPr>
            <p:nvPr/>
          </p:nvCxnSpPr>
          <p:spPr bwMode="auto">
            <a:xfrm flipH="1">
              <a:off x="1752" y="1920"/>
              <a:ext cx="1248"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1" name="AutoShape 23"/>
            <p:cNvCxnSpPr>
              <a:cxnSpLocks noChangeShapeType="1"/>
              <a:stCxn id="58383" idx="4"/>
              <a:endCxn id="58385" idx="0"/>
            </p:cNvCxnSpPr>
            <p:nvPr/>
          </p:nvCxnSpPr>
          <p:spPr bwMode="auto">
            <a:xfrm>
              <a:off x="3000" y="1920"/>
              <a:ext cx="1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2" name="AutoShape 24"/>
            <p:cNvCxnSpPr>
              <a:cxnSpLocks noChangeShapeType="1"/>
              <a:stCxn id="58383" idx="4"/>
              <a:endCxn id="58386" idx="0"/>
            </p:cNvCxnSpPr>
            <p:nvPr/>
          </p:nvCxnSpPr>
          <p:spPr bwMode="auto">
            <a:xfrm>
              <a:off x="3000" y="1920"/>
              <a:ext cx="13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3" name="AutoShape 25"/>
            <p:cNvCxnSpPr>
              <a:cxnSpLocks noChangeShapeType="1"/>
              <a:stCxn id="58384" idx="4"/>
              <a:endCxn id="58387" idx="0"/>
            </p:cNvCxnSpPr>
            <p:nvPr/>
          </p:nvCxnSpPr>
          <p:spPr bwMode="auto">
            <a:xfrm flipH="1">
              <a:off x="1320" y="2400"/>
              <a:ext cx="432"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4" name="AutoShape 26"/>
            <p:cNvCxnSpPr>
              <a:cxnSpLocks noChangeShapeType="1"/>
              <a:stCxn id="58384" idx="4"/>
              <a:endCxn id="58388" idx="0"/>
            </p:cNvCxnSpPr>
            <p:nvPr/>
          </p:nvCxnSpPr>
          <p:spPr bwMode="auto">
            <a:xfrm>
              <a:off x="175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5" name="AutoShape 27"/>
            <p:cNvCxnSpPr>
              <a:cxnSpLocks noChangeShapeType="1"/>
              <a:stCxn id="58385" idx="4"/>
              <a:endCxn id="58389" idx="0"/>
            </p:cNvCxnSpPr>
            <p:nvPr/>
          </p:nvCxnSpPr>
          <p:spPr bwMode="auto">
            <a:xfrm flipH="1">
              <a:off x="2856" y="2400"/>
              <a:ext cx="336"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6" name="AutoShape 28"/>
            <p:cNvCxnSpPr>
              <a:cxnSpLocks noChangeShapeType="1"/>
              <a:stCxn id="58385" idx="4"/>
              <a:endCxn id="58390" idx="0"/>
            </p:cNvCxnSpPr>
            <p:nvPr/>
          </p:nvCxnSpPr>
          <p:spPr bwMode="auto">
            <a:xfrm>
              <a:off x="3192" y="2400"/>
              <a:ext cx="480"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7" name="AutoShape 29"/>
            <p:cNvCxnSpPr>
              <a:cxnSpLocks noChangeShapeType="1"/>
              <a:stCxn id="58386" idx="4"/>
              <a:endCxn id="58391" idx="0"/>
            </p:cNvCxnSpPr>
            <p:nvPr/>
          </p:nvCxnSpPr>
          <p:spPr bwMode="auto">
            <a:xfrm>
              <a:off x="439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8" name="AutoShape 30"/>
            <p:cNvCxnSpPr>
              <a:cxnSpLocks noChangeShapeType="1"/>
              <a:stCxn id="58387" idx="4"/>
              <a:endCxn id="58392" idx="0"/>
            </p:cNvCxnSpPr>
            <p:nvPr/>
          </p:nvCxnSpPr>
          <p:spPr bwMode="auto">
            <a:xfrm flipH="1">
              <a:off x="1032" y="2904"/>
              <a:ext cx="288"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9" name="AutoShape 31"/>
            <p:cNvCxnSpPr>
              <a:cxnSpLocks noChangeShapeType="1"/>
              <a:stCxn id="58387" idx="4"/>
              <a:endCxn id="58393" idx="0"/>
            </p:cNvCxnSpPr>
            <p:nvPr/>
          </p:nvCxnSpPr>
          <p:spPr bwMode="auto">
            <a:xfrm>
              <a:off x="1320"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10" name="AutoShape 32"/>
            <p:cNvCxnSpPr>
              <a:cxnSpLocks noChangeShapeType="1"/>
              <a:stCxn id="58388" idx="4"/>
              <a:endCxn id="58394" idx="0"/>
            </p:cNvCxnSpPr>
            <p:nvPr/>
          </p:nvCxnSpPr>
          <p:spPr bwMode="auto">
            <a:xfrm>
              <a:off x="2040"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11" name="AutoShape 33"/>
            <p:cNvCxnSpPr>
              <a:cxnSpLocks noChangeShapeType="1"/>
              <a:stCxn id="58389" idx="4"/>
              <a:endCxn id="58396" idx="0"/>
            </p:cNvCxnSpPr>
            <p:nvPr/>
          </p:nvCxnSpPr>
          <p:spPr bwMode="auto">
            <a:xfrm flipH="1">
              <a:off x="2664"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12" name="AutoShape 34"/>
            <p:cNvCxnSpPr>
              <a:cxnSpLocks noChangeShapeType="1"/>
              <a:stCxn id="58390" idx="4"/>
              <a:endCxn id="58397" idx="0"/>
            </p:cNvCxnSpPr>
            <p:nvPr/>
          </p:nvCxnSpPr>
          <p:spPr bwMode="auto">
            <a:xfrm flipH="1">
              <a:off x="3336" y="2904"/>
              <a:ext cx="33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13" name="AutoShape 35"/>
            <p:cNvCxnSpPr>
              <a:cxnSpLocks noChangeShapeType="1"/>
              <a:stCxn id="58390" idx="4"/>
              <a:endCxn id="58398" idx="0"/>
            </p:cNvCxnSpPr>
            <p:nvPr/>
          </p:nvCxnSpPr>
          <p:spPr bwMode="auto">
            <a:xfrm>
              <a:off x="3672"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14" name="AutoShape 36"/>
            <p:cNvCxnSpPr>
              <a:cxnSpLocks noChangeShapeType="1"/>
              <a:stCxn id="58390" idx="4"/>
              <a:endCxn id="58399" idx="0"/>
            </p:cNvCxnSpPr>
            <p:nvPr/>
          </p:nvCxnSpPr>
          <p:spPr bwMode="auto">
            <a:xfrm>
              <a:off x="3672" y="2904"/>
              <a:ext cx="43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15" name="AutoShape 37"/>
            <p:cNvCxnSpPr>
              <a:cxnSpLocks noChangeShapeType="1"/>
              <a:stCxn id="58389" idx="4"/>
              <a:endCxn id="58395" idx="0"/>
            </p:cNvCxnSpPr>
            <p:nvPr/>
          </p:nvCxnSpPr>
          <p:spPr bwMode="auto">
            <a:xfrm>
              <a:off x="2856" y="2904"/>
              <a:ext cx="144"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416" name="Rectangle 38"/>
            <p:cNvSpPr>
              <a:spLocks noChangeArrowheads="1"/>
            </p:cNvSpPr>
            <p:nvPr/>
          </p:nvSpPr>
          <p:spPr bwMode="auto">
            <a:xfrm>
              <a:off x="2016" y="331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7" name="Rectangle 39"/>
            <p:cNvSpPr>
              <a:spLocks noChangeArrowheads="1"/>
            </p:cNvSpPr>
            <p:nvPr/>
          </p:nvSpPr>
          <p:spPr bwMode="auto">
            <a:xfrm>
              <a:off x="4560" y="2666"/>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2072" name="Rectangle 40"/>
          <p:cNvSpPr>
            <a:spLocks noChangeArrowheads="1"/>
          </p:cNvSpPr>
          <p:nvPr/>
        </p:nvSpPr>
        <p:spPr bwMode="auto">
          <a:xfrm>
            <a:off x="2044700" y="3263900"/>
            <a:ext cx="6477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3" name="Rectangle 41"/>
          <p:cNvSpPr>
            <a:spLocks noChangeArrowheads="1"/>
          </p:cNvSpPr>
          <p:nvPr/>
        </p:nvSpPr>
        <p:spPr bwMode="auto">
          <a:xfrm>
            <a:off x="1435100" y="4025900"/>
            <a:ext cx="2682875" cy="803275"/>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4" name="Rectangle 42"/>
          <p:cNvSpPr>
            <a:spLocks noChangeArrowheads="1"/>
          </p:cNvSpPr>
          <p:nvPr/>
        </p:nvSpPr>
        <p:spPr bwMode="auto">
          <a:xfrm>
            <a:off x="4178300" y="4025900"/>
            <a:ext cx="2682875" cy="803275"/>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5" name="Rectangle 43"/>
          <p:cNvSpPr>
            <a:spLocks noChangeArrowheads="1"/>
          </p:cNvSpPr>
          <p:nvPr/>
        </p:nvSpPr>
        <p:spPr bwMode="auto">
          <a:xfrm>
            <a:off x="6997700" y="4025900"/>
            <a:ext cx="1905000" cy="879475"/>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6" name="Rectangle 44"/>
          <p:cNvSpPr>
            <a:spLocks noChangeArrowheads="1"/>
          </p:cNvSpPr>
          <p:nvPr/>
        </p:nvSpPr>
        <p:spPr bwMode="auto">
          <a:xfrm>
            <a:off x="520700" y="4822825"/>
            <a:ext cx="2341563" cy="1433513"/>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7" name="Rectangle 45"/>
          <p:cNvSpPr>
            <a:spLocks noChangeArrowheads="1"/>
          </p:cNvSpPr>
          <p:nvPr/>
        </p:nvSpPr>
        <p:spPr bwMode="auto">
          <a:xfrm>
            <a:off x="3187700" y="4829175"/>
            <a:ext cx="930275" cy="1309688"/>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8" name="Rectangle 46"/>
          <p:cNvSpPr>
            <a:spLocks noChangeArrowheads="1"/>
          </p:cNvSpPr>
          <p:nvPr/>
        </p:nvSpPr>
        <p:spPr bwMode="auto">
          <a:xfrm>
            <a:off x="4225925" y="4833938"/>
            <a:ext cx="965200" cy="1304925"/>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9" name="Rectangle 47"/>
          <p:cNvSpPr>
            <a:spLocks noChangeArrowheads="1"/>
          </p:cNvSpPr>
          <p:nvPr/>
        </p:nvSpPr>
        <p:spPr bwMode="auto">
          <a:xfrm>
            <a:off x="5245100" y="4829175"/>
            <a:ext cx="1717675" cy="1406525"/>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2" name="Line 48"/>
          <p:cNvSpPr>
            <a:spLocks noChangeShapeType="1"/>
          </p:cNvSpPr>
          <p:nvPr/>
        </p:nvSpPr>
        <p:spPr bwMode="auto">
          <a:xfrm>
            <a:off x="901700" y="4178300"/>
            <a:ext cx="78486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072"/>
                                        </p:tgtEl>
                                        <p:attrNameLst>
                                          <p:attrName>style.visibility</p:attrName>
                                        </p:attrNameLst>
                                      </p:cBhvr>
                                      <p:to>
                                        <p:strVal val="visible"/>
                                      </p:to>
                                    </p:set>
                                    <p:animEffect transition="in" filter="fade">
                                      <p:cBhvr>
                                        <p:cTn id="7" dur="500"/>
                                        <p:tgtEl>
                                          <p:spTgt spid="1720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073"/>
                                        </p:tgtEl>
                                        <p:attrNameLst>
                                          <p:attrName>style.visibility</p:attrName>
                                        </p:attrNameLst>
                                      </p:cBhvr>
                                      <p:to>
                                        <p:strVal val="visible"/>
                                      </p:to>
                                    </p:set>
                                    <p:animEffect transition="in" filter="fade">
                                      <p:cBhvr>
                                        <p:cTn id="10" dur="500"/>
                                        <p:tgtEl>
                                          <p:spTgt spid="1720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2074"/>
                                        </p:tgtEl>
                                        <p:attrNameLst>
                                          <p:attrName>style.visibility</p:attrName>
                                        </p:attrNameLst>
                                      </p:cBhvr>
                                      <p:to>
                                        <p:strVal val="visible"/>
                                      </p:to>
                                    </p:set>
                                    <p:animEffect transition="in" filter="fade">
                                      <p:cBhvr>
                                        <p:cTn id="13" dur="500"/>
                                        <p:tgtEl>
                                          <p:spTgt spid="1720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2075"/>
                                        </p:tgtEl>
                                        <p:attrNameLst>
                                          <p:attrName>style.visibility</p:attrName>
                                        </p:attrNameLst>
                                      </p:cBhvr>
                                      <p:to>
                                        <p:strVal val="visible"/>
                                      </p:to>
                                    </p:set>
                                    <p:animEffect transition="in" filter="fade">
                                      <p:cBhvr>
                                        <p:cTn id="16" dur="500"/>
                                        <p:tgtEl>
                                          <p:spTgt spid="1720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2078"/>
                                        </p:tgtEl>
                                        <p:attrNameLst>
                                          <p:attrName>style.visibility</p:attrName>
                                        </p:attrNameLst>
                                      </p:cBhvr>
                                      <p:to>
                                        <p:strVal val="visible"/>
                                      </p:to>
                                    </p:set>
                                    <p:animEffect transition="in" filter="fade">
                                      <p:cBhvr>
                                        <p:cTn id="19" dur="500"/>
                                        <p:tgtEl>
                                          <p:spTgt spid="1720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2077"/>
                                        </p:tgtEl>
                                        <p:attrNameLst>
                                          <p:attrName>style.visibility</p:attrName>
                                        </p:attrNameLst>
                                      </p:cBhvr>
                                      <p:to>
                                        <p:strVal val="visible"/>
                                      </p:to>
                                    </p:set>
                                    <p:animEffect transition="in" filter="fade">
                                      <p:cBhvr>
                                        <p:cTn id="22" dur="500"/>
                                        <p:tgtEl>
                                          <p:spTgt spid="1720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2076"/>
                                        </p:tgtEl>
                                        <p:attrNameLst>
                                          <p:attrName>style.visibility</p:attrName>
                                        </p:attrNameLst>
                                      </p:cBhvr>
                                      <p:to>
                                        <p:strVal val="visible"/>
                                      </p:to>
                                    </p:set>
                                    <p:animEffect transition="in" filter="fade">
                                      <p:cBhvr>
                                        <p:cTn id="25" dur="500"/>
                                        <p:tgtEl>
                                          <p:spTgt spid="1720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2079"/>
                                        </p:tgtEl>
                                        <p:attrNameLst>
                                          <p:attrName>style.visibility</p:attrName>
                                        </p:attrNameLst>
                                      </p:cBhvr>
                                      <p:to>
                                        <p:strVal val="visible"/>
                                      </p:to>
                                    </p:set>
                                    <p:animEffect transition="in" filter="fade">
                                      <p:cBhvr>
                                        <p:cTn id="28" dur="500"/>
                                        <p:tgtEl>
                                          <p:spTgt spid="17207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1000"/>
                                        <p:tgtEl>
                                          <p:spTgt spid="172072"/>
                                        </p:tgtEl>
                                      </p:cBhvr>
                                    </p:animEffect>
                                    <p:set>
                                      <p:cBhvr>
                                        <p:cTn id="33" dur="1" fill="hold">
                                          <p:stCondLst>
                                            <p:cond delay="999"/>
                                          </p:stCondLst>
                                        </p:cTn>
                                        <p:tgtEl>
                                          <p:spTgt spid="1720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72" grpId="0" animBg="1"/>
      <p:bldP spid="172072" grpId="1" animBg="1"/>
      <p:bldP spid="172073" grpId="0" animBg="1"/>
      <p:bldP spid="172074" grpId="0" animBg="1"/>
      <p:bldP spid="172075" grpId="0" animBg="1"/>
      <p:bldP spid="172076" grpId="0" animBg="1"/>
      <p:bldP spid="172077" grpId="0" animBg="1"/>
      <p:bldP spid="172078" grpId="0" animBg="1"/>
      <p:bldP spid="17207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12"/>
          </p:nvPr>
        </p:nvSpPr>
        <p:spPr/>
        <p:txBody>
          <a:bodyPr/>
          <a:lstStyle/>
          <a:p>
            <a:pPr>
              <a:defRPr/>
            </a:pPr>
            <a:fld id="{33AE6C19-BFF3-40C5-8A65-8746A33E3B0A}" type="slidenum">
              <a:rPr lang="fa-IR"/>
              <a:pPr>
                <a:defRPr/>
              </a:pPr>
              <a:t>57</a:t>
            </a:fld>
            <a:endParaRPr lang="en-US"/>
          </a:p>
        </p:txBody>
      </p:sp>
      <p:sp>
        <p:nvSpPr>
          <p:cNvPr id="5939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59396"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عميق کننده تکراري</a:t>
            </a:r>
            <a:endParaRPr lang="en-US" sz="4400" b="1">
              <a:solidFill>
                <a:schemeClr val="accent2"/>
              </a:solidFill>
              <a:cs typeface="Lotus" pitchFamily="2" charset="-78"/>
            </a:endParaRPr>
          </a:p>
        </p:txBody>
      </p:sp>
      <p:grpSp>
        <p:nvGrpSpPr>
          <p:cNvPr id="59397" name="Group 4"/>
          <p:cNvGrpSpPr>
            <a:grpSpLocks/>
          </p:cNvGrpSpPr>
          <p:nvPr/>
        </p:nvGrpSpPr>
        <p:grpSpPr bwMode="auto">
          <a:xfrm>
            <a:off x="1663700" y="2882900"/>
            <a:ext cx="6172200" cy="2971800"/>
            <a:chOff x="912" y="1680"/>
            <a:chExt cx="3888" cy="1872"/>
          </a:xfrm>
        </p:grpSpPr>
        <p:sp>
          <p:nvSpPr>
            <p:cNvPr id="59407"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59408"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59409"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59410"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59411"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59412"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59413"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sp>
          <p:nvSpPr>
            <p:cNvPr id="59414"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sp>
          <p:nvSpPr>
            <p:cNvPr id="59415"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I</a:t>
              </a:r>
            </a:p>
          </p:txBody>
        </p:sp>
        <p:sp>
          <p:nvSpPr>
            <p:cNvPr id="59416"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a:t>
              </a:r>
            </a:p>
          </p:txBody>
        </p:sp>
        <p:sp>
          <p:nvSpPr>
            <p:cNvPr id="59417"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K</a:t>
              </a:r>
            </a:p>
          </p:txBody>
        </p:sp>
        <p:sp>
          <p:nvSpPr>
            <p:cNvPr id="59418"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L</a:t>
              </a:r>
            </a:p>
          </p:txBody>
        </p:sp>
        <p:sp>
          <p:nvSpPr>
            <p:cNvPr id="59419"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N</a:t>
              </a:r>
            </a:p>
          </p:txBody>
        </p:sp>
        <p:sp>
          <p:nvSpPr>
            <p:cNvPr id="59420"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M</a:t>
              </a:r>
            </a:p>
          </p:txBody>
        </p:sp>
        <p:sp>
          <p:nvSpPr>
            <p:cNvPr id="59421"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O</a:t>
              </a:r>
            </a:p>
          </p:txBody>
        </p:sp>
        <p:sp>
          <p:nvSpPr>
            <p:cNvPr id="59422"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P</a:t>
              </a:r>
            </a:p>
          </p:txBody>
        </p:sp>
        <p:sp>
          <p:nvSpPr>
            <p:cNvPr id="59423"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Q</a:t>
              </a:r>
            </a:p>
          </p:txBody>
        </p:sp>
        <p:cxnSp>
          <p:nvCxnSpPr>
            <p:cNvPr id="59424" name="AutoShape 22"/>
            <p:cNvCxnSpPr>
              <a:cxnSpLocks noChangeShapeType="1"/>
              <a:stCxn id="59407" idx="4"/>
              <a:endCxn id="59408" idx="0"/>
            </p:cNvCxnSpPr>
            <p:nvPr/>
          </p:nvCxnSpPr>
          <p:spPr bwMode="auto">
            <a:xfrm flipH="1">
              <a:off x="1752" y="1920"/>
              <a:ext cx="1248"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25" name="AutoShape 23"/>
            <p:cNvCxnSpPr>
              <a:cxnSpLocks noChangeShapeType="1"/>
              <a:stCxn id="59407" idx="4"/>
              <a:endCxn id="59409" idx="0"/>
            </p:cNvCxnSpPr>
            <p:nvPr/>
          </p:nvCxnSpPr>
          <p:spPr bwMode="auto">
            <a:xfrm>
              <a:off x="3000" y="1920"/>
              <a:ext cx="1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26" name="AutoShape 24"/>
            <p:cNvCxnSpPr>
              <a:cxnSpLocks noChangeShapeType="1"/>
              <a:stCxn id="59407" idx="4"/>
              <a:endCxn id="59410" idx="0"/>
            </p:cNvCxnSpPr>
            <p:nvPr/>
          </p:nvCxnSpPr>
          <p:spPr bwMode="auto">
            <a:xfrm>
              <a:off x="3000" y="1920"/>
              <a:ext cx="13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27" name="AutoShape 25"/>
            <p:cNvCxnSpPr>
              <a:cxnSpLocks noChangeShapeType="1"/>
              <a:stCxn id="59408" idx="4"/>
              <a:endCxn id="59411" idx="0"/>
            </p:cNvCxnSpPr>
            <p:nvPr/>
          </p:nvCxnSpPr>
          <p:spPr bwMode="auto">
            <a:xfrm flipH="1">
              <a:off x="1320" y="2400"/>
              <a:ext cx="432"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28" name="AutoShape 26"/>
            <p:cNvCxnSpPr>
              <a:cxnSpLocks noChangeShapeType="1"/>
              <a:stCxn id="59408" idx="4"/>
              <a:endCxn id="59412" idx="0"/>
            </p:cNvCxnSpPr>
            <p:nvPr/>
          </p:nvCxnSpPr>
          <p:spPr bwMode="auto">
            <a:xfrm>
              <a:off x="175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29" name="AutoShape 27"/>
            <p:cNvCxnSpPr>
              <a:cxnSpLocks noChangeShapeType="1"/>
              <a:stCxn id="59409" idx="4"/>
              <a:endCxn id="59413" idx="0"/>
            </p:cNvCxnSpPr>
            <p:nvPr/>
          </p:nvCxnSpPr>
          <p:spPr bwMode="auto">
            <a:xfrm flipH="1">
              <a:off x="2856" y="2400"/>
              <a:ext cx="336"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0" name="AutoShape 28"/>
            <p:cNvCxnSpPr>
              <a:cxnSpLocks noChangeShapeType="1"/>
              <a:stCxn id="59409" idx="4"/>
              <a:endCxn id="59414" idx="0"/>
            </p:cNvCxnSpPr>
            <p:nvPr/>
          </p:nvCxnSpPr>
          <p:spPr bwMode="auto">
            <a:xfrm>
              <a:off x="3192" y="2400"/>
              <a:ext cx="480"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1" name="AutoShape 29"/>
            <p:cNvCxnSpPr>
              <a:cxnSpLocks noChangeShapeType="1"/>
              <a:stCxn id="59410" idx="4"/>
              <a:endCxn id="59415" idx="0"/>
            </p:cNvCxnSpPr>
            <p:nvPr/>
          </p:nvCxnSpPr>
          <p:spPr bwMode="auto">
            <a:xfrm>
              <a:off x="4392" y="2400"/>
              <a:ext cx="288" cy="26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2" name="AutoShape 30"/>
            <p:cNvCxnSpPr>
              <a:cxnSpLocks noChangeShapeType="1"/>
              <a:stCxn id="59411" idx="4"/>
              <a:endCxn id="59416" idx="0"/>
            </p:cNvCxnSpPr>
            <p:nvPr/>
          </p:nvCxnSpPr>
          <p:spPr bwMode="auto">
            <a:xfrm flipH="1">
              <a:off x="1032" y="2904"/>
              <a:ext cx="288"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3" name="AutoShape 31"/>
            <p:cNvCxnSpPr>
              <a:cxnSpLocks noChangeShapeType="1"/>
              <a:stCxn id="59411" idx="4"/>
              <a:endCxn id="59417" idx="0"/>
            </p:cNvCxnSpPr>
            <p:nvPr/>
          </p:nvCxnSpPr>
          <p:spPr bwMode="auto">
            <a:xfrm>
              <a:off x="1320"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4" name="AutoShape 32"/>
            <p:cNvCxnSpPr>
              <a:cxnSpLocks noChangeShapeType="1"/>
              <a:stCxn id="59412" idx="4"/>
              <a:endCxn id="59418" idx="0"/>
            </p:cNvCxnSpPr>
            <p:nvPr/>
          </p:nvCxnSpPr>
          <p:spPr bwMode="auto">
            <a:xfrm>
              <a:off x="2040"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5" name="AutoShape 33"/>
            <p:cNvCxnSpPr>
              <a:cxnSpLocks noChangeShapeType="1"/>
              <a:stCxn id="59413" idx="4"/>
              <a:endCxn id="59420" idx="0"/>
            </p:cNvCxnSpPr>
            <p:nvPr/>
          </p:nvCxnSpPr>
          <p:spPr bwMode="auto">
            <a:xfrm flipH="1">
              <a:off x="2664" y="2904"/>
              <a:ext cx="19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6" name="AutoShape 34"/>
            <p:cNvCxnSpPr>
              <a:cxnSpLocks noChangeShapeType="1"/>
              <a:stCxn id="59414" idx="4"/>
              <a:endCxn id="59421" idx="0"/>
            </p:cNvCxnSpPr>
            <p:nvPr/>
          </p:nvCxnSpPr>
          <p:spPr bwMode="auto">
            <a:xfrm flipH="1">
              <a:off x="3336" y="2904"/>
              <a:ext cx="33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7" name="AutoShape 35"/>
            <p:cNvCxnSpPr>
              <a:cxnSpLocks noChangeShapeType="1"/>
              <a:stCxn id="59414" idx="4"/>
              <a:endCxn id="59422" idx="0"/>
            </p:cNvCxnSpPr>
            <p:nvPr/>
          </p:nvCxnSpPr>
          <p:spPr bwMode="auto">
            <a:xfrm>
              <a:off x="3672" y="2904"/>
              <a:ext cx="96"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8" name="AutoShape 36"/>
            <p:cNvCxnSpPr>
              <a:cxnSpLocks noChangeShapeType="1"/>
              <a:stCxn id="59414" idx="4"/>
              <a:endCxn id="59423" idx="0"/>
            </p:cNvCxnSpPr>
            <p:nvPr/>
          </p:nvCxnSpPr>
          <p:spPr bwMode="auto">
            <a:xfrm>
              <a:off x="3672" y="2904"/>
              <a:ext cx="432"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9" name="AutoShape 37"/>
            <p:cNvCxnSpPr>
              <a:cxnSpLocks noChangeShapeType="1"/>
              <a:stCxn id="59413" idx="4"/>
              <a:endCxn id="59419" idx="0"/>
            </p:cNvCxnSpPr>
            <p:nvPr/>
          </p:nvCxnSpPr>
          <p:spPr bwMode="auto">
            <a:xfrm>
              <a:off x="2856" y="2904"/>
              <a:ext cx="144"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440" name="Rectangle 38"/>
            <p:cNvSpPr>
              <a:spLocks noChangeArrowheads="1"/>
            </p:cNvSpPr>
            <p:nvPr/>
          </p:nvSpPr>
          <p:spPr bwMode="auto">
            <a:xfrm>
              <a:off x="2016" y="331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1" name="Rectangle 39"/>
            <p:cNvSpPr>
              <a:spLocks noChangeArrowheads="1"/>
            </p:cNvSpPr>
            <p:nvPr/>
          </p:nvSpPr>
          <p:spPr bwMode="auto">
            <a:xfrm>
              <a:off x="4560" y="2666"/>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3096" name="Rectangle 40"/>
          <p:cNvSpPr>
            <a:spLocks noChangeArrowheads="1"/>
          </p:cNvSpPr>
          <p:nvPr/>
        </p:nvSpPr>
        <p:spPr bwMode="auto">
          <a:xfrm>
            <a:off x="2044700" y="3263900"/>
            <a:ext cx="6477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97" name="Rectangle 41"/>
          <p:cNvSpPr>
            <a:spLocks noChangeArrowheads="1"/>
          </p:cNvSpPr>
          <p:nvPr/>
        </p:nvSpPr>
        <p:spPr bwMode="auto">
          <a:xfrm>
            <a:off x="1435100" y="4025900"/>
            <a:ext cx="268287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98" name="Rectangle 42"/>
          <p:cNvSpPr>
            <a:spLocks noChangeArrowheads="1"/>
          </p:cNvSpPr>
          <p:nvPr/>
        </p:nvSpPr>
        <p:spPr bwMode="auto">
          <a:xfrm>
            <a:off x="4178300" y="4025900"/>
            <a:ext cx="268287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99" name="Rectangle 43"/>
          <p:cNvSpPr>
            <a:spLocks noChangeArrowheads="1"/>
          </p:cNvSpPr>
          <p:nvPr/>
        </p:nvSpPr>
        <p:spPr bwMode="auto">
          <a:xfrm>
            <a:off x="6997700" y="4025900"/>
            <a:ext cx="1905000" cy="879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100" name="Rectangle 44"/>
          <p:cNvSpPr>
            <a:spLocks noChangeArrowheads="1"/>
          </p:cNvSpPr>
          <p:nvPr/>
        </p:nvSpPr>
        <p:spPr bwMode="auto">
          <a:xfrm>
            <a:off x="520700" y="4822825"/>
            <a:ext cx="2341563" cy="1433513"/>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101" name="Rectangle 45"/>
          <p:cNvSpPr>
            <a:spLocks noChangeArrowheads="1"/>
          </p:cNvSpPr>
          <p:nvPr/>
        </p:nvSpPr>
        <p:spPr bwMode="auto">
          <a:xfrm>
            <a:off x="3187700" y="4829175"/>
            <a:ext cx="930275" cy="1309688"/>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102" name="Rectangle 46"/>
          <p:cNvSpPr>
            <a:spLocks noChangeArrowheads="1"/>
          </p:cNvSpPr>
          <p:nvPr/>
        </p:nvSpPr>
        <p:spPr bwMode="auto">
          <a:xfrm>
            <a:off x="4225925" y="4833938"/>
            <a:ext cx="965200" cy="1304925"/>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103" name="Rectangle 47"/>
          <p:cNvSpPr>
            <a:spLocks noChangeArrowheads="1"/>
          </p:cNvSpPr>
          <p:nvPr/>
        </p:nvSpPr>
        <p:spPr bwMode="auto">
          <a:xfrm>
            <a:off x="5245100" y="4829175"/>
            <a:ext cx="1717675" cy="1406525"/>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6" name="Line 48"/>
          <p:cNvSpPr>
            <a:spLocks noChangeShapeType="1"/>
          </p:cNvSpPr>
          <p:nvPr/>
        </p:nvSpPr>
        <p:spPr bwMode="auto">
          <a:xfrm>
            <a:off x="901700" y="5016500"/>
            <a:ext cx="78486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96"/>
                                        </p:tgtEl>
                                        <p:attrNameLst>
                                          <p:attrName>style.visibility</p:attrName>
                                        </p:attrNameLst>
                                      </p:cBhvr>
                                      <p:to>
                                        <p:strVal val="visible"/>
                                      </p:to>
                                    </p:set>
                                    <p:animEffect transition="in" filter="fade">
                                      <p:cBhvr>
                                        <p:cTn id="7" dur="500"/>
                                        <p:tgtEl>
                                          <p:spTgt spid="1730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097"/>
                                        </p:tgtEl>
                                        <p:attrNameLst>
                                          <p:attrName>style.visibility</p:attrName>
                                        </p:attrNameLst>
                                      </p:cBhvr>
                                      <p:to>
                                        <p:strVal val="visible"/>
                                      </p:to>
                                    </p:set>
                                    <p:animEffect transition="in" filter="fade">
                                      <p:cBhvr>
                                        <p:cTn id="10" dur="500"/>
                                        <p:tgtEl>
                                          <p:spTgt spid="1730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3098"/>
                                        </p:tgtEl>
                                        <p:attrNameLst>
                                          <p:attrName>style.visibility</p:attrName>
                                        </p:attrNameLst>
                                      </p:cBhvr>
                                      <p:to>
                                        <p:strVal val="visible"/>
                                      </p:to>
                                    </p:set>
                                    <p:animEffect transition="in" filter="fade">
                                      <p:cBhvr>
                                        <p:cTn id="13" dur="500"/>
                                        <p:tgtEl>
                                          <p:spTgt spid="1730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3099"/>
                                        </p:tgtEl>
                                        <p:attrNameLst>
                                          <p:attrName>style.visibility</p:attrName>
                                        </p:attrNameLst>
                                      </p:cBhvr>
                                      <p:to>
                                        <p:strVal val="visible"/>
                                      </p:to>
                                    </p:set>
                                    <p:animEffect transition="in" filter="fade">
                                      <p:cBhvr>
                                        <p:cTn id="16" dur="500"/>
                                        <p:tgtEl>
                                          <p:spTgt spid="17309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3102"/>
                                        </p:tgtEl>
                                        <p:attrNameLst>
                                          <p:attrName>style.visibility</p:attrName>
                                        </p:attrNameLst>
                                      </p:cBhvr>
                                      <p:to>
                                        <p:strVal val="visible"/>
                                      </p:to>
                                    </p:set>
                                    <p:animEffect transition="in" filter="fade">
                                      <p:cBhvr>
                                        <p:cTn id="19" dur="500"/>
                                        <p:tgtEl>
                                          <p:spTgt spid="1731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3101"/>
                                        </p:tgtEl>
                                        <p:attrNameLst>
                                          <p:attrName>style.visibility</p:attrName>
                                        </p:attrNameLst>
                                      </p:cBhvr>
                                      <p:to>
                                        <p:strVal val="visible"/>
                                      </p:to>
                                    </p:set>
                                    <p:animEffect transition="in" filter="fade">
                                      <p:cBhvr>
                                        <p:cTn id="22" dur="500"/>
                                        <p:tgtEl>
                                          <p:spTgt spid="1731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3100"/>
                                        </p:tgtEl>
                                        <p:attrNameLst>
                                          <p:attrName>style.visibility</p:attrName>
                                        </p:attrNameLst>
                                      </p:cBhvr>
                                      <p:to>
                                        <p:strVal val="visible"/>
                                      </p:to>
                                    </p:set>
                                    <p:animEffect transition="in" filter="fade">
                                      <p:cBhvr>
                                        <p:cTn id="25" dur="500"/>
                                        <p:tgtEl>
                                          <p:spTgt spid="17310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3103"/>
                                        </p:tgtEl>
                                        <p:attrNameLst>
                                          <p:attrName>style.visibility</p:attrName>
                                        </p:attrNameLst>
                                      </p:cBhvr>
                                      <p:to>
                                        <p:strVal val="visible"/>
                                      </p:to>
                                    </p:set>
                                    <p:animEffect transition="in" filter="fade">
                                      <p:cBhvr>
                                        <p:cTn id="28" dur="500"/>
                                        <p:tgtEl>
                                          <p:spTgt spid="1731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1000"/>
                                        <p:tgtEl>
                                          <p:spTgt spid="173096"/>
                                        </p:tgtEl>
                                      </p:cBhvr>
                                    </p:animEffect>
                                    <p:set>
                                      <p:cBhvr>
                                        <p:cTn id="33" dur="1" fill="hold">
                                          <p:stCondLst>
                                            <p:cond delay="999"/>
                                          </p:stCondLst>
                                        </p:cTn>
                                        <p:tgtEl>
                                          <p:spTgt spid="173096"/>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1000"/>
                                        <p:tgtEl>
                                          <p:spTgt spid="173097"/>
                                        </p:tgtEl>
                                      </p:cBhvr>
                                    </p:animEffect>
                                    <p:set>
                                      <p:cBhvr>
                                        <p:cTn id="38" dur="1" fill="hold">
                                          <p:stCondLst>
                                            <p:cond delay="999"/>
                                          </p:stCondLst>
                                        </p:cTn>
                                        <p:tgtEl>
                                          <p:spTgt spid="17309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73097"/>
                                        </p:tgtEl>
                                        <p:attrNameLst>
                                          <p:attrName>style.visibility</p:attrName>
                                        </p:attrNameLst>
                                      </p:cBhvr>
                                      <p:to>
                                        <p:strVal val="visible"/>
                                      </p:to>
                                    </p:set>
                                    <p:animEffect transition="in" filter="fade">
                                      <p:cBhvr>
                                        <p:cTn id="43" dur="500"/>
                                        <p:tgtEl>
                                          <p:spTgt spid="1730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xit" presetSubtype="0" fill="hold" grpId="1" nodeType="clickEffect">
                                  <p:stCondLst>
                                    <p:cond delay="0"/>
                                  </p:stCondLst>
                                  <p:childTnLst>
                                    <p:animEffect transition="out" filter="fade">
                                      <p:cBhvr>
                                        <p:cTn id="47" dur="1000"/>
                                        <p:tgtEl>
                                          <p:spTgt spid="173098"/>
                                        </p:tgtEl>
                                      </p:cBhvr>
                                    </p:animEffect>
                                    <p:set>
                                      <p:cBhvr>
                                        <p:cTn id="48" dur="1" fill="hold">
                                          <p:stCondLst>
                                            <p:cond delay="999"/>
                                          </p:stCondLst>
                                        </p:cTn>
                                        <p:tgtEl>
                                          <p:spTgt spid="173098"/>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2" nodeType="clickEffect">
                                  <p:stCondLst>
                                    <p:cond delay="0"/>
                                  </p:stCondLst>
                                  <p:childTnLst>
                                    <p:set>
                                      <p:cBhvr>
                                        <p:cTn id="52" dur="1" fill="hold">
                                          <p:stCondLst>
                                            <p:cond delay="0"/>
                                          </p:stCondLst>
                                        </p:cTn>
                                        <p:tgtEl>
                                          <p:spTgt spid="173098"/>
                                        </p:tgtEl>
                                        <p:attrNameLst>
                                          <p:attrName>style.visibility</p:attrName>
                                        </p:attrNameLst>
                                      </p:cBhvr>
                                      <p:to>
                                        <p:strVal val="visible"/>
                                      </p:to>
                                    </p:set>
                                    <p:animEffect transition="in" filter="fade">
                                      <p:cBhvr>
                                        <p:cTn id="53" dur="500"/>
                                        <p:tgtEl>
                                          <p:spTgt spid="1730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xit" presetSubtype="0" fill="hold" grpId="1" nodeType="clickEffect">
                                  <p:stCondLst>
                                    <p:cond delay="0"/>
                                  </p:stCondLst>
                                  <p:childTnLst>
                                    <p:animEffect transition="out" filter="fade">
                                      <p:cBhvr>
                                        <p:cTn id="57" dur="1000"/>
                                        <p:tgtEl>
                                          <p:spTgt spid="173099"/>
                                        </p:tgtEl>
                                      </p:cBhvr>
                                    </p:animEffect>
                                    <p:set>
                                      <p:cBhvr>
                                        <p:cTn id="58" dur="1" fill="hold">
                                          <p:stCondLst>
                                            <p:cond delay="999"/>
                                          </p:stCondLst>
                                        </p:cTn>
                                        <p:tgtEl>
                                          <p:spTgt spid="173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96" grpId="0" animBg="1"/>
      <p:bldP spid="173096" grpId="1" animBg="1"/>
      <p:bldP spid="173097" grpId="0" animBg="1"/>
      <p:bldP spid="173097" grpId="1" animBg="1"/>
      <p:bldP spid="173097" grpId="2" animBg="1"/>
      <p:bldP spid="173098" grpId="0" animBg="1"/>
      <p:bldP spid="173098" grpId="1" animBg="1"/>
      <p:bldP spid="173098" grpId="2" animBg="1"/>
      <p:bldP spid="173099" grpId="0" animBg="1"/>
      <p:bldP spid="173099" grpId="1" animBg="1"/>
      <p:bldP spid="173100" grpId="0" animBg="1"/>
      <p:bldP spid="173101" grpId="0" animBg="1"/>
      <p:bldP spid="173102" grpId="0" animBg="1"/>
      <p:bldP spid="17310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5"/>
          <p:cNvSpPr>
            <a:spLocks noGrp="1"/>
          </p:cNvSpPr>
          <p:nvPr>
            <p:ph type="sldNum" sz="quarter" idx="12"/>
          </p:nvPr>
        </p:nvSpPr>
        <p:spPr/>
        <p:txBody>
          <a:bodyPr/>
          <a:lstStyle/>
          <a:p>
            <a:pPr>
              <a:defRPr/>
            </a:pPr>
            <a:fld id="{DD854C4A-A752-465A-A8C8-460CE266BA85}" type="slidenum">
              <a:rPr lang="fa-IR"/>
              <a:pPr>
                <a:defRPr/>
              </a:pPr>
              <a:t>58</a:t>
            </a:fld>
            <a:endParaRPr lang="en-US"/>
          </a:p>
        </p:txBody>
      </p:sp>
      <p:sp>
        <p:nvSpPr>
          <p:cNvPr id="6041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60420"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عميق کننده تکراري</a:t>
            </a:r>
            <a:endParaRPr lang="en-US" sz="4400" b="1">
              <a:solidFill>
                <a:schemeClr val="accent2"/>
              </a:solidFill>
              <a:cs typeface="Lotus" pitchFamily="2" charset="-78"/>
            </a:endParaRPr>
          </a:p>
        </p:txBody>
      </p:sp>
      <p:sp>
        <p:nvSpPr>
          <p:cNvPr id="60421" name="Oval 4"/>
          <p:cNvSpPr>
            <a:spLocks noChangeArrowheads="1"/>
          </p:cNvSpPr>
          <p:nvPr/>
        </p:nvSpPr>
        <p:spPr bwMode="auto">
          <a:xfrm>
            <a:off x="4572000" y="2667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60422" name="Oval 5"/>
          <p:cNvSpPr>
            <a:spLocks noChangeArrowheads="1"/>
          </p:cNvSpPr>
          <p:nvPr/>
        </p:nvSpPr>
        <p:spPr bwMode="auto">
          <a:xfrm>
            <a:off x="2590800" y="3429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60423" name="Oval 6"/>
          <p:cNvSpPr>
            <a:spLocks noChangeArrowheads="1"/>
          </p:cNvSpPr>
          <p:nvPr/>
        </p:nvSpPr>
        <p:spPr bwMode="auto">
          <a:xfrm>
            <a:off x="4876800" y="3429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60424" name="Oval 7"/>
          <p:cNvSpPr>
            <a:spLocks noChangeArrowheads="1"/>
          </p:cNvSpPr>
          <p:nvPr/>
        </p:nvSpPr>
        <p:spPr bwMode="auto">
          <a:xfrm>
            <a:off x="6781800" y="3429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60425" name="Oval 8"/>
          <p:cNvSpPr>
            <a:spLocks noChangeArrowheads="1"/>
          </p:cNvSpPr>
          <p:nvPr/>
        </p:nvSpPr>
        <p:spPr bwMode="auto">
          <a:xfrm>
            <a:off x="1905000" y="42291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60426" name="Oval 9"/>
          <p:cNvSpPr>
            <a:spLocks noChangeArrowheads="1"/>
          </p:cNvSpPr>
          <p:nvPr/>
        </p:nvSpPr>
        <p:spPr bwMode="auto">
          <a:xfrm>
            <a:off x="3048000" y="42291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60427" name="Oval 10"/>
          <p:cNvSpPr>
            <a:spLocks noChangeArrowheads="1"/>
          </p:cNvSpPr>
          <p:nvPr/>
        </p:nvSpPr>
        <p:spPr bwMode="auto">
          <a:xfrm>
            <a:off x="4343400" y="42291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sp>
        <p:nvSpPr>
          <p:cNvPr id="60428" name="Oval 11"/>
          <p:cNvSpPr>
            <a:spLocks noChangeArrowheads="1"/>
          </p:cNvSpPr>
          <p:nvPr/>
        </p:nvSpPr>
        <p:spPr bwMode="auto">
          <a:xfrm>
            <a:off x="5638800" y="42291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sp>
        <p:nvSpPr>
          <p:cNvPr id="60429" name="Oval 12"/>
          <p:cNvSpPr>
            <a:spLocks noChangeArrowheads="1"/>
          </p:cNvSpPr>
          <p:nvPr/>
        </p:nvSpPr>
        <p:spPr bwMode="auto">
          <a:xfrm>
            <a:off x="7239000" y="42291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I</a:t>
            </a:r>
          </a:p>
        </p:txBody>
      </p:sp>
      <p:sp>
        <p:nvSpPr>
          <p:cNvPr id="60430" name="Oval 13"/>
          <p:cNvSpPr>
            <a:spLocks noChangeArrowheads="1"/>
          </p:cNvSpPr>
          <p:nvPr/>
        </p:nvSpPr>
        <p:spPr bwMode="auto">
          <a:xfrm>
            <a:off x="1447800" y="5257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a:t>
            </a:r>
          </a:p>
        </p:txBody>
      </p:sp>
      <p:sp>
        <p:nvSpPr>
          <p:cNvPr id="60431" name="Oval 14"/>
          <p:cNvSpPr>
            <a:spLocks noChangeArrowheads="1"/>
          </p:cNvSpPr>
          <p:nvPr/>
        </p:nvSpPr>
        <p:spPr bwMode="auto">
          <a:xfrm>
            <a:off x="2209800" y="5257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K</a:t>
            </a:r>
          </a:p>
        </p:txBody>
      </p:sp>
      <p:sp>
        <p:nvSpPr>
          <p:cNvPr id="60432" name="Oval 15"/>
          <p:cNvSpPr>
            <a:spLocks noChangeArrowheads="1"/>
          </p:cNvSpPr>
          <p:nvPr/>
        </p:nvSpPr>
        <p:spPr bwMode="auto">
          <a:xfrm>
            <a:off x="3200400" y="5257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L</a:t>
            </a:r>
          </a:p>
        </p:txBody>
      </p:sp>
      <p:sp>
        <p:nvSpPr>
          <p:cNvPr id="60433" name="Oval 16"/>
          <p:cNvSpPr>
            <a:spLocks noChangeArrowheads="1"/>
          </p:cNvSpPr>
          <p:nvPr/>
        </p:nvSpPr>
        <p:spPr bwMode="auto">
          <a:xfrm>
            <a:off x="4572000" y="5257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N</a:t>
            </a:r>
          </a:p>
        </p:txBody>
      </p:sp>
      <p:sp>
        <p:nvSpPr>
          <p:cNvPr id="60434" name="Oval 17"/>
          <p:cNvSpPr>
            <a:spLocks noChangeArrowheads="1"/>
          </p:cNvSpPr>
          <p:nvPr/>
        </p:nvSpPr>
        <p:spPr bwMode="auto">
          <a:xfrm>
            <a:off x="4038600" y="5257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M</a:t>
            </a:r>
          </a:p>
        </p:txBody>
      </p:sp>
      <p:sp>
        <p:nvSpPr>
          <p:cNvPr id="60435" name="Oval 18"/>
          <p:cNvSpPr>
            <a:spLocks noChangeArrowheads="1"/>
          </p:cNvSpPr>
          <p:nvPr/>
        </p:nvSpPr>
        <p:spPr bwMode="auto">
          <a:xfrm>
            <a:off x="5105400" y="5257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O</a:t>
            </a:r>
          </a:p>
        </p:txBody>
      </p:sp>
      <p:sp>
        <p:nvSpPr>
          <p:cNvPr id="60436" name="Oval 19"/>
          <p:cNvSpPr>
            <a:spLocks noChangeArrowheads="1"/>
          </p:cNvSpPr>
          <p:nvPr/>
        </p:nvSpPr>
        <p:spPr bwMode="auto">
          <a:xfrm>
            <a:off x="5791200" y="5257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P</a:t>
            </a:r>
          </a:p>
        </p:txBody>
      </p:sp>
      <p:sp>
        <p:nvSpPr>
          <p:cNvPr id="60437" name="Oval 20"/>
          <p:cNvSpPr>
            <a:spLocks noChangeArrowheads="1"/>
          </p:cNvSpPr>
          <p:nvPr/>
        </p:nvSpPr>
        <p:spPr bwMode="auto">
          <a:xfrm>
            <a:off x="6324600" y="5257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Q</a:t>
            </a:r>
          </a:p>
        </p:txBody>
      </p:sp>
      <p:cxnSp>
        <p:nvCxnSpPr>
          <p:cNvPr id="60438" name="AutoShape 21"/>
          <p:cNvCxnSpPr>
            <a:cxnSpLocks noChangeShapeType="1"/>
            <a:stCxn id="60421" idx="4"/>
            <a:endCxn id="60422" idx="0"/>
          </p:cNvCxnSpPr>
          <p:nvPr/>
        </p:nvCxnSpPr>
        <p:spPr bwMode="auto">
          <a:xfrm flipH="1">
            <a:off x="2781300" y="3048000"/>
            <a:ext cx="19812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9" name="AutoShape 22"/>
          <p:cNvCxnSpPr>
            <a:cxnSpLocks noChangeShapeType="1"/>
            <a:stCxn id="60421" idx="4"/>
            <a:endCxn id="60423" idx="0"/>
          </p:cNvCxnSpPr>
          <p:nvPr/>
        </p:nvCxnSpPr>
        <p:spPr bwMode="auto">
          <a:xfrm>
            <a:off x="4762500" y="3048000"/>
            <a:ext cx="3048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0" name="AutoShape 23"/>
          <p:cNvCxnSpPr>
            <a:cxnSpLocks noChangeShapeType="1"/>
            <a:stCxn id="60421" idx="4"/>
            <a:endCxn id="60424" idx="0"/>
          </p:cNvCxnSpPr>
          <p:nvPr/>
        </p:nvCxnSpPr>
        <p:spPr bwMode="auto">
          <a:xfrm>
            <a:off x="4762500" y="3048000"/>
            <a:ext cx="22098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1" name="AutoShape 24"/>
          <p:cNvCxnSpPr>
            <a:cxnSpLocks noChangeShapeType="1"/>
            <a:stCxn id="60422" idx="4"/>
            <a:endCxn id="60425" idx="0"/>
          </p:cNvCxnSpPr>
          <p:nvPr/>
        </p:nvCxnSpPr>
        <p:spPr bwMode="auto">
          <a:xfrm flipH="1">
            <a:off x="2095500" y="3810000"/>
            <a:ext cx="685800" cy="419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2" name="AutoShape 25"/>
          <p:cNvCxnSpPr>
            <a:cxnSpLocks noChangeShapeType="1"/>
            <a:stCxn id="60422" idx="4"/>
            <a:endCxn id="60426" idx="0"/>
          </p:cNvCxnSpPr>
          <p:nvPr/>
        </p:nvCxnSpPr>
        <p:spPr bwMode="auto">
          <a:xfrm>
            <a:off x="2781300" y="3810000"/>
            <a:ext cx="457200" cy="419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3" name="AutoShape 26"/>
          <p:cNvCxnSpPr>
            <a:cxnSpLocks noChangeShapeType="1"/>
            <a:stCxn id="60423" idx="4"/>
            <a:endCxn id="60427" idx="0"/>
          </p:cNvCxnSpPr>
          <p:nvPr/>
        </p:nvCxnSpPr>
        <p:spPr bwMode="auto">
          <a:xfrm flipH="1">
            <a:off x="4533900" y="3810000"/>
            <a:ext cx="533400" cy="419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4" name="AutoShape 27"/>
          <p:cNvCxnSpPr>
            <a:cxnSpLocks noChangeShapeType="1"/>
            <a:stCxn id="60423" idx="4"/>
            <a:endCxn id="60428" idx="0"/>
          </p:cNvCxnSpPr>
          <p:nvPr/>
        </p:nvCxnSpPr>
        <p:spPr bwMode="auto">
          <a:xfrm>
            <a:off x="5067300" y="3810000"/>
            <a:ext cx="762000" cy="419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5" name="AutoShape 28"/>
          <p:cNvCxnSpPr>
            <a:cxnSpLocks noChangeShapeType="1"/>
            <a:stCxn id="60424" idx="4"/>
            <a:endCxn id="60429" idx="0"/>
          </p:cNvCxnSpPr>
          <p:nvPr/>
        </p:nvCxnSpPr>
        <p:spPr bwMode="auto">
          <a:xfrm>
            <a:off x="6972300" y="3810000"/>
            <a:ext cx="457200" cy="419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6" name="AutoShape 29"/>
          <p:cNvCxnSpPr>
            <a:cxnSpLocks noChangeShapeType="1"/>
            <a:stCxn id="60425" idx="4"/>
            <a:endCxn id="60430" idx="0"/>
          </p:cNvCxnSpPr>
          <p:nvPr/>
        </p:nvCxnSpPr>
        <p:spPr bwMode="auto">
          <a:xfrm flipH="1">
            <a:off x="1638300" y="4610100"/>
            <a:ext cx="457200" cy="6477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7" name="AutoShape 30"/>
          <p:cNvCxnSpPr>
            <a:cxnSpLocks noChangeShapeType="1"/>
            <a:stCxn id="60425" idx="4"/>
            <a:endCxn id="60431" idx="0"/>
          </p:cNvCxnSpPr>
          <p:nvPr/>
        </p:nvCxnSpPr>
        <p:spPr bwMode="auto">
          <a:xfrm>
            <a:off x="2095500" y="4610100"/>
            <a:ext cx="304800" cy="6477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8" name="AutoShape 31"/>
          <p:cNvCxnSpPr>
            <a:cxnSpLocks noChangeShapeType="1"/>
            <a:stCxn id="60426" idx="4"/>
            <a:endCxn id="60432" idx="0"/>
          </p:cNvCxnSpPr>
          <p:nvPr/>
        </p:nvCxnSpPr>
        <p:spPr bwMode="auto">
          <a:xfrm>
            <a:off x="3238500" y="4610100"/>
            <a:ext cx="152400" cy="6477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9" name="AutoShape 32"/>
          <p:cNvCxnSpPr>
            <a:cxnSpLocks noChangeShapeType="1"/>
            <a:stCxn id="60427" idx="4"/>
            <a:endCxn id="60434" idx="0"/>
          </p:cNvCxnSpPr>
          <p:nvPr/>
        </p:nvCxnSpPr>
        <p:spPr bwMode="auto">
          <a:xfrm flipH="1">
            <a:off x="4229100" y="4610100"/>
            <a:ext cx="304800" cy="6477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50" name="AutoShape 33"/>
          <p:cNvCxnSpPr>
            <a:cxnSpLocks noChangeShapeType="1"/>
            <a:stCxn id="60428" idx="4"/>
            <a:endCxn id="60435" idx="0"/>
          </p:cNvCxnSpPr>
          <p:nvPr/>
        </p:nvCxnSpPr>
        <p:spPr bwMode="auto">
          <a:xfrm flipH="1">
            <a:off x="5295900" y="4610100"/>
            <a:ext cx="533400" cy="6477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51" name="AutoShape 34"/>
          <p:cNvCxnSpPr>
            <a:cxnSpLocks noChangeShapeType="1"/>
            <a:stCxn id="60428" idx="4"/>
            <a:endCxn id="60436" idx="0"/>
          </p:cNvCxnSpPr>
          <p:nvPr/>
        </p:nvCxnSpPr>
        <p:spPr bwMode="auto">
          <a:xfrm>
            <a:off x="5829300" y="4610100"/>
            <a:ext cx="152400" cy="6477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52" name="AutoShape 35"/>
          <p:cNvCxnSpPr>
            <a:cxnSpLocks noChangeShapeType="1"/>
            <a:stCxn id="60428" idx="4"/>
            <a:endCxn id="60437" idx="0"/>
          </p:cNvCxnSpPr>
          <p:nvPr/>
        </p:nvCxnSpPr>
        <p:spPr bwMode="auto">
          <a:xfrm>
            <a:off x="5829300" y="4610100"/>
            <a:ext cx="685800" cy="6477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53" name="AutoShape 36"/>
          <p:cNvCxnSpPr>
            <a:cxnSpLocks noChangeShapeType="1"/>
            <a:stCxn id="60427" idx="4"/>
            <a:endCxn id="60433" idx="0"/>
          </p:cNvCxnSpPr>
          <p:nvPr/>
        </p:nvCxnSpPr>
        <p:spPr bwMode="auto">
          <a:xfrm>
            <a:off x="4533900" y="4610100"/>
            <a:ext cx="228600" cy="6477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54" name="Rectangle 37"/>
          <p:cNvSpPr>
            <a:spLocks noChangeArrowheads="1"/>
          </p:cNvSpPr>
          <p:nvPr/>
        </p:nvSpPr>
        <p:spPr bwMode="auto">
          <a:xfrm>
            <a:off x="3200400" y="5257800"/>
            <a:ext cx="381000" cy="3810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5" name="Oval 38"/>
          <p:cNvSpPr>
            <a:spLocks noChangeArrowheads="1"/>
          </p:cNvSpPr>
          <p:nvPr/>
        </p:nvSpPr>
        <p:spPr bwMode="auto">
          <a:xfrm>
            <a:off x="7467600" y="52546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S</a:t>
            </a:r>
          </a:p>
        </p:txBody>
      </p:sp>
      <p:sp>
        <p:nvSpPr>
          <p:cNvPr id="60456" name="Oval 39"/>
          <p:cNvSpPr>
            <a:spLocks noChangeArrowheads="1"/>
          </p:cNvSpPr>
          <p:nvPr/>
        </p:nvSpPr>
        <p:spPr bwMode="auto">
          <a:xfrm>
            <a:off x="6934200" y="52546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R</a:t>
            </a:r>
          </a:p>
        </p:txBody>
      </p:sp>
      <p:cxnSp>
        <p:nvCxnSpPr>
          <p:cNvPr id="60457" name="AutoShape 40"/>
          <p:cNvCxnSpPr>
            <a:cxnSpLocks noChangeShapeType="1"/>
            <a:stCxn id="60429" idx="4"/>
            <a:endCxn id="60456" idx="0"/>
          </p:cNvCxnSpPr>
          <p:nvPr/>
        </p:nvCxnSpPr>
        <p:spPr bwMode="auto">
          <a:xfrm flipH="1">
            <a:off x="7124700" y="4610100"/>
            <a:ext cx="304800" cy="6445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58" name="AutoShape 41"/>
          <p:cNvCxnSpPr>
            <a:cxnSpLocks noChangeShapeType="1"/>
            <a:stCxn id="60429" idx="4"/>
            <a:endCxn id="60455" idx="0"/>
          </p:cNvCxnSpPr>
          <p:nvPr/>
        </p:nvCxnSpPr>
        <p:spPr bwMode="auto">
          <a:xfrm>
            <a:off x="7429500" y="4610100"/>
            <a:ext cx="228600" cy="6445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59" name="AutoShape 42"/>
          <p:cNvCxnSpPr>
            <a:cxnSpLocks noChangeShapeType="1"/>
            <a:stCxn id="60430" idx="4"/>
          </p:cNvCxnSpPr>
          <p:nvPr/>
        </p:nvCxnSpPr>
        <p:spPr bwMode="auto">
          <a:xfrm flipH="1">
            <a:off x="1371600" y="5638800"/>
            <a:ext cx="266700" cy="685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0" name="AutoShape 43"/>
          <p:cNvCxnSpPr>
            <a:cxnSpLocks noChangeShapeType="1"/>
            <a:stCxn id="60430" idx="4"/>
          </p:cNvCxnSpPr>
          <p:nvPr/>
        </p:nvCxnSpPr>
        <p:spPr bwMode="auto">
          <a:xfrm>
            <a:off x="1638300" y="5638800"/>
            <a:ext cx="190500" cy="685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1" name="AutoShape 44"/>
          <p:cNvCxnSpPr>
            <a:cxnSpLocks noChangeShapeType="1"/>
            <a:stCxn id="60431" idx="4"/>
          </p:cNvCxnSpPr>
          <p:nvPr/>
        </p:nvCxnSpPr>
        <p:spPr bwMode="auto">
          <a:xfrm>
            <a:off x="2400300" y="5638800"/>
            <a:ext cx="114300" cy="609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2" name="AutoShape 45"/>
          <p:cNvCxnSpPr>
            <a:cxnSpLocks noChangeShapeType="1"/>
            <a:stCxn id="60434" idx="4"/>
          </p:cNvCxnSpPr>
          <p:nvPr/>
        </p:nvCxnSpPr>
        <p:spPr bwMode="auto">
          <a:xfrm flipH="1">
            <a:off x="3581400" y="5638800"/>
            <a:ext cx="647700" cy="685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3" name="AutoShape 46"/>
          <p:cNvCxnSpPr>
            <a:cxnSpLocks noChangeShapeType="1"/>
            <a:stCxn id="60434" idx="4"/>
          </p:cNvCxnSpPr>
          <p:nvPr/>
        </p:nvCxnSpPr>
        <p:spPr bwMode="auto">
          <a:xfrm flipH="1">
            <a:off x="4038600" y="5638800"/>
            <a:ext cx="190500" cy="685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4" name="AutoShape 47"/>
          <p:cNvCxnSpPr>
            <a:cxnSpLocks noChangeShapeType="1"/>
            <a:stCxn id="60434" idx="4"/>
          </p:cNvCxnSpPr>
          <p:nvPr/>
        </p:nvCxnSpPr>
        <p:spPr bwMode="auto">
          <a:xfrm>
            <a:off x="4229100" y="5638800"/>
            <a:ext cx="114300" cy="762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5" name="AutoShape 48"/>
          <p:cNvCxnSpPr>
            <a:cxnSpLocks noChangeShapeType="1"/>
            <a:stCxn id="60433" idx="4"/>
          </p:cNvCxnSpPr>
          <p:nvPr/>
        </p:nvCxnSpPr>
        <p:spPr bwMode="auto">
          <a:xfrm>
            <a:off x="4762500" y="5638800"/>
            <a:ext cx="38100" cy="609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6" name="AutoShape 49"/>
          <p:cNvCxnSpPr>
            <a:cxnSpLocks noChangeShapeType="1"/>
            <a:stCxn id="60435" idx="4"/>
          </p:cNvCxnSpPr>
          <p:nvPr/>
        </p:nvCxnSpPr>
        <p:spPr bwMode="auto">
          <a:xfrm flipH="1">
            <a:off x="5181600" y="5638800"/>
            <a:ext cx="114300" cy="685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7" name="AutoShape 50"/>
          <p:cNvCxnSpPr>
            <a:cxnSpLocks noChangeShapeType="1"/>
            <a:stCxn id="60435" idx="4"/>
          </p:cNvCxnSpPr>
          <p:nvPr/>
        </p:nvCxnSpPr>
        <p:spPr bwMode="auto">
          <a:xfrm>
            <a:off x="5295900" y="5638800"/>
            <a:ext cx="190500" cy="685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8" name="AutoShape 51"/>
          <p:cNvCxnSpPr>
            <a:cxnSpLocks noChangeShapeType="1"/>
            <a:stCxn id="60436" idx="4"/>
          </p:cNvCxnSpPr>
          <p:nvPr/>
        </p:nvCxnSpPr>
        <p:spPr bwMode="auto">
          <a:xfrm flipH="1">
            <a:off x="5943600" y="5638800"/>
            <a:ext cx="38100" cy="685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9" name="AutoShape 52"/>
          <p:cNvCxnSpPr>
            <a:cxnSpLocks noChangeShapeType="1"/>
            <a:stCxn id="60437" idx="4"/>
          </p:cNvCxnSpPr>
          <p:nvPr/>
        </p:nvCxnSpPr>
        <p:spPr bwMode="auto">
          <a:xfrm flipH="1">
            <a:off x="6248400" y="5638800"/>
            <a:ext cx="266700" cy="685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70" name="AutoShape 53"/>
          <p:cNvCxnSpPr>
            <a:cxnSpLocks noChangeShapeType="1"/>
            <a:stCxn id="60437" idx="4"/>
          </p:cNvCxnSpPr>
          <p:nvPr/>
        </p:nvCxnSpPr>
        <p:spPr bwMode="auto">
          <a:xfrm>
            <a:off x="6515100" y="5638800"/>
            <a:ext cx="342900" cy="685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71" name="AutoShape 54"/>
          <p:cNvCxnSpPr>
            <a:cxnSpLocks noChangeShapeType="1"/>
            <a:stCxn id="60456" idx="4"/>
          </p:cNvCxnSpPr>
          <p:nvPr/>
        </p:nvCxnSpPr>
        <p:spPr bwMode="auto">
          <a:xfrm flipH="1">
            <a:off x="7086600" y="5635625"/>
            <a:ext cx="38100" cy="612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72" name="AutoShape 55"/>
          <p:cNvCxnSpPr>
            <a:cxnSpLocks noChangeShapeType="1"/>
            <a:stCxn id="60455" idx="4"/>
          </p:cNvCxnSpPr>
          <p:nvPr/>
        </p:nvCxnSpPr>
        <p:spPr bwMode="auto">
          <a:xfrm flipH="1">
            <a:off x="7620000" y="5635625"/>
            <a:ext cx="38100" cy="612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73" name="AutoShape 56"/>
          <p:cNvCxnSpPr>
            <a:cxnSpLocks noChangeShapeType="1"/>
            <a:stCxn id="60455" idx="4"/>
          </p:cNvCxnSpPr>
          <p:nvPr/>
        </p:nvCxnSpPr>
        <p:spPr bwMode="auto">
          <a:xfrm>
            <a:off x="7658100" y="5635625"/>
            <a:ext cx="495300" cy="6889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37" name="Rectangle 57"/>
          <p:cNvSpPr>
            <a:spLocks noChangeArrowheads="1"/>
          </p:cNvSpPr>
          <p:nvPr/>
        </p:nvSpPr>
        <p:spPr bwMode="auto">
          <a:xfrm>
            <a:off x="1828800" y="3048000"/>
            <a:ext cx="6477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8" name="Rectangle 58"/>
          <p:cNvSpPr>
            <a:spLocks noChangeArrowheads="1"/>
          </p:cNvSpPr>
          <p:nvPr/>
        </p:nvSpPr>
        <p:spPr bwMode="auto">
          <a:xfrm>
            <a:off x="1219200" y="3810000"/>
            <a:ext cx="268287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9" name="Rectangle 59"/>
          <p:cNvSpPr>
            <a:spLocks noChangeArrowheads="1"/>
          </p:cNvSpPr>
          <p:nvPr/>
        </p:nvSpPr>
        <p:spPr bwMode="auto">
          <a:xfrm>
            <a:off x="3962400" y="3810000"/>
            <a:ext cx="2682875" cy="803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0" name="Rectangle 60"/>
          <p:cNvSpPr>
            <a:spLocks noChangeArrowheads="1"/>
          </p:cNvSpPr>
          <p:nvPr/>
        </p:nvSpPr>
        <p:spPr bwMode="auto">
          <a:xfrm>
            <a:off x="6781800" y="3810000"/>
            <a:ext cx="1905000" cy="879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1" name="Rectangle 61"/>
          <p:cNvSpPr>
            <a:spLocks noChangeArrowheads="1"/>
          </p:cNvSpPr>
          <p:nvPr/>
        </p:nvSpPr>
        <p:spPr bwMode="auto">
          <a:xfrm>
            <a:off x="304800" y="4606925"/>
            <a:ext cx="2341563" cy="10525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2" name="Rectangle 62"/>
          <p:cNvSpPr>
            <a:spLocks noChangeArrowheads="1"/>
          </p:cNvSpPr>
          <p:nvPr/>
        </p:nvSpPr>
        <p:spPr bwMode="auto">
          <a:xfrm>
            <a:off x="2971800" y="4613275"/>
            <a:ext cx="930275" cy="10556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3" name="Rectangle 63"/>
          <p:cNvSpPr>
            <a:spLocks noChangeArrowheads="1"/>
          </p:cNvSpPr>
          <p:nvPr/>
        </p:nvSpPr>
        <p:spPr bwMode="auto">
          <a:xfrm>
            <a:off x="4010025" y="4618038"/>
            <a:ext cx="965200" cy="1071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4" name="Rectangle 64"/>
          <p:cNvSpPr>
            <a:spLocks noChangeArrowheads="1"/>
          </p:cNvSpPr>
          <p:nvPr/>
        </p:nvSpPr>
        <p:spPr bwMode="auto">
          <a:xfrm>
            <a:off x="5029200" y="4613275"/>
            <a:ext cx="1717675" cy="10556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5" name="Rectangle 65"/>
          <p:cNvSpPr>
            <a:spLocks noChangeArrowheads="1"/>
          </p:cNvSpPr>
          <p:nvPr/>
        </p:nvSpPr>
        <p:spPr bwMode="auto">
          <a:xfrm>
            <a:off x="6705600" y="4613275"/>
            <a:ext cx="1717675" cy="10556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6" name="Rectangle 66"/>
          <p:cNvSpPr>
            <a:spLocks noChangeArrowheads="1"/>
          </p:cNvSpPr>
          <p:nvPr/>
        </p:nvSpPr>
        <p:spPr bwMode="auto">
          <a:xfrm>
            <a:off x="1295400" y="5638800"/>
            <a:ext cx="6858000" cy="762000"/>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84" name="Line 67"/>
          <p:cNvSpPr>
            <a:spLocks noChangeShapeType="1"/>
          </p:cNvSpPr>
          <p:nvPr/>
        </p:nvSpPr>
        <p:spPr bwMode="auto">
          <a:xfrm>
            <a:off x="685800" y="5867400"/>
            <a:ext cx="7848600"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46"/>
                                        </p:tgtEl>
                                        <p:attrNameLst>
                                          <p:attrName>style.visibility</p:attrName>
                                        </p:attrNameLst>
                                      </p:cBhvr>
                                      <p:to>
                                        <p:strVal val="visible"/>
                                      </p:to>
                                    </p:set>
                                    <p:animEffect transition="in" filter="fade">
                                      <p:cBhvr>
                                        <p:cTn id="7" dur="500"/>
                                        <p:tgtEl>
                                          <p:spTgt spid="174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37"/>
                                        </p:tgtEl>
                                        <p:attrNameLst>
                                          <p:attrName>style.visibility</p:attrName>
                                        </p:attrNameLst>
                                      </p:cBhvr>
                                      <p:to>
                                        <p:strVal val="visible"/>
                                      </p:to>
                                    </p:set>
                                    <p:animEffect transition="in" filter="fade">
                                      <p:cBhvr>
                                        <p:cTn id="10" dur="500"/>
                                        <p:tgtEl>
                                          <p:spTgt spid="1741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8"/>
                                        </p:tgtEl>
                                        <p:attrNameLst>
                                          <p:attrName>style.visibility</p:attrName>
                                        </p:attrNameLst>
                                      </p:cBhvr>
                                      <p:to>
                                        <p:strVal val="visible"/>
                                      </p:to>
                                    </p:set>
                                    <p:animEffect transition="in" filter="fade">
                                      <p:cBhvr>
                                        <p:cTn id="13" dur="500"/>
                                        <p:tgtEl>
                                          <p:spTgt spid="1741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139"/>
                                        </p:tgtEl>
                                        <p:attrNameLst>
                                          <p:attrName>style.visibility</p:attrName>
                                        </p:attrNameLst>
                                      </p:cBhvr>
                                      <p:to>
                                        <p:strVal val="visible"/>
                                      </p:to>
                                    </p:set>
                                    <p:animEffect transition="in" filter="fade">
                                      <p:cBhvr>
                                        <p:cTn id="16" dur="500"/>
                                        <p:tgtEl>
                                          <p:spTgt spid="1741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140"/>
                                        </p:tgtEl>
                                        <p:attrNameLst>
                                          <p:attrName>style.visibility</p:attrName>
                                        </p:attrNameLst>
                                      </p:cBhvr>
                                      <p:to>
                                        <p:strVal val="visible"/>
                                      </p:to>
                                    </p:set>
                                    <p:animEffect transition="in" filter="fade">
                                      <p:cBhvr>
                                        <p:cTn id="19" dur="500"/>
                                        <p:tgtEl>
                                          <p:spTgt spid="1741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143"/>
                                        </p:tgtEl>
                                        <p:attrNameLst>
                                          <p:attrName>style.visibility</p:attrName>
                                        </p:attrNameLst>
                                      </p:cBhvr>
                                      <p:to>
                                        <p:strVal val="visible"/>
                                      </p:to>
                                    </p:set>
                                    <p:animEffect transition="in" filter="fade">
                                      <p:cBhvr>
                                        <p:cTn id="22" dur="500"/>
                                        <p:tgtEl>
                                          <p:spTgt spid="1741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42"/>
                                        </p:tgtEl>
                                        <p:attrNameLst>
                                          <p:attrName>style.visibility</p:attrName>
                                        </p:attrNameLst>
                                      </p:cBhvr>
                                      <p:to>
                                        <p:strVal val="visible"/>
                                      </p:to>
                                    </p:set>
                                    <p:animEffect transition="in" filter="fade">
                                      <p:cBhvr>
                                        <p:cTn id="25" dur="500"/>
                                        <p:tgtEl>
                                          <p:spTgt spid="1741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4141"/>
                                        </p:tgtEl>
                                        <p:attrNameLst>
                                          <p:attrName>style.visibility</p:attrName>
                                        </p:attrNameLst>
                                      </p:cBhvr>
                                      <p:to>
                                        <p:strVal val="visible"/>
                                      </p:to>
                                    </p:set>
                                    <p:animEffect transition="in" filter="fade">
                                      <p:cBhvr>
                                        <p:cTn id="28" dur="500"/>
                                        <p:tgtEl>
                                          <p:spTgt spid="1741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144"/>
                                        </p:tgtEl>
                                        <p:attrNameLst>
                                          <p:attrName>style.visibility</p:attrName>
                                        </p:attrNameLst>
                                      </p:cBhvr>
                                      <p:to>
                                        <p:strVal val="visible"/>
                                      </p:to>
                                    </p:set>
                                    <p:animEffect transition="in" filter="fade">
                                      <p:cBhvr>
                                        <p:cTn id="31" dur="500"/>
                                        <p:tgtEl>
                                          <p:spTgt spid="1741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4145"/>
                                        </p:tgtEl>
                                        <p:attrNameLst>
                                          <p:attrName>style.visibility</p:attrName>
                                        </p:attrNameLst>
                                      </p:cBhvr>
                                      <p:to>
                                        <p:strVal val="visible"/>
                                      </p:to>
                                    </p:set>
                                    <p:animEffect transition="in" filter="fade">
                                      <p:cBhvr>
                                        <p:cTn id="34" dur="500"/>
                                        <p:tgtEl>
                                          <p:spTgt spid="1741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1" nodeType="clickEffect">
                                  <p:stCondLst>
                                    <p:cond delay="0"/>
                                  </p:stCondLst>
                                  <p:childTnLst>
                                    <p:animEffect transition="out" filter="fade">
                                      <p:cBhvr>
                                        <p:cTn id="38" dur="1000"/>
                                        <p:tgtEl>
                                          <p:spTgt spid="174137"/>
                                        </p:tgtEl>
                                      </p:cBhvr>
                                    </p:animEffect>
                                    <p:set>
                                      <p:cBhvr>
                                        <p:cTn id="39" dur="1" fill="hold">
                                          <p:stCondLst>
                                            <p:cond delay="999"/>
                                          </p:stCondLst>
                                        </p:cTn>
                                        <p:tgtEl>
                                          <p:spTgt spid="174137"/>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grpId="1" nodeType="clickEffect">
                                  <p:stCondLst>
                                    <p:cond delay="0"/>
                                  </p:stCondLst>
                                  <p:childTnLst>
                                    <p:animEffect transition="out" filter="fade">
                                      <p:cBhvr>
                                        <p:cTn id="43" dur="1000"/>
                                        <p:tgtEl>
                                          <p:spTgt spid="174138"/>
                                        </p:tgtEl>
                                      </p:cBhvr>
                                    </p:animEffect>
                                    <p:set>
                                      <p:cBhvr>
                                        <p:cTn id="44" dur="1" fill="hold">
                                          <p:stCondLst>
                                            <p:cond delay="999"/>
                                          </p:stCondLst>
                                        </p:cTn>
                                        <p:tgtEl>
                                          <p:spTgt spid="17413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grpId="1" nodeType="clickEffect">
                                  <p:stCondLst>
                                    <p:cond delay="0"/>
                                  </p:stCondLst>
                                  <p:childTnLst>
                                    <p:animEffect transition="out" filter="fade">
                                      <p:cBhvr>
                                        <p:cTn id="48" dur="1000"/>
                                        <p:tgtEl>
                                          <p:spTgt spid="174141"/>
                                        </p:tgtEl>
                                      </p:cBhvr>
                                    </p:animEffect>
                                    <p:set>
                                      <p:cBhvr>
                                        <p:cTn id="49" dur="1" fill="hold">
                                          <p:stCondLst>
                                            <p:cond delay="999"/>
                                          </p:stCondLst>
                                        </p:cTn>
                                        <p:tgtEl>
                                          <p:spTgt spid="174141"/>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2" nodeType="clickEffect">
                                  <p:stCondLst>
                                    <p:cond delay="0"/>
                                  </p:stCondLst>
                                  <p:childTnLst>
                                    <p:set>
                                      <p:cBhvr>
                                        <p:cTn id="53" dur="1" fill="hold">
                                          <p:stCondLst>
                                            <p:cond delay="0"/>
                                          </p:stCondLst>
                                        </p:cTn>
                                        <p:tgtEl>
                                          <p:spTgt spid="174141"/>
                                        </p:tgtEl>
                                        <p:attrNameLst>
                                          <p:attrName>style.visibility</p:attrName>
                                        </p:attrNameLst>
                                      </p:cBhvr>
                                      <p:to>
                                        <p:strVal val="visible"/>
                                      </p:to>
                                    </p:set>
                                    <p:animEffect transition="in" filter="fade">
                                      <p:cBhvr>
                                        <p:cTn id="54" dur="500"/>
                                        <p:tgtEl>
                                          <p:spTgt spid="1741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xit" presetSubtype="0" fill="hold" grpId="1" nodeType="clickEffect">
                                  <p:stCondLst>
                                    <p:cond delay="0"/>
                                  </p:stCondLst>
                                  <p:childTnLst>
                                    <p:animEffect transition="out" filter="fade">
                                      <p:cBhvr>
                                        <p:cTn id="58" dur="1000"/>
                                        <p:tgtEl>
                                          <p:spTgt spid="174142"/>
                                        </p:tgtEl>
                                      </p:cBhvr>
                                    </p:animEffect>
                                    <p:set>
                                      <p:cBhvr>
                                        <p:cTn id="59" dur="1" fill="hold">
                                          <p:stCondLst>
                                            <p:cond delay="999"/>
                                          </p:stCondLst>
                                        </p:cTn>
                                        <p:tgtEl>
                                          <p:spTgt spid="174142"/>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2" nodeType="clickEffect">
                                  <p:stCondLst>
                                    <p:cond delay="0"/>
                                  </p:stCondLst>
                                  <p:childTnLst>
                                    <p:set>
                                      <p:cBhvr>
                                        <p:cTn id="63" dur="1" fill="hold">
                                          <p:stCondLst>
                                            <p:cond delay="0"/>
                                          </p:stCondLst>
                                        </p:cTn>
                                        <p:tgtEl>
                                          <p:spTgt spid="174142"/>
                                        </p:tgtEl>
                                        <p:attrNameLst>
                                          <p:attrName>style.visibility</p:attrName>
                                        </p:attrNameLst>
                                      </p:cBhvr>
                                      <p:to>
                                        <p:strVal val="visible"/>
                                      </p:to>
                                    </p:set>
                                    <p:animEffect transition="in" filter="fade">
                                      <p:cBhvr>
                                        <p:cTn id="64" dur="500"/>
                                        <p:tgtEl>
                                          <p:spTgt spid="174142"/>
                                        </p:tgtEl>
                                      </p:cBhvr>
                                    </p:animEffect>
                                  </p:childTnLst>
                                </p:cTn>
                              </p:par>
                              <p:par>
                                <p:cTn id="65" presetID="10" presetClass="entr" presetSubtype="0" fill="hold" grpId="2" nodeType="withEffect">
                                  <p:stCondLst>
                                    <p:cond delay="0"/>
                                  </p:stCondLst>
                                  <p:childTnLst>
                                    <p:set>
                                      <p:cBhvr>
                                        <p:cTn id="66" dur="1" fill="hold">
                                          <p:stCondLst>
                                            <p:cond delay="0"/>
                                          </p:stCondLst>
                                        </p:cTn>
                                        <p:tgtEl>
                                          <p:spTgt spid="174138"/>
                                        </p:tgtEl>
                                        <p:attrNameLst>
                                          <p:attrName>style.visibility</p:attrName>
                                        </p:attrNameLst>
                                      </p:cBhvr>
                                      <p:to>
                                        <p:strVal val="visible"/>
                                      </p:to>
                                    </p:set>
                                    <p:animEffect transition="in" filter="fade">
                                      <p:cBhvr>
                                        <p:cTn id="67" dur="500"/>
                                        <p:tgtEl>
                                          <p:spTgt spid="1741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xit" presetSubtype="0" fill="hold" grpId="1" nodeType="clickEffect">
                                  <p:stCondLst>
                                    <p:cond delay="0"/>
                                  </p:stCondLst>
                                  <p:childTnLst>
                                    <p:animEffect transition="out" filter="fade">
                                      <p:cBhvr>
                                        <p:cTn id="71" dur="1000"/>
                                        <p:tgtEl>
                                          <p:spTgt spid="174139"/>
                                        </p:tgtEl>
                                      </p:cBhvr>
                                    </p:animEffect>
                                    <p:set>
                                      <p:cBhvr>
                                        <p:cTn id="72" dur="1" fill="hold">
                                          <p:stCondLst>
                                            <p:cond delay="999"/>
                                          </p:stCondLst>
                                        </p:cTn>
                                        <p:tgtEl>
                                          <p:spTgt spid="174139"/>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xit" presetSubtype="0" fill="hold" grpId="1" nodeType="clickEffect">
                                  <p:stCondLst>
                                    <p:cond delay="0"/>
                                  </p:stCondLst>
                                  <p:childTnLst>
                                    <p:animEffect transition="out" filter="fade">
                                      <p:cBhvr>
                                        <p:cTn id="76" dur="1000"/>
                                        <p:tgtEl>
                                          <p:spTgt spid="174143"/>
                                        </p:tgtEl>
                                      </p:cBhvr>
                                    </p:animEffect>
                                    <p:set>
                                      <p:cBhvr>
                                        <p:cTn id="77" dur="1" fill="hold">
                                          <p:stCondLst>
                                            <p:cond delay="999"/>
                                          </p:stCondLst>
                                        </p:cTn>
                                        <p:tgtEl>
                                          <p:spTgt spid="174143"/>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2" nodeType="clickEffect">
                                  <p:stCondLst>
                                    <p:cond delay="0"/>
                                  </p:stCondLst>
                                  <p:childTnLst>
                                    <p:set>
                                      <p:cBhvr>
                                        <p:cTn id="81" dur="1" fill="hold">
                                          <p:stCondLst>
                                            <p:cond delay="0"/>
                                          </p:stCondLst>
                                        </p:cTn>
                                        <p:tgtEl>
                                          <p:spTgt spid="174143"/>
                                        </p:tgtEl>
                                        <p:attrNameLst>
                                          <p:attrName>style.visibility</p:attrName>
                                        </p:attrNameLst>
                                      </p:cBhvr>
                                      <p:to>
                                        <p:strVal val="visible"/>
                                      </p:to>
                                    </p:set>
                                    <p:animEffect transition="in" filter="fade">
                                      <p:cBhvr>
                                        <p:cTn id="82" dur="500"/>
                                        <p:tgtEl>
                                          <p:spTgt spid="17414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xit" presetSubtype="0" fill="hold" grpId="1" nodeType="clickEffect">
                                  <p:stCondLst>
                                    <p:cond delay="0"/>
                                  </p:stCondLst>
                                  <p:childTnLst>
                                    <p:animEffect transition="out" filter="fade">
                                      <p:cBhvr>
                                        <p:cTn id="86" dur="1000"/>
                                        <p:tgtEl>
                                          <p:spTgt spid="174144"/>
                                        </p:tgtEl>
                                      </p:cBhvr>
                                    </p:animEffect>
                                    <p:set>
                                      <p:cBhvr>
                                        <p:cTn id="87" dur="1" fill="hold">
                                          <p:stCondLst>
                                            <p:cond delay="999"/>
                                          </p:stCondLst>
                                        </p:cTn>
                                        <p:tgtEl>
                                          <p:spTgt spid="174144"/>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2" nodeType="clickEffect">
                                  <p:stCondLst>
                                    <p:cond delay="0"/>
                                  </p:stCondLst>
                                  <p:childTnLst>
                                    <p:set>
                                      <p:cBhvr>
                                        <p:cTn id="91" dur="1" fill="hold">
                                          <p:stCondLst>
                                            <p:cond delay="0"/>
                                          </p:stCondLst>
                                        </p:cTn>
                                        <p:tgtEl>
                                          <p:spTgt spid="174144"/>
                                        </p:tgtEl>
                                        <p:attrNameLst>
                                          <p:attrName>style.visibility</p:attrName>
                                        </p:attrNameLst>
                                      </p:cBhvr>
                                      <p:to>
                                        <p:strVal val="visible"/>
                                      </p:to>
                                    </p:set>
                                    <p:animEffect transition="in" filter="fade">
                                      <p:cBhvr>
                                        <p:cTn id="92" dur="500"/>
                                        <p:tgtEl>
                                          <p:spTgt spid="174144"/>
                                        </p:tgtEl>
                                      </p:cBhvr>
                                    </p:animEffect>
                                  </p:childTnLst>
                                </p:cTn>
                              </p:par>
                              <p:par>
                                <p:cTn id="93" presetID="10" presetClass="entr" presetSubtype="0" fill="hold" grpId="2" nodeType="withEffect">
                                  <p:stCondLst>
                                    <p:cond delay="0"/>
                                  </p:stCondLst>
                                  <p:childTnLst>
                                    <p:set>
                                      <p:cBhvr>
                                        <p:cTn id="94" dur="1" fill="hold">
                                          <p:stCondLst>
                                            <p:cond delay="0"/>
                                          </p:stCondLst>
                                        </p:cTn>
                                        <p:tgtEl>
                                          <p:spTgt spid="174139"/>
                                        </p:tgtEl>
                                        <p:attrNameLst>
                                          <p:attrName>style.visibility</p:attrName>
                                        </p:attrNameLst>
                                      </p:cBhvr>
                                      <p:to>
                                        <p:strVal val="visible"/>
                                      </p:to>
                                    </p:set>
                                    <p:animEffect transition="in" filter="fade">
                                      <p:cBhvr>
                                        <p:cTn id="95" dur="500"/>
                                        <p:tgtEl>
                                          <p:spTgt spid="17413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xit" presetSubtype="0" fill="hold" grpId="1" nodeType="clickEffect">
                                  <p:stCondLst>
                                    <p:cond delay="0"/>
                                  </p:stCondLst>
                                  <p:childTnLst>
                                    <p:animEffect transition="out" filter="fade">
                                      <p:cBhvr>
                                        <p:cTn id="99" dur="1000"/>
                                        <p:tgtEl>
                                          <p:spTgt spid="174140"/>
                                        </p:tgtEl>
                                      </p:cBhvr>
                                    </p:animEffect>
                                    <p:set>
                                      <p:cBhvr>
                                        <p:cTn id="100" dur="1" fill="hold">
                                          <p:stCondLst>
                                            <p:cond delay="999"/>
                                          </p:stCondLst>
                                        </p:cTn>
                                        <p:tgtEl>
                                          <p:spTgt spid="174140"/>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xit" presetSubtype="0" fill="hold" grpId="1" nodeType="clickEffect">
                                  <p:stCondLst>
                                    <p:cond delay="0"/>
                                  </p:stCondLst>
                                  <p:childTnLst>
                                    <p:animEffect transition="out" filter="fade">
                                      <p:cBhvr>
                                        <p:cTn id="104" dur="1000"/>
                                        <p:tgtEl>
                                          <p:spTgt spid="174145"/>
                                        </p:tgtEl>
                                      </p:cBhvr>
                                    </p:animEffect>
                                    <p:set>
                                      <p:cBhvr>
                                        <p:cTn id="105" dur="1" fill="hold">
                                          <p:stCondLst>
                                            <p:cond delay="999"/>
                                          </p:stCondLst>
                                        </p:cTn>
                                        <p:tgtEl>
                                          <p:spTgt spid="174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7" grpId="0" animBg="1"/>
      <p:bldP spid="174137" grpId="1" animBg="1"/>
      <p:bldP spid="174138" grpId="0" animBg="1"/>
      <p:bldP spid="174138" grpId="1" animBg="1"/>
      <p:bldP spid="174138" grpId="2" animBg="1"/>
      <p:bldP spid="174139" grpId="0" animBg="1"/>
      <p:bldP spid="174139" grpId="1" animBg="1"/>
      <p:bldP spid="174139" grpId="2" animBg="1"/>
      <p:bldP spid="174140" grpId="0" animBg="1"/>
      <p:bldP spid="174140" grpId="1" animBg="1"/>
      <p:bldP spid="174141" grpId="0" animBg="1"/>
      <p:bldP spid="174141" grpId="1" animBg="1"/>
      <p:bldP spid="174141" grpId="2" animBg="1"/>
      <p:bldP spid="174142" grpId="0" animBg="1"/>
      <p:bldP spid="174142" grpId="1" animBg="1"/>
      <p:bldP spid="174142" grpId="2" animBg="1"/>
      <p:bldP spid="174143" grpId="0" animBg="1"/>
      <p:bldP spid="174143" grpId="1" animBg="1"/>
      <p:bldP spid="174143" grpId="2" animBg="1"/>
      <p:bldP spid="174144" grpId="0" animBg="1"/>
      <p:bldP spid="174144" grpId="1" animBg="1"/>
      <p:bldP spid="174144" grpId="2" animBg="1"/>
      <p:bldP spid="174145" grpId="0" animBg="1"/>
      <p:bldP spid="174145" grpId="1" animBg="1"/>
      <p:bldP spid="17414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1FD34CC7-5A51-4ADD-AED1-0959A65D3D4C}" type="slidenum">
              <a:rPr lang="fa-IR"/>
              <a:pPr>
                <a:defRPr/>
              </a:pPr>
              <a:t>59</a:t>
            </a:fld>
            <a:endParaRPr lang="en-US"/>
          </a:p>
        </p:txBody>
      </p:sp>
      <p:sp>
        <p:nvSpPr>
          <p:cNvPr id="6144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61444"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عميق کننده تکراري</a:t>
            </a:r>
            <a:endParaRPr lang="en-US" sz="4400" b="1">
              <a:solidFill>
                <a:schemeClr val="accent2"/>
              </a:solidFill>
              <a:cs typeface="Lotus" pitchFamily="2" charset="-78"/>
            </a:endParaRPr>
          </a:p>
        </p:txBody>
      </p:sp>
      <p:sp>
        <p:nvSpPr>
          <p:cNvPr id="61445" name="Text Box 4"/>
          <p:cNvSpPr txBox="1">
            <a:spLocks noChangeArrowheads="1"/>
          </p:cNvSpPr>
          <p:nvPr/>
        </p:nvSpPr>
        <p:spPr bwMode="auto">
          <a:xfrm>
            <a:off x="684213" y="2595563"/>
            <a:ext cx="7632700" cy="373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r>
              <a:rPr lang="ar-SA" sz="3600">
                <a:solidFill>
                  <a:schemeClr val="accent2"/>
                </a:solidFill>
                <a:cs typeface="Homa" pitchFamily="2" charset="-78"/>
              </a:rPr>
              <a:t>کامل بودن:</a:t>
            </a:r>
            <a:r>
              <a:rPr lang="ar-SA" sz="3200">
                <a:solidFill>
                  <a:schemeClr val="accent2"/>
                </a:solidFill>
                <a:cs typeface="Homa" pitchFamily="2" charset="-78"/>
              </a:rPr>
              <a:t> </a:t>
            </a:r>
            <a:r>
              <a:rPr lang="fa-IR" sz="3200">
                <a:solidFill>
                  <a:srgbClr val="CC3300"/>
                </a:solidFill>
                <a:cs typeface="Homa" pitchFamily="2" charset="-78"/>
              </a:rPr>
              <a:t>بله</a:t>
            </a:r>
            <a:endParaRPr lang="en-US" sz="3200">
              <a:solidFill>
                <a:srgbClr val="CC3300"/>
              </a:solidFill>
              <a:cs typeface="Homa" pitchFamily="2" charset="-78"/>
            </a:endParaRPr>
          </a:p>
          <a:p>
            <a:pPr algn="r" rtl="1"/>
            <a:r>
              <a:rPr lang="fa-IR" sz="2400">
                <a:solidFill>
                  <a:srgbClr val="CC3300"/>
                </a:solidFill>
                <a:cs typeface="Homa" pitchFamily="2" charset="-78"/>
              </a:rPr>
              <a:t>	در صورتی که فاکتور انشعاب محدود باشد</a:t>
            </a:r>
            <a:endParaRPr lang="el-GR" sz="2400">
              <a:solidFill>
                <a:srgbClr val="CC3300"/>
              </a:solidFill>
              <a:cs typeface="Homa" pitchFamily="2" charset="-78"/>
            </a:endParaRPr>
          </a:p>
          <a:p>
            <a:pPr algn="r" rtl="1"/>
            <a:r>
              <a:rPr lang="ar-SA" sz="3600">
                <a:solidFill>
                  <a:schemeClr val="accent2"/>
                </a:solidFill>
                <a:cs typeface="Homa" pitchFamily="2" charset="-78"/>
              </a:rPr>
              <a:t>بهينگی:</a:t>
            </a:r>
            <a:r>
              <a:rPr lang="ar-SA" sz="3200">
                <a:solidFill>
                  <a:schemeClr val="accent2"/>
                </a:solidFill>
                <a:cs typeface="Homa" pitchFamily="2" charset="-78"/>
              </a:rPr>
              <a:t> </a:t>
            </a:r>
            <a:r>
              <a:rPr lang="fa-IR" sz="3200">
                <a:solidFill>
                  <a:srgbClr val="CC3300"/>
                </a:solidFill>
                <a:cs typeface="Homa" pitchFamily="2" charset="-78"/>
              </a:rPr>
              <a:t>بله</a:t>
            </a:r>
            <a:r>
              <a:rPr lang="ar-SA" sz="4000">
                <a:solidFill>
                  <a:schemeClr val="accent2"/>
                </a:solidFill>
                <a:cs typeface="Homa" pitchFamily="2" charset="-78"/>
              </a:rPr>
              <a:t> </a:t>
            </a:r>
            <a:endParaRPr lang="ar-SA" sz="3200">
              <a:solidFill>
                <a:srgbClr val="CC3300"/>
              </a:solidFill>
              <a:cs typeface="Homa" pitchFamily="2" charset="-78"/>
            </a:endParaRPr>
          </a:p>
          <a:p>
            <a:pPr algn="r" rtl="1"/>
            <a:r>
              <a:rPr lang="ar-SA" sz="2400">
                <a:solidFill>
                  <a:srgbClr val="CC3300"/>
                </a:solidFill>
                <a:cs typeface="Homa" pitchFamily="2" charset="-78"/>
              </a:rPr>
              <a:t>	 </a:t>
            </a:r>
            <a:r>
              <a:rPr lang="fa-IR" sz="2400">
                <a:solidFill>
                  <a:srgbClr val="CC3300"/>
                </a:solidFill>
                <a:cs typeface="Homa" pitchFamily="2" charset="-78"/>
              </a:rPr>
              <a:t>وقتی که هزينه مسير، تابعی غير نزولی از عمق گره باشد</a:t>
            </a:r>
          </a:p>
          <a:p>
            <a:pPr algn="r" rtl="1">
              <a:spcBef>
                <a:spcPct val="35000"/>
              </a:spcBef>
            </a:pPr>
            <a:r>
              <a:rPr lang="ar-SA" sz="3600">
                <a:solidFill>
                  <a:schemeClr val="accent2"/>
                </a:solidFill>
                <a:cs typeface="Homa" pitchFamily="2" charset="-78"/>
              </a:rPr>
              <a:t>پيچيدگي زماني:</a:t>
            </a:r>
            <a:endParaRPr lang="ar-SA" sz="2000">
              <a:solidFill>
                <a:srgbClr val="CC3300"/>
              </a:solidFill>
            </a:endParaRPr>
          </a:p>
          <a:p>
            <a:pPr algn="r" rtl="1">
              <a:spcBef>
                <a:spcPct val="35000"/>
              </a:spcBef>
            </a:pPr>
            <a:r>
              <a:rPr lang="ar-SA" sz="3600">
                <a:solidFill>
                  <a:schemeClr val="accent2"/>
                </a:solidFill>
                <a:cs typeface="Homa" pitchFamily="2" charset="-78"/>
              </a:rPr>
              <a:t>پيچيدگی فضا:</a:t>
            </a:r>
            <a:endParaRPr lang="ar-SA" sz="2000">
              <a:solidFill>
                <a:srgbClr val="CC3300"/>
              </a:solidFill>
            </a:endParaRPr>
          </a:p>
          <a:p>
            <a:endParaRPr lang="en-US"/>
          </a:p>
        </p:txBody>
      </p:sp>
      <p:graphicFrame>
        <p:nvGraphicFramePr>
          <p:cNvPr id="61446" name="Object 5"/>
          <p:cNvGraphicFramePr>
            <a:graphicFrameLocks noChangeAspect="1"/>
          </p:cNvGraphicFramePr>
          <p:nvPr/>
        </p:nvGraphicFramePr>
        <p:xfrm>
          <a:off x="3217863" y="4508500"/>
          <a:ext cx="1516062" cy="879475"/>
        </p:xfrm>
        <a:graphic>
          <a:graphicData uri="http://schemas.openxmlformats.org/presentationml/2006/ole">
            <mc:AlternateContent xmlns:mc="http://schemas.openxmlformats.org/markup-compatibility/2006">
              <mc:Choice xmlns:v="urn:schemas-microsoft-com:vml" Requires="v">
                <p:oleObj spid="_x0000_s61494" name="Equation" r:id="rId3" imgW="393529" imgH="228501" progId="Equation.3">
                  <p:embed/>
                </p:oleObj>
              </mc:Choice>
              <mc:Fallback>
                <p:oleObj name="Equation" r:id="rId3" imgW="393529" imgH="22850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4508500"/>
                        <a:ext cx="1516062"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47" name="Object 6"/>
          <p:cNvGraphicFramePr>
            <a:graphicFrameLocks noChangeAspect="1"/>
          </p:cNvGraphicFramePr>
          <p:nvPr/>
        </p:nvGraphicFramePr>
        <p:xfrm>
          <a:off x="3270250" y="5368925"/>
          <a:ext cx="1447800" cy="723900"/>
        </p:xfrm>
        <a:graphic>
          <a:graphicData uri="http://schemas.openxmlformats.org/presentationml/2006/ole">
            <mc:AlternateContent xmlns:mc="http://schemas.openxmlformats.org/markup-compatibility/2006">
              <mc:Choice xmlns:v="urn:schemas-microsoft-com:vml" Requires="v">
                <p:oleObj spid="_x0000_s61495" name="Equation" r:id="rId5" imgW="406048" imgH="203024" progId="Equation.3">
                  <p:embed/>
                </p:oleObj>
              </mc:Choice>
              <mc:Fallback>
                <p:oleObj name="Equation" r:id="rId5" imgW="406048" imgH="203024"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0" y="5368925"/>
                        <a:ext cx="14478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7"/>
          <p:cNvSpPr>
            <a:spLocks noGrp="1"/>
          </p:cNvSpPr>
          <p:nvPr>
            <p:ph type="sldNum" sz="quarter" idx="12"/>
          </p:nvPr>
        </p:nvSpPr>
        <p:spPr/>
        <p:txBody>
          <a:bodyPr/>
          <a:lstStyle/>
          <a:p>
            <a:pPr>
              <a:defRPr/>
            </a:pPr>
            <a:fld id="{81B4CB89-EB10-483F-B896-2F2384A3A568}" type="slidenum">
              <a:rPr lang="fa-IR"/>
              <a:pPr>
                <a:defRPr/>
              </a:pPr>
              <a:t>6</a:t>
            </a:fld>
            <a:endParaRPr lang="en-US"/>
          </a:p>
        </p:txBody>
      </p:sp>
      <p:sp>
        <p:nvSpPr>
          <p:cNvPr id="7171"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 </a:t>
            </a:r>
            <a:r>
              <a:rPr lang="fa-IR" sz="2400" b="1">
                <a:latin typeface="Times New Roman" pitchFamily="18" charset="0"/>
                <a:cs typeface="Homa" pitchFamily="2" charset="-78"/>
              </a:rPr>
              <a:t>(مانند انسان عمل کردن)</a:t>
            </a:r>
            <a:endParaRPr lang="en-US" sz="2400" b="1">
              <a:latin typeface="Times New Roman" pitchFamily="18" charset="0"/>
              <a:cs typeface="Homa" pitchFamily="2" charset="-78"/>
            </a:endParaRPr>
          </a:p>
        </p:txBody>
      </p:sp>
      <p:sp>
        <p:nvSpPr>
          <p:cNvPr id="7172" name="Text Box 6"/>
          <p:cNvSpPr txBox="1">
            <a:spLocks noChangeArrowheads="1"/>
          </p:cNvSpPr>
          <p:nvPr/>
        </p:nvSpPr>
        <p:spPr bwMode="auto">
          <a:xfrm>
            <a:off x="3132138" y="1989138"/>
            <a:ext cx="2952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pPr>
            <a:r>
              <a:rPr lang="fa-IR" sz="4400">
                <a:solidFill>
                  <a:srgbClr val="CC3300"/>
                </a:solidFill>
                <a:cs typeface="Homa" pitchFamily="2" charset="-78"/>
              </a:rPr>
              <a:t>تست تورينگ</a:t>
            </a:r>
            <a:endParaRPr lang="en-US" sz="4400">
              <a:solidFill>
                <a:srgbClr val="CC3300"/>
              </a:solidFill>
              <a:cs typeface="Homa" pitchFamily="2" charset="-78"/>
            </a:endParaRPr>
          </a:p>
        </p:txBody>
      </p:sp>
      <p:graphicFrame>
        <p:nvGraphicFramePr>
          <p:cNvPr id="7173" name="Object 7"/>
          <p:cNvGraphicFramePr>
            <a:graphicFrameLocks noGrp="1" noChangeAspect="1"/>
          </p:cNvGraphicFramePr>
          <p:nvPr>
            <p:ph sz="half" idx="1"/>
          </p:nvPr>
        </p:nvGraphicFramePr>
        <p:xfrm>
          <a:off x="3178175" y="4149725"/>
          <a:ext cx="2552700" cy="2497138"/>
        </p:xfrm>
        <a:graphic>
          <a:graphicData uri="http://schemas.openxmlformats.org/presentationml/2006/ole">
            <mc:AlternateContent xmlns:mc="http://schemas.openxmlformats.org/markup-compatibility/2006">
              <mc:Choice xmlns:v="urn:schemas-microsoft-com:vml" Requires="v">
                <p:oleObj spid="_x0000_s7250" name="Image" r:id="rId3" imgW="5244444" imgH="5130159" progId="Photoshop.Image.8">
                  <p:embed/>
                </p:oleObj>
              </mc:Choice>
              <mc:Fallback>
                <p:oleObj name="Image" r:id="rId3" imgW="5244444" imgH="5130159" progId="Photoshop.Imag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175" y="4149725"/>
                        <a:ext cx="2552700"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9"/>
          <p:cNvGraphicFramePr>
            <a:graphicFrameLocks noGrp="1" noChangeAspect="1"/>
          </p:cNvGraphicFramePr>
          <p:nvPr>
            <p:ph sz="quarter" idx="2"/>
          </p:nvPr>
        </p:nvGraphicFramePr>
        <p:xfrm>
          <a:off x="6732588" y="2708275"/>
          <a:ext cx="1536700" cy="1447800"/>
        </p:xfrm>
        <a:graphic>
          <a:graphicData uri="http://schemas.openxmlformats.org/presentationml/2006/ole">
            <mc:AlternateContent xmlns:mc="http://schemas.openxmlformats.org/markup-compatibility/2006">
              <mc:Choice xmlns:v="urn:schemas-microsoft-com:vml" Requires="v">
                <p:oleObj spid="_x0000_s7251" name="Image" r:id="rId5" imgW="923389" imgH="902133" progId="Photoshop.Image.8">
                  <p:embed/>
                </p:oleObj>
              </mc:Choice>
              <mc:Fallback>
                <p:oleObj name="Image" r:id="rId5" imgW="923389" imgH="902133" progId="Photoshop.Image.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2708275"/>
                        <a:ext cx="15367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13"/>
          <p:cNvGraphicFramePr>
            <a:graphicFrameLocks noGrp="1" noChangeAspect="1"/>
          </p:cNvGraphicFramePr>
          <p:nvPr>
            <p:ph sz="quarter" idx="3"/>
          </p:nvPr>
        </p:nvGraphicFramePr>
        <p:xfrm>
          <a:off x="468313" y="1989138"/>
          <a:ext cx="1584325" cy="1443037"/>
        </p:xfrm>
        <a:graphic>
          <a:graphicData uri="http://schemas.openxmlformats.org/presentationml/2006/ole">
            <mc:AlternateContent xmlns:mc="http://schemas.openxmlformats.org/markup-compatibility/2006">
              <mc:Choice xmlns:v="urn:schemas-microsoft-com:vml" Requires="v">
                <p:oleObj spid="_x0000_s7252" name="Image" r:id="rId7" imgW="889942" imgH="810701" progId="Photoshop.Image.8">
                  <p:embed/>
                </p:oleObj>
              </mc:Choice>
              <mc:Fallback>
                <p:oleObj name="Image" r:id="rId7" imgW="889942" imgH="810701" progId="Photoshop.Image.8">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1989138"/>
                        <a:ext cx="1584325" cy="144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6" name="Freeform 18"/>
          <p:cNvSpPr>
            <a:spLocks/>
          </p:cNvSpPr>
          <p:nvPr/>
        </p:nvSpPr>
        <p:spPr bwMode="auto">
          <a:xfrm rot="-386496">
            <a:off x="4579938" y="3948113"/>
            <a:ext cx="2143125" cy="647700"/>
          </a:xfrm>
          <a:custGeom>
            <a:avLst/>
            <a:gdLst>
              <a:gd name="T0" fmla="*/ 0 w 1180"/>
              <a:gd name="T1" fmla="*/ 2147483647 h 498"/>
              <a:gd name="T2" fmla="*/ 2147483647 w 1180"/>
              <a:gd name="T3" fmla="*/ 0 h 498"/>
              <a:gd name="T4" fmla="*/ 0 60000 65536"/>
              <a:gd name="T5" fmla="*/ 0 60000 65536"/>
            </a:gdLst>
            <a:ahLst/>
            <a:cxnLst>
              <a:cxn ang="T4">
                <a:pos x="T0" y="T1"/>
              </a:cxn>
              <a:cxn ang="T5">
                <a:pos x="T2" y="T3"/>
              </a:cxn>
            </a:cxnLst>
            <a:rect l="0" t="0" r="r" b="b"/>
            <a:pathLst>
              <a:path w="1180" h="498">
                <a:moveTo>
                  <a:pt x="0" y="498"/>
                </a:moveTo>
                <a:cubicBezTo>
                  <a:pt x="491" y="294"/>
                  <a:pt x="983" y="91"/>
                  <a:pt x="118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Freeform 24"/>
          <p:cNvSpPr>
            <a:spLocks/>
          </p:cNvSpPr>
          <p:nvPr/>
        </p:nvSpPr>
        <p:spPr bwMode="auto">
          <a:xfrm>
            <a:off x="1835150" y="3068638"/>
            <a:ext cx="2808288" cy="1655762"/>
          </a:xfrm>
          <a:custGeom>
            <a:avLst/>
            <a:gdLst>
              <a:gd name="T0" fmla="*/ 2147483647 w 1769"/>
              <a:gd name="T1" fmla="*/ 2147483647 h 1043"/>
              <a:gd name="T2" fmla="*/ 2147483647 w 1769"/>
              <a:gd name="T3" fmla="*/ 2147483647 h 1043"/>
              <a:gd name="T4" fmla="*/ 0 w 1769"/>
              <a:gd name="T5" fmla="*/ 0 h 1043"/>
              <a:gd name="T6" fmla="*/ 0 60000 65536"/>
              <a:gd name="T7" fmla="*/ 0 60000 65536"/>
              <a:gd name="T8" fmla="*/ 0 60000 65536"/>
            </a:gdLst>
            <a:ahLst/>
            <a:cxnLst>
              <a:cxn ang="T6">
                <a:pos x="T0" y="T1"/>
              </a:cxn>
              <a:cxn ang="T7">
                <a:pos x="T2" y="T3"/>
              </a:cxn>
              <a:cxn ang="T8">
                <a:pos x="T4" y="T5"/>
              </a:cxn>
            </a:cxnLst>
            <a:rect l="0" t="0" r="r" b="b"/>
            <a:pathLst>
              <a:path w="1769" h="1043">
                <a:moveTo>
                  <a:pt x="1769" y="1043"/>
                </a:moveTo>
                <a:cubicBezTo>
                  <a:pt x="1758" y="722"/>
                  <a:pt x="1747" y="401"/>
                  <a:pt x="1452" y="227"/>
                </a:cubicBezTo>
                <a:cubicBezTo>
                  <a:pt x="1157" y="53"/>
                  <a:pt x="578" y="26"/>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Text Box 25"/>
          <p:cNvSpPr txBox="1">
            <a:spLocks noChangeArrowheads="1"/>
          </p:cNvSpPr>
          <p:nvPr/>
        </p:nvSpPr>
        <p:spPr bwMode="auto">
          <a:xfrm>
            <a:off x="7337425" y="4084638"/>
            <a:ext cx="43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3600" b="1"/>
              <a:t>A</a:t>
            </a:r>
          </a:p>
        </p:txBody>
      </p:sp>
      <p:sp>
        <p:nvSpPr>
          <p:cNvPr id="7179" name="Text Box 26"/>
          <p:cNvSpPr txBox="1">
            <a:spLocks noChangeArrowheads="1"/>
          </p:cNvSpPr>
          <p:nvPr/>
        </p:nvSpPr>
        <p:spPr bwMode="auto">
          <a:xfrm>
            <a:off x="900113" y="3143250"/>
            <a:ext cx="43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3600" b="1"/>
              <a:t>B</a:t>
            </a:r>
          </a:p>
        </p:txBody>
      </p:sp>
      <p:sp>
        <p:nvSpPr>
          <p:cNvPr id="7180" name="AutoShape 27"/>
          <p:cNvSpPr>
            <a:spLocks noChangeArrowheads="1"/>
          </p:cNvSpPr>
          <p:nvPr/>
        </p:nvSpPr>
        <p:spPr bwMode="auto">
          <a:xfrm rot="339284">
            <a:off x="468313" y="4149725"/>
            <a:ext cx="2016125" cy="1295400"/>
          </a:xfrm>
          <a:prstGeom prst="cloudCallout">
            <a:avLst>
              <a:gd name="adj1" fmla="val 97917"/>
              <a:gd name="adj2" fmla="val -17949"/>
            </a:avLst>
          </a:prstGeom>
          <a:solidFill>
            <a:srgbClr val="FF99CC"/>
          </a:solidFill>
          <a:ln>
            <a:noFill/>
          </a:ln>
          <a:effectLst/>
          <a:extLst>
            <a:ext uri="{91240B29-F687-4F45-9708-019B960494DF}">
              <a14:hiddenLine xmlns:a14="http://schemas.microsoft.com/office/drawing/2010/main" w="9525">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a-IR" sz="2000" b="1">
                <a:cs typeface="Lotus" pitchFamily="2" charset="-78"/>
              </a:rPr>
              <a:t>کدام انسان است؟</a:t>
            </a:r>
          </a:p>
          <a:p>
            <a:pPr algn="ctr"/>
            <a:r>
              <a:rPr lang="en-US" sz="2000" b="1">
                <a:cs typeface="Lotus" pitchFamily="2" charset="-78"/>
              </a:rPr>
              <a:t>A </a:t>
            </a:r>
            <a:r>
              <a:rPr lang="fa-IR" sz="2000" b="1">
                <a:cs typeface="Lotus" pitchFamily="2" charset="-78"/>
              </a:rPr>
              <a:t>يا </a:t>
            </a:r>
            <a:r>
              <a:rPr lang="en-US" sz="2000" b="1">
                <a:cs typeface="Lotus" pitchFamily="2" charset="-78"/>
              </a:rPr>
              <a:t> B</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8E9C75D1-5B80-4BA2-8286-50B42C6155C0}" type="slidenum">
              <a:rPr lang="fa-IR"/>
              <a:pPr>
                <a:defRPr/>
              </a:pPr>
              <a:t>60</a:t>
            </a:fld>
            <a:endParaRPr lang="en-US"/>
          </a:p>
        </p:txBody>
      </p:sp>
      <p:sp>
        <p:nvSpPr>
          <p:cNvPr id="6246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62468"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دو طرفه</a:t>
            </a:r>
            <a:endParaRPr lang="en-US" sz="4400" b="1">
              <a:solidFill>
                <a:schemeClr val="accent2"/>
              </a:solidFill>
              <a:cs typeface="Lotus" pitchFamily="2" charset="-78"/>
            </a:endParaRPr>
          </a:p>
        </p:txBody>
      </p:sp>
      <p:pic>
        <p:nvPicPr>
          <p:cNvPr id="62469"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35075" y="3519488"/>
            <a:ext cx="6505575" cy="310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70" name="Text Box 5"/>
          <p:cNvSpPr txBox="1">
            <a:spLocks noChangeArrowheads="1"/>
          </p:cNvSpPr>
          <p:nvPr/>
        </p:nvSpPr>
        <p:spPr bwMode="auto">
          <a:xfrm>
            <a:off x="395288" y="2565400"/>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a:solidFill>
                  <a:srgbClr val="CC3300"/>
                </a:solidFill>
                <a:cs typeface="Homa" pitchFamily="2" charset="-78"/>
              </a:rPr>
              <a:t>انجام دو جست و جوی همزمان، يکي از حالت اوليه به هدف و ديگری از هدف به حالت اوليه تا زمانی که دو جست و جو به هم برسند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6299417A-B271-412B-8294-A76658B02E38}" type="slidenum">
              <a:rPr lang="fa-IR"/>
              <a:pPr>
                <a:defRPr/>
              </a:pPr>
              <a:t>61</a:t>
            </a:fld>
            <a:endParaRPr lang="en-US"/>
          </a:p>
        </p:txBody>
      </p:sp>
      <p:sp>
        <p:nvSpPr>
          <p:cNvPr id="6349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63492"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جستجوی دو طرفه</a:t>
            </a:r>
            <a:endParaRPr lang="en-US" sz="4400" b="1">
              <a:solidFill>
                <a:schemeClr val="accent2"/>
              </a:solidFill>
              <a:cs typeface="Lotus" pitchFamily="2" charset="-78"/>
            </a:endParaRPr>
          </a:p>
        </p:txBody>
      </p:sp>
      <p:sp>
        <p:nvSpPr>
          <p:cNvPr id="63493" name="Text Box 4"/>
          <p:cNvSpPr txBox="1">
            <a:spLocks noChangeArrowheads="1"/>
          </p:cNvSpPr>
          <p:nvPr/>
        </p:nvSpPr>
        <p:spPr bwMode="auto">
          <a:xfrm>
            <a:off x="395288" y="2595563"/>
            <a:ext cx="7921625" cy="373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r>
              <a:rPr lang="ar-SA" sz="3600">
                <a:solidFill>
                  <a:schemeClr val="accent2"/>
                </a:solidFill>
                <a:cs typeface="Homa" pitchFamily="2" charset="-78"/>
              </a:rPr>
              <a:t>کامل بودن:</a:t>
            </a:r>
            <a:r>
              <a:rPr lang="ar-SA" sz="3200">
                <a:solidFill>
                  <a:schemeClr val="accent2"/>
                </a:solidFill>
                <a:cs typeface="Homa" pitchFamily="2" charset="-78"/>
              </a:rPr>
              <a:t> </a:t>
            </a:r>
            <a:r>
              <a:rPr lang="fa-IR" sz="3200">
                <a:solidFill>
                  <a:srgbClr val="CC3300"/>
                </a:solidFill>
                <a:cs typeface="Homa" pitchFamily="2" charset="-78"/>
              </a:rPr>
              <a:t>بله</a:t>
            </a:r>
            <a:endParaRPr lang="en-US" sz="3200">
              <a:solidFill>
                <a:srgbClr val="CC3300"/>
              </a:solidFill>
              <a:cs typeface="Homa" pitchFamily="2" charset="-78"/>
            </a:endParaRPr>
          </a:p>
          <a:p>
            <a:pPr algn="r" rtl="1"/>
            <a:r>
              <a:rPr lang="fa-IR" sz="2400">
                <a:solidFill>
                  <a:srgbClr val="CC3300"/>
                </a:solidFill>
                <a:cs typeface="Homa" pitchFamily="2" charset="-78"/>
              </a:rPr>
              <a:t>	اگر هر دو جستجو، عرضی باشند و هزينه تمام مراحل يکسان باشد</a:t>
            </a:r>
            <a:endParaRPr lang="el-GR" sz="2400">
              <a:solidFill>
                <a:srgbClr val="CC3300"/>
              </a:solidFill>
              <a:cs typeface="Homa" pitchFamily="2" charset="-78"/>
            </a:endParaRPr>
          </a:p>
          <a:p>
            <a:pPr algn="r" rtl="1"/>
            <a:r>
              <a:rPr lang="ar-SA" sz="3600">
                <a:solidFill>
                  <a:schemeClr val="accent2"/>
                </a:solidFill>
                <a:cs typeface="Homa" pitchFamily="2" charset="-78"/>
              </a:rPr>
              <a:t>بهينگی:</a:t>
            </a:r>
            <a:r>
              <a:rPr lang="ar-SA" sz="3200">
                <a:solidFill>
                  <a:schemeClr val="accent2"/>
                </a:solidFill>
                <a:cs typeface="Homa" pitchFamily="2" charset="-78"/>
              </a:rPr>
              <a:t> </a:t>
            </a:r>
            <a:r>
              <a:rPr lang="fa-IR" sz="3200">
                <a:solidFill>
                  <a:srgbClr val="CC3300"/>
                </a:solidFill>
                <a:cs typeface="Homa" pitchFamily="2" charset="-78"/>
              </a:rPr>
              <a:t>بله</a:t>
            </a:r>
            <a:r>
              <a:rPr lang="ar-SA" sz="4000">
                <a:solidFill>
                  <a:schemeClr val="accent2"/>
                </a:solidFill>
                <a:cs typeface="Homa" pitchFamily="2" charset="-78"/>
              </a:rPr>
              <a:t> </a:t>
            </a:r>
            <a:endParaRPr lang="ar-SA" sz="3200">
              <a:solidFill>
                <a:srgbClr val="CC3300"/>
              </a:solidFill>
              <a:cs typeface="Homa" pitchFamily="2" charset="-78"/>
            </a:endParaRPr>
          </a:p>
          <a:p>
            <a:pPr algn="r" rtl="1"/>
            <a:r>
              <a:rPr lang="fa-IR" sz="2400">
                <a:solidFill>
                  <a:srgbClr val="CC3300"/>
                </a:solidFill>
                <a:cs typeface="Homa" pitchFamily="2" charset="-78"/>
              </a:rPr>
              <a:t>	اگر هر دو جستجو، عرضی باشند و هزينه تمام مراحل يکسان باشد</a:t>
            </a:r>
            <a:endParaRPr lang="el-GR" sz="2400">
              <a:solidFill>
                <a:srgbClr val="CC3300"/>
              </a:solidFill>
              <a:cs typeface="Homa" pitchFamily="2" charset="-78"/>
            </a:endParaRPr>
          </a:p>
          <a:p>
            <a:pPr algn="r" rtl="1">
              <a:spcBef>
                <a:spcPct val="35000"/>
              </a:spcBef>
            </a:pPr>
            <a:r>
              <a:rPr lang="ar-SA" sz="3600">
                <a:solidFill>
                  <a:schemeClr val="accent2"/>
                </a:solidFill>
                <a:cs typeface="Homa" pitchFamily="2" charset="-78"/>
              </a:rPr>
              <a:t>پيچيدگي زماني:</a:t>
            </a:r>
            <a:endParaRPr lang="ar-SA" sz="2000">
              <a:solidFill>
                <a:srgbClr val="CC3300"/>
              </a:solidFill>
            </a:endParaRPr>
          </a:p>
          <a:p>
            <a:pPr algn="r" rtl="1">
              <a:spcBef>
                <a:spcPct val="35000"/>
              </a:spcBef>
            </a:pPr>
            <a:r>
              <a:rPr lang="ar-SA" sz="3600">
                <a:solidFill>
                  <a:schemeClr val="accent2"/>
                </a:solidFill>
                <a:cs typeface="Homa" pitchFamily="2" charset="-78"/>
              </a:rPr>
              <a:t>پيچيدگی فضا:</a:t>
            </a:r>
            <a:endParaRPr lang="ar-SA" sz="2000">
              <a:solidFill>
                <a:srgbClr val="CC3300"/>
              </a:solidFill>
            </a:endParaRPr>
          </a:p>
          <a:p>
            <a:endParaRPr lang="en-US"/>
          </a:p>
        </p:txBody>
      </p:sp>
      <p:graphicFrame>
        <p:nvGraphicFramePr>
          <p:cNvPr id="63494" name="Object 5"/>
          <p:cNvGraphicFramePr>
            <a:graphicFrameLocks noChangeAspect="1"/>
          </p:cNvGraphicFramePr>
          <p:nvPr/>
        </p:nvGraphicFramePr>
        <p:xfrm>
          <a:off x="3071813" y="4495800"/>
          <a:ext cx="1809750" cy="879475"/>
        </p:xfrm>
        <a:graphic>
          <a:graphicData uri="http://schemas.openxmlformats.org/presentationml/2006/ole">
            <mc:AlternateContent xmlns:mc="http://schemas.openxmlformats.org/markup-compatibility/2006">
              <mc:Choice xmlns:v="urn:schemas-microsoft-com:vml" Requires="v">
                <p:oleObj spid="_x0000_s63542" name="Equation" r:id="rId3" imgW="469900" imgH="228600" progId="Equation.3">
                  <p:embed/>
                </p:oleObj>
              </mc:Choice>
              <mc:Fallback>
                <p:oleObj name="Equation" r:id="rId3" imgW="4699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4495800"/>
                        <a:ext cx="1809750"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5" name="Object 6"/>
          <p:cNvGraphicFramePr>
            <a:graphicFrameLocks noChangeAspect="1"/>
          </p:cNvGraphicFramePr>
          <p:nvPr/>
        </p:nvGraphicFramePr>
        <p:xfrm>
          <a:off x="3157538" y="5311775"/>
          <a:ext cx="1673225" cy="814388"/>
        </p:xfrm>
        <a:graphic>
          <a:graphicData uri="http://schemas.openxmlformats.org/presentationml/2006/ole">
            <mc:AlternateContent xmlns:mc="http://schemas.openxmlformats.org/markup-compatibility/2006">
              <mc:Choice xmlns:v="urn:schemas-microsoft-com:vml" Requires="v">
                <p:oleObj spid="_x0000_s63543" name="Equation" r:id="rId5" imgW="469900" imgH="228600" progId="Equation.3">
                  <p:embed/>
                </p:oleObj>
              </mc:Choice>
              <mc:Fallback>
                <p:oleObj name="Equation" r:id="rId5" imgW="4699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7538" y="5311775"/>
                        <a:ext cx="16732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A61B1661-5E20-4F15-850A-49859138E7CD}" type="slidenum">
              <a:rPr lang="fa-IR"/>
              <a:pPr>
                <a:defRPr/>
              </a:pPr>
              <a:t>62</a:t>
            </a:fld>
            <a:endParaRPr lang="en-US"/>
          </a:p>
        </p:txBody>
      </p:sp>
      <p:sp>
        <p:nvSpPr>
          <p:cNvPr id="6451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64516"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اجتناب از حالتهای تکراری</a:t>
            </a:r>
            <a:endParaRPr lang="en-US" sz="4400" b="1">
              <a:solidFill>
                <a:schemeClr val="accent2"/>
              </a:solidFill>
              <a:cs typeface="Lotus" pitchFamily="2" charset="-78"/>
            </a:endParaRPr>
          </a:p>
        </p:txBody>
      </p:sp>
      <p:pic>
        <p:nvPicPr>
          <p:cNvPr id="64517"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800" y="3789363"/>
            <a:ext cx="7772400" cy="2509837"/>
          </a:xfrm>
          <a:noFill/>
        </p:spPr>
      </p:pic>
      <p:sp>
        <p:nvSpPr>
          <p:cNvPr id="64518" name="Text Box 5"/>
          <p:cNvSpPr txBox="1">
            <a:spLocks noChangeArrowheads="1"/>
          </p:cNvSpPr>
          <p:nvPr/>
        </p:nvSpPr>
        <p:spPr bwMode="auto">
          <a:xfrm>
            <a:off x="611188" y="2708275"/>
            <a:ext cx="8064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2400">
                <a:solidFill>
                  <a:srgbClr val="CC3300"/>
                </a:solidFill>
                <a:cs typeface="Homa" pitchFamily="2" charset="-78"/>
              </a:rPr>
              <a:t>وجود حالتهای تکراری در يک مسئله قابل حل، ميتواند آن را به مسئله غير قابل حل تبديل کند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33AE49E-6F9A-48AB-8C95-25EBE9C2FE03}" type="slidenum">
              <a:rPr lang="fa-IR"/>
              <a:pPr>
                <a:defRPr/>
              </a:pPr>
              <a:t>63</a:t>
            </a:fld>
            <a:endParaRPr lang="en-US"/>
          </a:p>
        </p:txBody>
      </p:sp>
      <p:sp>
        <p:nvSpPr>
          <p:cNvPr id="6553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65540" name="Text Box 3"/>
          <p:cNvSpPr txBox="1">
            <a:spLocks noChangeArrowheads="1"/>
          </p:cNvSpPr>
          <p:nvPr/>
        </p:nvSpPr>
        <p:spPr bwMode="auto">
          <a:xfrm>
            <a:off x="323850" y="1874838"/>
            <a:ext cx="7993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جستجو با اطلاعات ناقص</a:t>
            </a:r>
            <a:endParaRPr lang="en-US" sz="4400" b="1">
              <a:solidFill>
                <a:schemeClr val="accent2"/>
              </a:solidFill>
              <a:cs typeface="Lotus" pitchFamily="2" charset="-78"/>
            </a:endParaRPr>
          </a:p>
        </p:txBody>
      </p:sp>
      <p:sp>
        <p:nvSpPr>
          <p:cNvPr id="65541" name="Text Box 4"/>
          <p:cNvSpPr txBox="1">
            <a:spLocks noChangeArrowheads="1"/>
          </p:cNvSpPr>
          <p:nvPr/>
        </p:nvSpPr>
        <p:spPr bwMode="auto">
          <a:xfrm>
            <a:off x="539750" y="2484438"/>
            <a:ext cx="784860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rtl="1">
              <a:spcBef>
                <a:spcPct val="50000"/>
              </a:spcBef>
              <a:buClr>
                <a:srgbClr val="00D600"/>
              </a:buClr>
              <a:buFont typeface="Wingdings" pitchFamily="2" charset="2"/>
              <a:buChar char="Ã"/>
            </a:pPr>
            <a:r>
              <a:rPr lang="fa-IR" sz="2800">
                <a:solidFill>
                  <a:schemeClr val="accent2"/>
                </a:solidFill>
                <a:cs typeface="Homa" pitchFamily="2" charset="-78"/>
              </a:rPr>
              <a:t>مسئله های فاقد حسگر:</a:t>
            </a:r>
            <a:r>
              <a:rPr lang="fa-IR" sz="2000">
                <a:solidFill>
                  <a:srgbClr val="CC3300"/>
                </a:solidFill>
                <a:cs typeface="Homa" pitchFamily="2" charset="-78"/>
              </a:rPr>
              <a:t> اگر عامل فاقد حسگر باشد، ميتواند در يکي از چند حالت اوليه باشد و هر فعاليت ميتواند آن را به يکي از چند حالت جانشين ببرد</a:t>
            </a:r>
          </a:p>
          <a:p>
            <a:pPr algn="just" rtl="1">
              <a:spcBef>
                <a:spcPct val="50000"/>
              </a:spcBef>
              <a:buClr>
                <a:srgbClr val="00D600"/>
              </a:buClr>
              <a:buFont typeface="Wingdings" pitchFamily="2" charset="2"/>
              <a:buChar char="Ã"/>
            </a:pPr>
            <a:r>
              <a:rPr lang="fa-IR" sz="2800">
                <a:solidFill>
                  <a:schemeClr val="accent2"/>
                </a:solidFill>
                <a:cs typeface="Homa" pitchFamily="2" charset="-78"/>
              </a:rPr>
              <a:t>مسئله های اقتضايي:</a:t>
            </a:r>
            <a:r>
              <a:rPr lang="fa-IR" sz="2000">
                <a:solidFill>
                  <a:srgbClr val="CC3300"/>
                </a:solidFill>
                <a:cs typeface="Homa" pitchFamily="2" charset="-78"/>
              </a:rPr>
              <a:t> اگر محيط به طور جزئی قابل مشاهده باشد يا اگر فعاليتها قطعي نباشد، ادراکات عامل، پس از هر عمل، اطلاعات جديدي را تهيه ميکنند. هر ادراک ممکن، اقتضايی را تعريف ميکند که بايد برای آن برنامه ريزی شود</a:t>
            </a:r>
          </a:p>
          <a:p>
            <a:pPr lvl="2" algn="just" rtl="1">
              <a:spcBef>
                <a:spcPct val="50000"/>
              </a:spcBef>
              <a:buClr>
                <a:srgbClr val="00D600"/>
              </a:buClr>
              <a:buFont typeface="Wingdings" pitchFamily="2" charset="2"/>
              <a:buChar char="×"/>
            </a:pPr>
            <a:r>
              <a:rPr lang="fa-IR" sz="2400">
                <a:solidFill>
                  <a:schemeClr val="accent2"/>
                </a:solidFill>
                <a:cs typeface="Homa" pitchFamily="2" charset="-78"/>
              </a:rPr>
              <a:t>مسائل خصمانه:</a:t>
            </a:r>
            <a:r>
              <a:rPr lang="fa-IR" sz="2000">
                <a:solidFill>
                  <a:srgbClr val="CC3300"/>
                </a:solidFill>
                <a:cs typeface="Homa" pitchFamily="2" charset="-78"/>
              </a:rPr>
              <a:t> اگرعدم قطعيت در اثر فعاليتهای عامل ديگری بوجود آيد، مسئله را خصمانه گويند</a:t>
            </a:r>
          </a:p>
          <a:p>
            <a:pPr algn="just" rtl="1">
              <a:spcBef>
                <a:spcPct val="50000"/>
              </a:spcBef>
              <a:buClr>
                <a:srgbClr val="00D600"/>
              </a:buClr>
              <a:buFont typeface="Wingdings" pitchFamily="2" charset="2"/>
              <a:buChar char="Ã"/>
            </a:pPr>
            <a:r>
              <a:rPr lang="fa-IR" sz="2800">
                <a:solidFill>
                  <a:schemeClr val="accent2"/>
                </a:solidFill>
                <a:cs typeface="Homa" pitchFamily="2" charset="-78"/>
              </a:rPr>
              <a:t>مسئله های اکتشافی:</a:t>
            </a:r>
            <a:r>
              <a:rPr lang="fa-IR" sz="2000">
                <a:solidFill>
                  <a:srgbClr val="CC3300"/>
                </a:solidFill>
                <a:cs typeface="Homa" pitchFamily="2" charset="-78"/>
              </a:rPr>
              <a:t> وقتی حالتها و فعاليتهای محيط ناشناخته باشند، عامل بايد سعي کند آنها را کشف کند. مسئله های اکتشافی را ميتوان شکل نهايی مسئله های اقتضايي دانست </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pPr>
              <a:defRPr/>
            </a:pPr>
            <a:fld id="{C349C1BC-299B-446B-B171-F5DD3AB3F56C}" type="slidenum">
              <a:rPr lang="fa-IR"/>
              <a:pPr>
                <a:defRPr/>
              </a:pPr>
              <a:t>64</a:t>
            </a:fld>
            <a:endParaRPr lang="en-US"/>
          </a:p>
        </p:txBody>
      </p:sp>
      <p:sp>
        <p:nvSpPr>
          <p:cNvPr id="6656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pic>
        <p:nvPicPr>
          <p:cNvPr id="66564"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53439"/>
          <a:stretch>
            <a:fillRect/>
          </a:stretch>
        </p:blipFill>
        <p:spPr>
          <a:xfrm>
            <a:off x="254000" y="2846388"/>
            <a:ext cx="1838325" cy="3535362"/>
          </a:xfrm>
          <a:noFill/>
        </p:spPr>
      </p:pic>
      <p:sp>
        <p:nvSpPr>
          <p:cNvPr id="66565" name="Text Box 4"/>
          <p:cNvSpPr txBox="1">
            <a:spLocks noChangeArrowheads="1"/>
          </p:cNvSpPr>
          <p:nvPr/>
        </p:nvSpPr>
        <p:spPr bwMode="auto">
          <a:xfrm>
            <a:off x="684213" y="1912938"/>
            <a:ext cx="7559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4400" b="1">
                <a:solidFill>
                  <a:schemeClr val="accent2"/>
                </a:solidFill>
                <a:cs typeface="Lotus" pitchFamily="2" charset="-78"/>
              </a:rPr>
              <a:t>مثال: دنيای جاروبرقی فاقد حسگر</a:t>
            </a:r>
            <a:endParaRPr lang="en-US" sz="4400" b="1">
              <a:solidFill>
                <a:schemeClr val="accent2"/>
              </a:solidFill>
              <a:cs typeface="Lotus" pitchFamily="2" charset="-78"/>
            </a:endParaRPr>
          </a:p>
        </p:txBody>
      </p:sp>
      <p:sp>
        <p:nvSpPr>
          <p:cNvPr id="66566" name="Text Box 5"/>
          <p:cNvSpPr txBox="1">
            <a:spLocks noChangeArrowheads="1"/>
          </p:cNvSpPr>
          <p:nvPr/>
        </p:nvSpPr>
        <p:spPr bwMode="auto">
          <a:xfrm>
            <a:off x="4716463" y="2630488"/>
            <a:ext cx="4103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66567" name="Text Box 6"/>
          <p:cNvSpPr txBox="1">
            <a:spLocks noChangeArrowheads="1"/>
          </p:cNvSpPr>
          <p:nvPr/>
        </p:nvSpPr>
        <p:spPr bwMode="auto">
          <a:xfrm>
            <a:off x="3851275" y="2636838"/>
            <a:ext cx="49688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400">
                <a:solidFill>
                  <a:srgbClr val="CC3300"/>
                </a:solidFill>
                <a:cs typeface="Homa" pitchFamily="2" charset="-78"/>
              </a:rPr>
              <a:t>عامل جارو تمام اثرات فعاليتهايش را ميداند اما فاقد حسگر است.</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حالت اوليه آن يکي از اعضای مجموعه</a:t>
            </a:r>
            <a:r>
              <a:rPr lang="fa-IR" sz="2000">
                <a:solidFill>
                  <a:srgbClr val="CC3300"/>
                </a:solidFill>
                <a:cs typeface="Homa" pitchFamily="2" charset="-78"/>
              </a:rPr>
              <a:t>{1،2،3،4،5،6،7،8} </a:t>
            </a:r>
            <a:r>
              <a:rPr lang="fa-IR" sz="2400">
                <a:solidFill>
                  <a:srgbClr val="CC3300"/>
                </a:solidFill>
                <a:cs typeface="Homa" pitchFamily="2" charset="-78"/>
              </a:rPr>
              <a:t>ميباشد</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فعاليت </a:t>
            </a:r>
            <a:r>
              <a:rPr lang="fa-IR" sz="2000" b="1">
                <a:solidFill>
                  <a:srgbClr val="CC3300"/>
                </a:solidFill>
                <a:cs typeface="Homa" pitchFamily="2" charset="-78"/>
              </a:rPr>
              <a:t>(</a:t>
            </a:r>
            <a:r>
              <a:rPr lang="en-US" sz="2000" b="1">
                <a:solidFill>
                  <a:srgbClr val="CC3300"/>
                </a:solidFill>
                <a:cs typeface="Homa" pitchFamily="2" charset="-78"/>
              </a:rPr>
              <a:t>(Right</a:t>
            </a:r>
            <a:r>
              <a:rPr lang="fa-IR" sz="2400">
                <a:solidFill>
                  <a:srgbClr val="CC3300"/>
                </a:solidFill>
                <a:cs typeface="Homa" pitchFamily="2" charset="-78"/>
              </a:rPr>
              <a:t>                     {2،4،6،8}</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فعاليت (</a:t>
            </a:r>
            <a:r>
              <a:rPr lang="en-US" sz="2000" b="1">
                <a:solidFill>
                  <a:srgbClr val="CC3300"/>
                </a:solidFill>
                <a:cs typeface="Homa" pitchFamily="2" charset="-78"/>
              </a:rPr>
              <a:t>Right,Suck</a:t>
            </a:r>
            <a:r>
              <a:rPr lang="fa-IR" sz="2000" b="1">
                <a:solidFill>
                  <a:srgbClr val="CC3300"/>
                </a:solidFill>
                <a:cs typeface="Homa" pitchFamily="2" charset="-78"/>
              </a:rPr>
              <a:t>)</a:t>
            </a:r>
            <a:r>
              <a:rPr lang="fa-IR" sz="2400">
                <a:solidFill>
                  <a:srgbClr val="CC3300"/>
                </a:solidFill>
                <a:cs typeface="Homa" pitchFamily="2" charset="-78"/>
              </a:rPr>
              <a:t>                 {4،8}</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فعاليت (</a:t>
            </a:r>
            <a:r>
              <a:rPr lang="en-US" sz="2000" b="1">
                <a:solidFill>
                  <a:srgbClr val="CC3300"/>
                </a:solidFill>
                <a:cs typeface="Homa" pitchFamily="2" charset="-78"/>
              </a:rPr>
              <a:t>Right,Suck,Left,Suck</a:t>
            </a:r>
            <a:r>
              <a:rPr lang="fa-IR" sz="2000" b="1">
                <a:solidFill>
                  <a:srgbClr val="CC3300"/>
                </a:solidFill>
                <a:cs typeface="Homa" pitchFamily="2" charset="-78"/>
              </a:rPr>
              <a:t>)</a:t>
            </a:r>
            <a:r>
              <a:rPr lang="fa-IR" sz="2400">
                <a:solidFill>
                  <a:srgbClr val="CC3300"/>
                </a:solidFill>
                <a:cs typeface="Homa" pitchFamily="2" charset="-78"/>
              </a:rPr>
              <a:t> تضمين ميکند که صرف نظر از حالت اوليه، به حالت هدف، يعنی 7 برسد</a:t>
            </a:r>
            <a:endParaRPr lang="en-US" sz="2400">
              <a:solidFill>
                <a:srgbClr val="CC3300"/>
              </a:solidFill>
              <a:cs typeface="Homa" pitchFamily="2" charset="-78"/>
            </a:endParaRPr>
          </a:p>
        </p:txBody>
      </p:sp>
      <p:pic>
        <p:nvPicPr>
          <p:cNvPr id="66568"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6641"/>
          <a:stretch>
            <a:fillRect/>
          </a:stretch>
        </p:blipFill>
        <p:spPr>
          <a:xfrm>
            <a:off x="2009775" y="2822575"/>
            <a:ext cx="1800225" cy="3529013"/>
          </a:xfrm>
          <a:noFill/>
        </p:spPr>
      </p:pic>
      <p:sp>
        <p:nvSpPr>
          <p:cNvPr id="66569" name="Line 8"/>
          <p:cNvSpPr>
            <a:spLocks noChangeShapeType="1"/>
          </p:cNvSpPr>
          <p:nvPr/>
        </p:nvSpPr>
        <p:spPr bwMode="auto">
          <a:xfrm flipH="1">
            <a:off x="5295900" y="4678363"/>
            <a:ext cx="1300163" cy="0"/>
          </a:xfrm>
          <a:prstGeom prst="line">
            <a:avLst/>
          </a:prstGeom>
          <a:noFill/>
          <a:ln w="25400">
            <a:solidFill>
              <a:srgbClr val="CC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0" name="Line 9"/>
          <p:cNvSpPr>
            <a:spLocks noChangeShapeType="1"/>
          </p:cNvSpPr>
          <p:nvPr/>
        </p:nvSpPr>
        <p:spPr bwMode="auto">
          <a:xfrm flipH="1">
            <a:off x="4910138" y="5241925"/>
            <a:ext cx="1008062" cy="0"/>
          </a:xfrm>
          <a:prstGeom prst="line">
            <a:avLst/>
          </a:prstGeom>
          <a:noFill/>
          <a:ln w="25400">
            <a:solidFill>
              <a:srgbClr val="CC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04D7E9CC-0099-462C-AA92-3822D04A1298}" type="slidenum">
              <a:rPr lang="fa-IR"/>
              <a:pPr>
                <a:defRPr/>
              </a:pPr>
              <a:t>65</a:t>
            </a:fld>
            <a:endParaRPr lang="en-US"/>
          </a:p>
        </p:txBody>
      </p:sp>
      <p:sp>
        <p:nvSpPr>
          <p:cNvPr id="6758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67588" name="Text Box 3"/>
          <p:cNvSpPr txBox="1">
            <a:spLocks noChangeArrowheads="1"/>
          </p:cNvSpPr>
          <p:nvPr/>
        </p:nvSpPr>
        <p:spPr bwMode="auto">
          <a:xfrm>
            <a:off x="6011863" y="2019300"/>
            <a:ext cx="28082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3600" b="1">
                <a:solidFill>
                  <a:schemeClr val="accent2"/>
                </a:solidFill>
                <a:cs typeface="Lotus" pitchFamily="2" charset="-78"/>
              </a:rPr>
              <a:t>دنيای جاروبرقی فاقد حسگر</a:t>
            </a:r>
            <a:endParaRPr lang="en-US" sz="3600" b="1">
              <a:solidFill>
                <a:schemeClr val="accent2"/>
              </a:solidFill>
              <a:cs typeface="Lotus" pitchFamily="2" charset="-78"/>
            </a:endParaRPr>
          </a:p>
        </p:txBody>
      </p:sp>
      <p:pic>
        <p:nvPicPr>
          <p:cNvPr id="67589"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868488"/>
            <a:ext cx="5257800" cy="4876800"/>
          </a:xfrm>
          <a:noFill/>
        </p:spPr>
      </p:pic>
      <p:sp>
        <p:nvSpPr>
          <p:cNvPr id="67590" name="Text Box 5"/>
          <p:cNvSpPr txBox="1">
            <a:spLocks noChangeArrowheads="1"/>
          </p:cNvSpPr>
          <p:nvPr/>
        </p:nvSpPr>
        <p:spPr bwMode="auto">
          <a:xfrm>
            <a:off x="5508625" y="3078163"/>
            <a:ext cx="3384550"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400">
                <a:solidFill>
                  <a:srgbClr val="CC3300"/>
                </a:solidFill>
                <a:cs typeface="Homa" pitchFamily="2" charset="-78"/>
              </a:rPr>
              <a:t>عامل بايد راجع به مجموعه هاي حالتی که ميتواند به آنها برسد استدلال کند. اين مجموعه از حالتها را حالت باور گوييم.</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اگر فضای حالت فيزيکي دارای </a:t>
            </a:r>
            <a:r>
              <a:rPr lang="en-US" sz="2400">
                <a:solidFill>
                  <a:srgbClr val="CC3300"/>
                </a:solidFill>
                <a:cs typeface="Homa" pitchFamily="2" charset="-78"/>
              </a:rPr>
              <a:t>s</a:t>
            </a:r>
            <a:r>
              <a:rPr lang="fa-IR" sz="2400">
                <a:solidFill>
                  <a:srgbClr val="CC3300"/>
                </a:solidFill>
                <a:cs typeface="Homa" pitchFamily="2" charset="-78"/>
              </a:rPr>
              <a:t> حالت باشد فضای حالت باور  </a:t>
            </a:r>
            <a:r>
              <a:rPr lang="en-US" sz="2400">
                <a:solidFill>
                  <a:srgbClr val="CC3300"/>
                </a:solidFill>
                <a:cs typeface="Homa" pitchFamily="2" charset="-78"/>
              </a:rPr>
              <a:t>2^s</a:t>
            </a:r>
            <a:r>
              <a:rPr lang="fa-IR" sz="2400">
                <a:solidFill>
                  <a:srgbClr val="CC3300"/>
                </a:solidFill>
                <a:cs typeface="Homa" pitchFamily="2" charset="-78"/>
              </a:rPr>
              <a:t>  حالت باور خواهد داشت.</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AF2B39C7-DA5D-46C1-9F50-9B0278F6F223}" type="slidenum">
              <a:rPr lang="fa-IR"/>
              <a:pPr>
                <a:defRPr/>
              </a:pPr>
              <a:t>66</a:t>
            </a:fld>
            <a:endParaRPr lang="en-US"/>
          </a:p>
        </p:txBody>
      </p:sp>
      <p:sp>
        <p:nvSpPr>
          <p:cNvPr id="68611" name="Text Box 2"/>
          <p:cNvSpPr txBox="1">
            <a:spLocks noChangeArrowheads="1"/>
          </p:cNvSpPr>
          <p:nvPr/>
        </p:nvSpPr>
        <p:spPr bwMode="auto">
          <a:xfrm>
            <a:off x="2916238" y="981075"/>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endParaRPr lang="en-US"/>
          </a:p>
        </p:txBody>
      </p:sp>
      <p:sp>
        <p:nvSpPr>
          <p:cNvPr id="68612" name="Text Box 3"/>
          <p:cNvSpPr txBox="1">
            <a:spLocks noChangeArrowheads="1"/>
          </p:cNvSpPr>
          <p:nvPr/>
        </p:nvSpPr>
        <p:spPr bwMode="auto">
          <a:xfrm>
            <a:off x="1258888" y="2060575"/>
            <a:ext cx="6553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68613" name="Text Box 4"/>
          <p:cNvSpPr txBox="1">
            <a:spLocks noChangeArrowheads="1"/>
          </p:cNvSpPr>
          <p:nvPr/>
        </p:nvSpPr>
        <p:spPr bwMode="auto">
          <a:xfrm>
            <a:off x="1908175" y="3862388"/>
            <a:ext cx="55451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4800">
                <a:solidFill>
                  <a:schemeClr val="accent2"/>
                </a:solidFill>
                <a:latin typeface="Akram" pitchFamily="2" charset="2"/>
                <a:cs typeface="Homa" pitchFamily="2" charset="-78"/>
              </a:rPr>
              <a:t>فصل چهارم</a:t>
            </a:r>
            <a:endParaRPr lang="en-US" sz="4800">
              <a:solidFill>
                <a:schemeClr val="accent2"/>
              </a:solidFill>
              <a:latin typeface="Akram" pitchFamily="2" charset="2"/>
              <a:cs typeface="Homa" pitchFamily="2" charset="-78"/>
            </a:endParaRPr>
          </a:p>
        </p:txBody>
      </p:sp>
      <p:sp>
        <p:nvSpPr>
          <p:cNvPr id="68614" name="Text Box 5"/>
          <p:cNvSpPr txBox="1">
            <a:spLocks noChangeArrowheads="1"/>
          </p:cNvSpPr>
          <p:nvPr/>
        </p:nvSpPr>
        <p:spPr bwMode="auto">
          <a:xfrm>
            <a:off x="536575" y="4941888"/>
            <a:ext cx="79914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5400">
                <a:solidFill>
                  <a:srgbClr val="CC3300"/>
                </a:solidFill>
                <a:latin typeface="Akram" pitchFamily="2" charset="2"/>
                <a:cs typeface="Homa" pitchFamily="2" charset="-78"/>
              </a:rPr>
              <a:t>جست و جوی آگاهانه و اکتشاف</a:t>
            </a:r>
            <a:endParaRPr lang="en-US" sz="5400">
              <a:solidFill>
                <a:srgbClr val="CC3300"/>
              </a:solidFill>
              <a:latin typeface="Akram" pitchFamily="2" charset="2"/>
              <a:cs typeface="Homa" pitchFamily="2" charset="-78"/>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EDA9CCB-C30E-4B41-8EF4-9EAB9F8F6928}" type="slidenum">
              <a:rPr lang="fa-IR"/>
              <a:pPr>
                <a:defRPr/>
              </a:pPr>
              <a:t>67</a:t>
            </a:fld>
            <a:endParaRPr lang="en-US"/>
          </a:p>
        </p:txBody>
      </p:sp>
      <p:sp>
        <p:nvSpPr>
          <p:cNvPr id="6963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rPr>
              <a:t> 	</a:t>
            </a:r>
            <a:r>
              <a:rPr lang="en-US" sz="2400" b="1">
                <a:latin typeface="Times New Roman" pitchFamily="18" charset="0"/>
              </a:rPr>
              <a:t>Artificial Intelligence</a:t>
            </a:r>
          </a:p>
        </p:txBody>
      </p:sp>
      <p:sp>
        <p:nvSpPr>
          <p:cNvPr id="69636" name="Text Box 3"/>
          <p:cNvSpPr txBox="1">
            <a:spLocks noChangeArrowheads="1"/>
          </p:cNvSpPr>
          <p:nvPr/>
        </p:nvSpPr>
        <p:spPr bwMode="auto">
          <a:xfrm>
            <a:off x="5724525" y="2133600"/>
            <a:ext cx="2305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400">
                <a:cs typeface="Homa" pitchFamily="2" charset="-78"/>
              </a:rPr>
              <a:t>فهرست</a:t>
            </a:r>
            <a:endParaRPr lang="en-US" sz="4400">
              <a:cs typeface="Homa" pitchFamily="2" charset="-78"/>
            </a:endParaRPr>
          </a:p>
        </p:txBody>
      </p:sp>
      <p:sp>
        <p:nvSpPr>
          <p:cNvPr id="69637" name="Text Box 4"/>
          <p:cNvSpPr txBox="1">
            <a:spLocks noChangeArrowheads="1"/>
          </p:cNvSpPr>
          <p:nvPr/>
        </p:nvSpPr>
        <p:spPr bwMode="auto">
          <a:xfrm>
            <a:off x="1619250" y="3357563"/>
            <a:ext cx="61928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endParaRPr lang="en-US" sz="4800">
              <a:solidFill>
                <a:schemeClr val="accent2"/>
              </a:solidFill>
              <a:latin typeface="Akram" pitchFamily="2" charset="2"/>
            </a:endParaRPr>
          </a:p>
        </p:txBody>
      </p:sp>
      <p:sp>
        <p:nvSpPr>
          <p:cNvPr id="69638" name="Text Box 5"/>
          <p:cNvSpPr txBox="1">
            <a:spLocks noChangeArrowheads="1"/>
          </p:cNvSpPr>
          <p:nvPr/>
        </p:nvSpPr>
        <p:spPr bwMode="auto">
          <a:xfrm>
            <a:off x="827088" y="2781300"/>
            <a:ext cx="6769100"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10000"/>
              </a:spcBef>
              <a:buClr>
                <a:srgbClr val="00D600"/>
              </a:buClr>
              <a:buFont typeface="Wingdings" pitchFamily="2" charset="2"/>
              <a:buChar char="Ã"/>
            </a:pPr>
            <a:r>
              <a:rPr lang="fa-IR" sz="3600" b="1">
                <a:solidFill>
                  <a:schemeClr val="accent2"/>
                </a:solidFill>
                <a:cs typeface="Lotus" pitchFamily="2" charset="-78"/>
              </a:rPr>
              <a:t>متدهای جست و جوی آگاهانه</a:t>
            </a:r>
          </a:p>
          <a:p>
            <a:pPr algn="r" rtl="1">
              <a:spcBef>
                <a:spcPct val="10000"/>
              </a:spcBef>
              <a:buClr>
                <a:srgbClr val="00D600"/>
              </a:buClr>
              <a:buFont typeface="Wingdings" pitchFamily="2" charset="2"/>
              <a:buChar char="Ã"/>
            </a:pPr>
            <a:r>
              <a:rPr lang="fa-IR" sz="3600" b="1">
                <a:solidFill>
                  <a:schemeClr val="accent2"/>
                </a:solidFill>
                <a:cs typeface="Lotus" pitchFamily="2" charset="-78"/>
              </a:rPr>
              <a:t>يادگيری برای جست و جوی بهتر</a:t>
            </a:r>
          </a:p>
          <a:p>
            <a:pPr algn="r" rtl="1">
              <a:spcBef>
                <a:spcPct val="10000"/>
              </a:spcBef>
              <a:buClr>
                <a:srgbClr val="00D600"/>
              </a:buClr>
              <a:buFont typeface="Wingdings" pitchFamily="2" charset="2"/>
              <a:buChar char="Ã"/>
            </a:pPr>
            <a:r>
              <a:rPr lang="fa-IR" sz="3600" b="1">
                <a:solidFill>
                  <a:schemeClr val="accent2"/>
                </a:solidFill>
                <a:cs typeface="Lotus" pitchFamily="2" charset="-78"/>
              </a:rPr>
              <a:t>جست و جوی محلی و بهينه سازی</a:t>
            </a:r>
          </a:p>
          <a:p>
            <a:pPr algn="r" rtl="1">
              <a:spcBef>
                <a:spcPct val="10000"/>
              </a:spcBef>
              <a:buClr>
                <a:srgbClr val="00D600"/>
              </a:buClr>
              <a:buFont typeface="Wingdings" pitchFamily="2" charset="2"/>
              <a:buChar char="Ã"/>
            </a:pPr>
            <a:r>
              <a:rPr lang="fa-IR" sz="3600" b="1">
                <a:solidFill>
                  <a:schemeClr val="accent2"/>
                </a:solidFill>
                <a:cs typeface="Lotus" pitchFamily="2" charset="-78"/>
              </a:rPr>
              <a:t>جست و جوی محلی در فضاهای پيوسته</a:t>
            </a:r>
          </a:p>
          <a:p>
            <a:pPr algn="r" rtl="1">
              <a:spcBef>
                <a:spcPct val="10000"/>
              </a:spcBef>
              <a:buClr>
                <a:srgbClr val="00D600"/>
              </a:buClr>
              <a:buFont typeface="Wingdings" pitchFamily="2" charset="2"/>
              <a:buChar char="Ã"/>
            </a:pPr>
            <a:r>
              <a:rPr lang="fa-IR" sz="3600" b="1">
                <a:solidFill>
                  <a:schemeClr val="accent2"/>
                </a:solidFill>
                <a:cs typeface="Lotus" pitchFamily="2" charset="-78"/>
              </a:rPr>
              <a:t>عاملهای جست و جوی </a:t>
            </a:r>
            <a:r>
              <a:rPr lang="en-US" sz="3200" b="1">
                <a:solidFill>
                  <a:schemeClr val="accent2"/>
                </a:solidFill>
                <a:cs typeface="Lotus" pitchFamily="2" charset="-78"/>
              </a:rPr>
              <a:t>Online</a:t>
            </a:r>
            <a:endParaRPr lang="fa-IR" sz="3200" b="1">
              <a:solidFill>
                <a:schemeClr val="accent2"/>
              </a:solidFill>
              <a:cs typeface="Lotus" pitchFamily="2" charset="-78"/>
            </a:endParaRPr>
          </a:p>
          <a:p>
            <a:pPr algn="r" rtl="1">
              <a:spcBef>
                <a:spcPct val="10000"/>
              </a:spcBef>
              <a:buClr>
                <a:srgbClr val="00D600"/>
              </a:buClr>
              <a:buFont typeface="Wingdings" pitchFamily="2" charset="2"/>
              <a:buChar char="Ã"/>
            </a:pPr>
            <a:endParaRPr lang="en-US" sz="3600" b="1">
              <a:solidFill>
                <a:schemeClr val="accent2"/>
              </a:solidFill>
              <a:cs typeface="Lotus" pitchFamily="2" charset="-78"/>
            </a:endParaRPr>
          </a:p>
          <a:p>
            <a:pPr algn="r" rtl="1">
              <a:spcBef>
                <a:spcPct val="10000"/>
              </a:spcBef>
            </a:pPr>
            <a:endParaRPr lang="en-US" sz="3600" b="1">
              <a:solidFill>
                <a:schemeClr val="accent2"/>
              </a:solidFill>
              <a:cs typeface="Lotus" pitchFamily="2" charset="-78"/>
            </a:endParaRPr>
          </a:p>
          <a:p>
            <a:pPr algn="r">
              <a:spcBef>
                <a:spcPct val="10000"/>
              </a:spcBef>
            </a:pP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955226F-D8AB-42EE-B476-E218CB24CBD5}" type="slidenum">
              <a:rPr lang="fa-IR"/>
              <a:pPr>
                <a:defRPr/>
              </a:pPr>
              <a:t>68</a:t>
            </a:fld>
            <a:endParaRPr lang="en-US"/>
          </a:p>
        </p:txBody>
      </p:sp>
      <p:sp>
        <p:nvSpPr>
          <p:cNvPr id="7065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70660" name="Text Box 3"/>
          <p:cNvSpPr txBox="1">
            <a:spLocks noChangeArrowheads="1"/>
          </p:cNvSpPr>
          <p:nvPr/>
        </p:nvSpPr>
        <p:spPr bwMode="auto">
          <a:xfrm>
            <a:off x="654050" y="213360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sz="4400" b="1">
                <a:solidFill>
                  <a:schemeClr val="accent2"/>
                </a:solidFill>
                <a:cs typeface="Lotus" pitchFamily="2" charset="-78"/>
              </a:rPr>
              <a:t>متدهای جستجوی آگاهانه</a:t>
            </a:r>
            <a:endParaRPr lang="en-US" sz="4400" b="1">
              <a:solidFill>
                <a:schemeClr val="accent2"/>
              </a:solidFill>
              <a:cs typeface="Lotus" pitchFamily="2" charset="-78"/>
            </a:endParaRPr>
          </a:p>
        </p:txBody>
      </p:sp>
      <p:sp>
        <p:nvSpPr>
          <p:cNvPr id="70661" name="Text Box 4"/>
          <p:cNvSpPr txBox="1">
            <a:spLocks noChangeArrowheads="1"/>
          </p:cNvSpPr>
          <p:nvPr/>
        </p:nvSpPr>
        <p:spPr bwMode="auto">
          <a:xfrm>
            <a:off x="4067175" y="3213100"/>
            <a:ext cx="39592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a:defRPr>
                <a:solidFill>
                  <a:schemeClr val="tx1"/>
                </a:solidFill>
                <a:latin typeface="Arial" charset="0"/>
                <a:cs typeface="Times New Roman" pitchFamily="18" charset="0"/>
              </a:defRPr>
            </a:lvl1pPr>
            <a:lvl2pPr marL="801688">
              <a:defRPr>
                <a:solidFill>
                  <a:schemeClr val="tx1"/>
                </a:solidFill>
                <a:latin typeface="Arial" charset="0"/>
                <a:cs typeface="Times New Roman" pitchFamily="18" charset="0"/>
              </a:defRPr>
            </a:lvl2pPr>
            <a:lvl3pPr marL="981075">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lnSpc>
                <a:spcPct val="95000"/>
              </a:lnSpc>
              <a:buClr>
                <a:srgbClr val="00D600"/>
              </a:buClr>
              <a:buFont typeface="Wingdings" pitchFamily="2" charset="2"/>
              <a:buChar char="Ã"/>
            </a:pPr>
            <a:r>
              <a:rPr lang="fa-IR" sz="3200">
                <a:solidFill>
                  <a:schemeClr val="accent2"/>
                </a:solidFill>
                <a:cs typeface="Homa" pitchFamily="2" charset="-78"/>
              </a:rPr>
              <a:t>بهترين جستجو</a:t>
            </a:r>
          </a:p>
          <a:p>
            <a:pPr lvl="1" algn="justLow" rtl="1">
              <a:lnSpc>
                <a:spcPct val="95000"/>
              </a:lnSpc>
              <a:spcBef>
                <a:spcPct val="30000"/>
              </a:spcBef>
              <a:buClr>
                <a:srgbClr val="00D600"/>
              </a:buClr>
              <a:buFont typeface="Wingdings" pitchFamily="2" charset="2"/>
              <a:buChar char="×"/>
            </a:pPr>
            <a:r>
              <a:rPr lang="fa-IR" sz="2800">
                <a:solidFill>
                  <a:srgbClr val="CC3300"/>
                </a:solidFill>
                <a:cs typeface="Homa" pitchFamily="2" charset="-78"/>
              </a:rPr>
              <a:t>حريصانه</a:t>
            </a:r>
          </a:p>
          <a:p>
            <a:pPr lvl="1" algn="justLow" rtl="1">
              <a:lnSpc>
                <a:spcPct val="95000"/>
              </a:lnSpc>
              <a:spcBef>
                <a:spcPct val="30000"/>
              </a:spcBef>
              <a:buClr>
                <a:srgbClr val="00D600"/>
              </a:buClr>
              <a:buFont typeface="Wingdings" pitchFamily="2" charset="2"/>
              <a:buChar char="×"/>
            </a:pPr>
            <a:r>
              <a:rPr lang="en-US" sz="2400">
                <a:solidFill>
                  <a:srgbClr val="CC3300"/>
                </a:solidFill>
                <a:cs typeface="Lotus" pitchFamily="2" charset="-78"/>
              </a:rPr>
              <a:t>A*</a:t>
            </a:r>
            <a:endParaRPr lang="fa-IR" sz="2400">
              <a:solidFill>
                <a:srgbClr val="CC3300"/>
              </a:solidFill>
              <a:cs typeface="Lotus" pitchFamily="2" charset="-78"/>
            </a:endParaRPr>
          </a:p>
          <a:p>
            <a:pPr lvl="1" algn="justLow" rtl="1">
              <a:lnSpc>
                <a:spcPct val="95000"/>
              </a:lnSpc>
              <a:spcBef>
                <a:spcPct val="30000"/>
              </a:spcBef>
              <a:buClr>
                <a:srgbClr val="00D600"/>
              </a:buClr>
              <a:buFont typeface="Wingdings" pitchFamily="2" charset="2"/>
              <a:buChar char="×"/>
            </a:pPr>
            <a:r>
              <a:rPr lang="en-US" sz="2400">
                <a:solidFill>
                  <a:srgbClr val="CC3300"/>
                </a:solidFill>
                <a:cs typeface="Lotus" pitchFamily="2" charset="-78"/>
              </a:rPr>
              <a:t>IDA*</a:t>
            </a:r>
            <a:endParaRPr lang="fa-IR" sz="2400">
              <a:solidFill>
                <a:srgbClr val="CC3300"/>
              </a:solidFill>
              <a:cs typeface="Lotus" pitchFamily="2" charset="-78"/>
            </a:endParaRPr>
          </a:p>
          <a:p>
            <a:pPr lvl="1" algn="justLow" rtl="1">
              <a:lnSpc>
                <a:spcPct val="95000"/>
              </a:lnSpc>
              <a:spcBef>
                <a:spcPct val="30000"/>
              </a:spcBef>
              <a:buClr>
                <a:srgbClr val="00D600"/>
              </a:buClr>
              <a:buFont typeface="Wingdings" pitchFamily="2" charset="2"/>
              <a:buChar char="×"/>
            </a:pPr>
            <a:r>
              <a:rPr lang="en-US" sz="2400">
                <a:solidFill>
                  <a:srgbClr val="CC3300"/>
                </a:solidFill>
                <a:cs typeface="Lotus" pitchFamily="2" charset="-78"/>
              </a:rPr>
              <a:t>RBFS</a:t>
            </a:r>
            <a:endParaRPr lang="fa-IR" sz="2400">
              <a:solidFill>
                <a:srgbClr val="CC3300"/>
              </a:solidFill>
              <a:cs typeface="Lotus" pitchFamily="2" charset="-78"/>
            </a:endParaRPr>
          </a:p>
          <a:p>
            <a:pPr lvl="1" algn="justLow" rtl="1">
              <a:lnSpc>
                <a:spcPct val="95000"/>
              </a:lnSpc>
              <a:spcBef>
                <a:spcPct val="30000"/>
              </a:spcBef>
              <a:buClr>
                <a:srgbClr val="00D600"/>
              </a:buClr>
              <a:buFont typeface="Wingdings" pitchFamily="2" charset="2"/>
              <a:buChar char="×"/>
            </a:pPr>
            <a:r>
              <a:rPr lang="en-US" sz="2400">
                <a:solidFill>
                  <a:srgbClr val="CC3300"/>
                </a:solidFill>
                <a:cs typeface="Lotus" pitchFamily="2" charset="-78"/>
              </a:rPr>
              <a:t>MA* </a:t>
            </a:r>
            <a:r>
              <a:rPr lang="fa-IR" sz="2400">
                <a:solidFill>
                  <a:srgbClr val="CC3300"/>
                </a:solidFill>
                <a:cs typeface="Lotus" pitchFamily="2" charset="-78"/>
              </a:rPr>
              <a:t> و</a:t>
            </a:r>
            <a:r>
              <a:rPr lang="en-US" sz="2400">
                <a:solidFill>
                  <a:srgbClr val="CC3300"/>
                </a:solidFill>
                <a:cs typeface="Lotus" pitchFamily="2" charset="-78"/>
              </a:rPr>
              <a:t> SMA*</a:t>
            </a:r>
            <a:endParaRPr lang="fa-IR">
              <a:solidFill>
                <a:srgbClr val="CC3300"/>
              </a:solidFill>
              <a:cs typeface="Homa" pitchFamily="2" charset="-78"/>
            </a:endParaRPr>
          </a:p>
          <a:p>
            <a:pPr lvl="2" rtl="1" eaLnBrk="1" hangingPunct="1">
              <a:lnSpc>
                <a:spcPct val="90000"/>
              </a:lnSpc>
              <a:spcBef>
                <a:spcPct val="20000"/>
              </a:spcBef>
              <a:buClr>
                <a:schemeClr val="accent1"/>
              </a:buClr>
              <a:buSzPct val="70000"/>
              <a:buFont typeface="Wingdings" pitchFamily="2" charset="2"/>
              <a:buNone/>
            </a:pPr>
            <a:endParaRPr lang="en-US" sz="2000">
              <a:solidFill>
                <a:schemeClr val="accent2"/>
              </a:solidFill>
              <a:cs typeface="Lotus" pitchFamily="2" charset="-78"/>
            </a:endParaRPr>
          </a:p>
          <a:p>
            <a:pPr algn="justLow" rtl="1">
              <a:spcBef>
                <a:spcPct val="50000"/>
              </a:spcBef>
              <a:buClr>
                <a:srgbClr val="00D600"/>
              </a:buClr>
              <a:buFont typeface="Wingdings" pitchFamily="2" charset="2"/>
              <a:buNone/>
            </a:pPr>
            <a:endParaRPr lang="fa-IR" sz="2800">
              <a:solidFill>
                <a:schemeClr val="accent2"/>
              </a:solidFill>
              <a:cs typeface="Homa" pitchFamily="2" charset="-78"/>
            </a:endParaRPr>
          </a:p>
          <a:p>
            <a:pPr algn="justLow" rtl="1">
              <a:spcBef>
                <a:spcPct val="50000"/>
              </a:spcBef>
            </a:pPr>
            <a:endParaRPr lang="en-US" sz="2800" b="1">
              <a:solidFill>
                <a:schemeClr val="accent2"/>
              </a:solidFill>
              <a:cs typeface="Homa" pitchFamily="2" charset="-78"/>
            </a:endParaRPr>
          </a:p>
        </p:txBody>
      </p:sp>
      <p:sp>
        <p:nvSpPr>
          <p:cNvPr id="70662" name="Text Box 5"/>
          <p:cNvSpPr txBox="1">
            <a:spLocks noChangeArrowheads="1"/>
          </p:cNvSpPr>
          <p:nvPr/>
        </p:nvSpPr>
        <p:spPr bwMode="auto">
          <a:xfrm>
            <a:off x="-541338" y="2932113"/>
            <a:ext cx="5111751"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3200">
                <a:solidFill>
                  <a:schemeClr val="accent2"/>
                </a:solidFill>
                <a:cs typeface="Homa" pitchFamily="2" charset="-78"/>
              </a:rPr>
              <a:t>جستجوی محلی                        و بهينه سازی</a:t>
            </a:r>
          </a:p>
          <a:p>
            <a:pPr lvl="2" algn="r" rtl="1">
              <a:lnSpc>
                <a:spcPct val="95000"/>
              </a:lnSpc>
              <a:spcBef>
                <a:spcPct val="40000"/>
              </a:spcBef>
              <a:buClr>
                <a:srgbClr val="00D600"/>
              </a:buClr>
              <a:buFont typeface="Wingdings" pitchFamily="2" charset="2"/>
              <a:buChar char="×"/>
            </a:pPr>
            <a:r>
              <a:rPr lang="fa-IR" sz="2800">
                <a:solidFill>
                  <a:srgbClr val="CC3300"/>
                </a:solidFill>
                <a:cs typeface="Homa" pitchFamily="2" charset="-78"/>
              </a:rPr>
              <a:t>تپه نوردی</a:t>
            </a:r>
          </a:p>
          <a:p>
            <a:pPr lvl="2" algn="r" rtl="1">
              <a:lnSpc>
                <a:spcPct val="95000"/>
              </a:lnSpc>
              <a:spcBef>
                <a:spcPct val="40000"/>
              </a:spcBef>
              <a:buClr>
                <a:srgbClr val="00D600"/>
              </a:buClr>
              <a:buFont typeface="Wingdings" pitchFamily="2" charset="2"/>
              <a:buChar char="×"/>
            </a:pPr>
            <a:r>
              <a:rPr lang="fa-IR" sz="2800">
                <a:solidFill>
                  <a:srgbClr val="CC3300"/>
                </a:solidFill>
                <a:cs typeface="Homa" pitchFamily="2" charset="-78"/>
              </a:rPr>
              <a:t>شبيه سازی حرارت</a:t>
            </a:r>
          </a:p>
          <a:p>
            <a:pPr lvl="2" algn="r" rtl="1">
              <a:lnSpc>
                <a:spcPct val="95000"/>
              </a:lnSpc>
              <a:spcBef>
                <a:spcPct val="40000"/>
              </a:spcBef>
              <a:buClr>
                <a:srgbClr val="00D600"/>
              </a:buClr>
              <a:buFont typeface="Wingdings" pitchFamily="2" charset="2"/>
              <a:buChar char="×"/>
            </a:pPr>
            <a:r>
              <a:rPr lang="fa-IR" sz="2800">
                <a:solidFill>
                  <a:srgbClr val="CC3300"/>
                </a:solidFill>
                <a:cs typeface="Homa" pitchFamily="2" charset="-78"/>
              </a:rPr>
              <a:t>پرتو محلی</a:t>
            </a:r>
          </a:p>
          <a:p>
            <a:pPr lvl="2" algn="r" rtl="1">
              <a:lnSpc>
                <a:spcPct val="95000"/>
              </a:lnSpc>
              <a:spcBef>
                <a:spcPct val="40000"/>
              </a:spcBef>
              <a:buClr>
                <a:srgbClr val="00D600"/>
              </a:buClr>
              <a:buFont typeface="Wingdings" pitchFamily="2" charset="2"/>
              <a:buChar char="×"/>
            </a:pPr>
            <a:r>
              <a:rPr lang="fa-IR" sz="2800">
                <a:solidFill>
                  <a:srgbClr val="CC3300"/>
                </a:solidFill>
                <a:cs typeface="Homa" pitchFamily="2" charset="-78"/>
              </a:rPr>
              <a:t>الگوريتمهای ژنتيک</a:t>
            </a:r>
            <a:endParaRPr lang="en-US" sz="28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04A1B623-D8BA-46E2-94FF-A78BCBEE3597}" type="slidenum">
              <a:rPr lang="fa-IR"/>
              <a:pPr>
                <a:defRPr/>
              </a:pPr>
              <a:t>69</a:t>
            </a:fld>
            <a:endParaRPr lang="en-US"/>
          </a:p>
        </p:txBody>
      </p:sp>
      <p:sp>
        <p:nvSpPr>
          <p:cNvPr id="7168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71684" name="Text Box 3"/>
          <p:cNvSpPr txBox="1">
            <a:spLocks noChangeArrowheads="1"/>
          </p:cNvSpPr>
          <p:nvPr/>
        </p:nvSpPr>
        <p:spPr bwMode="auto">
          <a:xfrm>
            <a:off x="539750" y="1900238"/>
            <a:ext cx="78501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4400" b="1">
                <a:solidFill>
                  <a:schemeClr val="accent2"/>
                </a:solidFill>
                <a:cs typeface="Lotus" pitchFamily="2" charset="-78"/>
              </a:rPr>
              <a:t>تعاريف</a:t>
            </a:r>
            <a:endParaRPr lang="en-US" sz="4400" b="1">
              <a:solidFill>
                <a:schemeClr val="accent2"/>
              </a:solidFill>
              <a:cs typeface="Lotus" pitchFamily="2" charset="-78"/>
            </a:endParaRPr>
          </a:p>
        </p:txBody>
      </p:sp>
      <p:sp>
        <p:nvSpPr>
          <p:cNvPr id="71685" name="Text Box 4"/>
          <p:cNvSpPr txBox="1">
            <a:spLocks noChangeArrowheads="1"/>
          </p:cNvSpPr>
          <p:nvPr/>
        </p:nvSpPr>
        <p:spPr bwMode="auto">
          <a:xfrm>
            <a:off x="611188" y="2708275"/>
            <a:ext cx="78486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Font typeface="Wingdings" pitchFamily="2" charset="2"/>
              <a:buChar char="Ã"/>
            </a:pPr>
            <a:r>
              <a:rPr lang="fa-IR" sz="2400">
                <a:solidFill>
                  <a:schemeClr val="accent2"/>
                </a:solidFill>
                <a:cs typeface="Homa" pitchFamily="2" charset="-78"/>
              </a:rPr>
              <a:t>تابع هزينه مسير، </a:t>
            </a:r>
            <a:r>
              <a:rPr lang="en-US" sz="2400">
                <a:solidFill>
                  <a:schemeClr val="accent2"/>
                </a:solidFill>
                <a:cs typeface="Homa" pitchFamily="2" charset="-78"/>
              </a:rPr>
              <a:t>g(n)</a:t>
            </a:r>
            <a:r>
              <a:rPr lang="fa-IR" sz="2400">
                <a:solidFill>
                  <a:schemeClr val="accent2"/>
                </a:solidFill>
                <a:cs typeface="Homa" pitchFamily="2" charset="-78"/>
              </a:rPr>
              <a:t> :</a:t>
            </a:r>
            <a:r>
              <a:rPr lang="fa-IR" sz="2000">
                <a:solidFill>
                  <a:srgbClr val="CC3300"/>
                </a:solidFill>
                <a:cs typeface="Homa" pitchFamily="2" charset="-78"/>
              </a:rPr>
              <a:t> هزينه مسير از گره اوليه تا گره </a:t>
            </a:r>
            <a:r>
              <a:rPr lang="en-US" sz="2000">
                <a:solidFill>
                  <a:srgbClr val="CC3300"/>
                </a:solidFill>
                <a:cs typeface="Homa" pitchFamily="2" charset="-78"/>
              </a:rPr>
              <a:t>n</a:t>
            </a:r>
          </a:p>
          <a:p>
            <a:pPr algn="r" rtl="1">
              <a:spcBef>
                <a:spcPct val="50000"/>
              </a:spcBef>
              <a:buClr>
                <a:srgbClr val="00D600"/>
              </a:buClr>
              <a:buFont typeface="Wingdings" pitchFamily="2" charset="2"/>
              <a:buChar char="Ã"/>
            </a:pPr>
            <a:r>
              <a:rPr lang="fa-IR" sz="2400">
                <a:solidFill>
                  <a:schemeClr val="accent2"/>
                </a:solidFill>
                <a:cs typeface="Homa" pitchFamily="2" charset="-78"/>
              </a:rPr>
              <a:t>تابع اکتشافی، </a:t>
            </a:r>
            <a:r>
              <a:rPr lang="en-US" sz="2400">
                <a:solidFill>
                  <a:schemeClr val="accent2"/>
                </a:solidFill>
                <a:cs typeface="Homa" pitchFamily="2" charset="-78"/>
              </a:rPr>
              <a:t>h(n)</a:t>
            </a:r>
            <a:r>
              <a:rPr lang="fa-IR" sz="2400">
                <a:solidFill>
                  <a:schemeClr val="accent2"/>
                </a:solidFill>
                <a:cs typeface="Homa" pitchFamily="2" charset="-78"/>
              </a:rPr>
              <a:t> :</a:t>
            </a:r>
            <a:r>
              <a:rPr lang="fa-IR" sz="2800">
                <a:solidFill>
                  <a:schemeClr val="accent2"/>
                </a:solidFill>
                <a:cs typeface="Homa" pitchFamily="2" charset="-78"/>
              </a:rPr>
              <a:t> </a:t>
            </a:r>
            <a:r>
              <a:rPr lang="fa-IR" sz="2000">
                <a:solidFill>
                  <a:srgbClr val="CC3300"/>
                </a:solidFill>
                <a:cs typeface="Homa" pitchFamily="2" charset="-78"/>
              </a:rPr>
              <a:t>هزينه تخمينی ارزان ترين مسير از گره </a:t>
            </a:r>
            <a:r>
              <a:rPr lang="en-US" sz="2000">
                <a:solidFill>
                  <a:srgbClr val="CC3300"/>
                </a:solidFill>
                <a:cs typeface="Homa" pitchFamily="2" charset="-78"/>
              </a:rPr>
              <a:t>n</a:t>
            </a:r>
            <a:r>
              <a:rPr lang="fa-IR" sz="2000">
                <a:solidFill>
                  <a:srgbClr val="CC3300"/>
                </a:solidFill>
                <a:cs typeface="Homa" pitchFamily="2" charset="-78"/>
              </a:rPr>
              <a:t> به گره هدف</a:t>
            </a:r>
          </a:p>
          <a:p>
            <a:pPr algn="r" rtl="1">
              <a:spcBef>
                <a:spcPct val="50000"/>
              </a:spcBef>
              <a:buClr>
                <a:srgbClr val="00D600"/>
              </a:buClr>
              <a:buFont typeface="Wingdings" pitchFamily="2" charset="2"/>
              <a:buChar char="Ã"/>
            </a:pPr>
            <a:r>
              <a:rPr lang="fa-IR" sz="2400">
                <a:solidFill>
                  <a:schemeClr val="accent2"/>
                </a:solidFill>
                <a:cs typeface="Homa" pitchFamily="2" charset="-78"/>
              </a:rPr>
              <a:t>تابع بهترين مسير، </a:t>
            </a:r>
            <a:r>
              <a:rPr lang="en-US" sz="2400">
                <a:solidFill>
                  <a:schemeClr val="accent2"/>
                </a:solidFill>
                <a:cs typeface="Homa" pitchFamily="2" charset="-78"/>
              </a:rPr>
              <a:t>h*(n)</a:t>
            </a:r>
            <a:r>
              <a:rPr lang="fa-IR" sz="2400">
                <a:solidFill>
                  <a:schemeClr val="accent2"/>
                </a:solidFill>
                <a:cs typeface="Homa" pitchFamily="2" charset="-78"/>
              </a:rPr>
              <a:t> :</a:t>
            </a:r>
            <a:r>
              <a:rPr lang="fa-IR" sz="2000">
                <a:solidFill>
                  <a:srgbClr val="CC3300"/>
                </a:solidFill>
                <a:cs typeface="Homa" pitchFamily="2" charset="-78"/>
              </a:rPr>
              <a:t> ارزان ترين مسير از گره </a:t>
            </a:r>
            <a:r>
              <a:rPr lang="en-US" sz="2000">
                <a:solidFill>
                  <a:srgbClr val="CC3300"/>
                </a:solidFill>
                <a:cs typeface="Homa" pitchFamily="2" charset="-78"/>
              </a:rPr>
              <a:t>n</a:t>
            </a:r>
            <a:r>
              <a:rPr lang="fa-IR" sz="2000">
                <a:solidFill>
                  <a:srgbClr val="CC3300"/>
                </a:solidFill>
                <a:cs typeface="Homa" pitchFamily="2" charset="-78"/>
              </a:rPr>
              <a:t> تا گره هدف</a:t>
            </a:r>
          </a:p>
          <a:p>
            <a:pPr algn="r" rtl="1">
              <a:spcBef>
                <a:spcPct val="50000"/>
              </a:spcBef>
              <a:buClr>
                <a:srgbClr val="00D600"/>
              </a:buClr>
              <a:buFont typeface="Wingdings" pitchFamily="2" charset="2"/>
              <a:buChar char="Ã"/>
            </a:pPr>
            <a:r>
              <a:rPr lang="fa-IR" sz="2400">
                <a:solidFill>
                  <a:schemeClr val="accent2"/>
                </a:solidFill>
                <a:cs typeface="Homa" pitchFamily="2" charset="-78"/>
              </a:rPr>
              <a:t>تابع ارزيابي، </a:t>
            </a:r>
            <a:r>
              <a:rPr lang="en-US" sz="2400">
                <a:solidFill>
                  <a:schemeClr val="accent2"/>
                </a:solidFill>
                <a:cs typeface="Homa" pitchFamily="2" charset="-78"/>
              </a:rPr>
              <a:t>f(n)</a:t>
            </a:r>
            <a:r>
              <a:rPr lang="fa-IR" sz="2400">
                <a:solidFill>
                  <a:schemeClr val="accent2"/>
                </a:solidFill>
                <a:cs typeface="Homa" pitchFamily="2" charset="-78"/>
              </a:rPr>
              <a:t> :</a:t>
            </a:r>
            <a:r>
              <a:rPr lang="fa-IR" sz="2000">
                <a:solidFill>
                  <a:srgbClr val="CC3300"/>
                </a:solidFill>
                <a:cs typeface="Homa" pitchFamily="2" charset="-78"/>
              </a:rPr>
              <a:t> هزينه تخمينی ارزان ترين مسير از طريق </a:t>
            </a:r>
            <a:r>
              <a:rPr lang="en-US" sz="2000">
                <a:solidFill>
                  <a:srgbClr val="CC3300"/>
                </a:solidFill>
                <a:cs typeface="Homa" pitchFamily="2" charset="-78"/>
              </a:rPr>
              <a:t>n</a:t>
            </a:r>
          </a:p>
          <a:p>
            <a:pPr algn="ctr" rtl="1">
              <a:spcBef>
                <a:spcPct val="50000"/>
              </a:spcBef>
              <a:buClr>
                <a:srgbClr val="00D600"/>
              </a:buClr>
              <a:buFont typeface="Wingdings" pitchFamily="2" charset="2"/>
              <a:buNone/>
            </a:pPr>
            <a:r>
              <a:rPr lang="en-US" sz="2800" b="1">
                <a:solidFill>
                  <a:srgbClr val="996633"/>
                </a:solidFill>
                <a:cs typeface="Homa" pitchFamily="2" charset="-78"/>
              </a:rPr>
              <a:t>f(n):  g(n) + h(n)</a:t>
            </a:r>
          </a:p>
          <a:p>
            <a:pPr algn="r" rtl="1">
              <a:spcBef>
                <a:spcPct val="50000"/>
              </a:spcBef>
              <a:buClr>
                <a:srgbClr val="00D600"/>
              </a:buClr>
              <a:buFont typeface="Wingdings" pitchFamily="2" charset="2"/>
              <a:buChar char="Ã"/>
            </a:pPr>
            <a:r>
              <a:rPr lang="en-US" sz="2400">
                <a:solidFill>
                  <a:schemeClr val="accent2"/>
                </a:solidFill>
                <a:cs typeface="Homa" pitchFamily="2" charset="-78"/>
              </a:rPr>
              <a:t>f*(n)</a:t>
            </a:r>
            <a:r>
              <a:rPr lang="fa-IR" sz="2400">
                <a:solidFill>
                  <a:schemeClr val="accent2"/>
                </a:solidFill>
                <a:cs typeface="Homa" pitchFamily="2" charset="-78"/>
              </a:rPr>
              <a:t> : </a:t>
            </a:r>
            <a:r>
              <a:rPr lang="fa-IR" sz="2000">
                <a:solidFill>
                  <a:srgbClr val="CC3300"/>
                </a:solidFill>
                <a:cs typeface="Homa" pitchFamily="2" charset="-78"/>
              </a:rPr>
              <a:t>هزينه ارزان ترين مسير از طريق</a:t>
            </a:r>
            <a:r>
              <a:rPr lang="en-US" sz="2000">
                <a:solidFill>
                  <a:srgbClr val="CC3300"/>
                </a:solidFill>
                <a:cs typeface="Homa" pitchFamily="2" charset="-78"/>
              </a:rPr>
              <a:t>n</a:t>
            </a:r>
            <a:r>
              <a:rPr lang="fa-IR" sz="2400">
                <a:solidFill>
                  <a:schemeClr val="accent2"/>
                </a:solidFill>
                <a:cs typeface="Homa" pitchFamily="2" charset="-78"/>
              </a:rPr>
              <a:t> </a:t>
            </a:r>
            <a:r>
              <a:rPr lang="en-US" sz="2400">
                <a:solidFill>
                  <a:schemeClr val="accent2"/>
                </a:solidFill>
                <a:cs typeface="Homa" pitchFamily="2" charset="-78"/>
              </a:rPr>
              <a:t>	</a:t>
            </a:r>
            <a:r>
              <a:rPr lang="fa-IR" sz="2400">
                <a:solidFill>
                  <a:schemeClr val="accent2"/>
                </a:solidFill>
                <a:cs typeface="Homa" pitchFamily="2" charset="-78"/>
              </a:rPr>
              <a:t> </a:t>
            </a:r>
            <a:r>
              <a:rPr lang="en-US" sz="2400">
                <a:solidFill>
                  <a:srgbClr val="996633"/>
                </a:solidFill>
                <a:cs typeface="Homa" pitchFamily="2" charset="-78"/>
              </a:rPr>
              <a:t>f*(n): g(n) + h*(n)</a:t>
            </a:r>
            <a:r>
              <a:rPr lang="en-US" sz="2000">
                <a:solidFill>
                  <a:srgbClr val="996633"/>
                </a:solidFill>
                <a:cs typeface="Homa" pitchFamily="2" charset="-78"/>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72A5226-9197-426E-8318-145CB11BCC40}" type="slidenum">
              <a:rPr lang="fa-IR"/>
              <a:pPr>
                <a:defRPr/>
              </a:pPr>
              <a:t>7</a:t>
            </a:fld>
            <a:endParaRPr lang="en-US"/>
          </a:p>
        </p:txBody>
      </p:sp>
      <p:sp>
        <p:nvSpPr>
          <p:cNvPr id="8195"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a:t>
            </a:r>
            <a:endParaRPr lang="en-US" sz="2400" b="1">
              <a:latin typeface="Times New Roman" pitchFamily="18" charset="0"/>
              <a:cs typeface="Homa" pitchFamily="2" charset="-78"/>
            </a:endParaRPr>
          </a:p>
        </p:txBody>
      </p:sp>
      <p:sp>
        <p:nvSpPr>
          <p:cNvPr id="8196" name="Text Box 5"/>
          <p:cNvSpPr txBox="1">
            <a:spLocks noChangeArrowheads="1"/>
          </p:cNvSpPr>
          <p:nvPr/>
        </p:nvSpPr>
        <p:spPr bwMode="auto">
          <a:xfrm>
            <a:off x="323850" y="2133600"/>
            <a:ext cx="7991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r>
              <a:rPr lang="ar-SA" sz="4400" b="1">
                <a:solidFill>
                  <a:srgbClr val="000099"/>
                </a:solidFill>
                <a:cs typeface="Lotus" pitchFamily="2" charset="-78"/>
              </a:rPr>
              <a:t>مانند انسان </a:t>
            </a:r>
            <a:r>
              <a:rPr lang="fa-IR" sz="4400" b="1">
                <a:solidFill>
                  <a:srgbClr val="000099"/>
                </a:solidFill>
                <a:cs typeface="Lotus" pitchFamily="2" charset="-78"/>
              </a:rPr>
              <a:t>فکر</a:t>
            </a:r>
            <a:r>
              <a:rPr lang="ar-SA" sz="4400" b="1">
                <a:solidFill>
                  <a:srgbClr val="000099"/>
                </a:solidFill>
                <a:cs typeface="Lotus" pitchFamily="2" charset="-78"/>
              </a:rPr>
              <a:t> کردن</a:t>
            </a:r>
            <a:r>
              <a:rPr lang="ar-SA" sz="4400" b="1">
                <a:solidFill>
                  <a:srgbClr val="000099"/>
                </a:solidFill>
              </a:rPr>
              <a:t>		</a:t>
            </a:r>
            <a:r>
              <a:rPr lang="ar-SA" sz="2000" b="1">
                <a:solidFill>
                  <a:srgbClr val="000099"/>
                </a:solidFill>
                <a:cs typeface="Lotus" pitchFamily="2" charset="-78"/>
              </a:rPr>
              <a:t> </a:t>
            </a:r>
            <a:r>
              <a:rPr lang="en-US" sz="2000" b="1">
                <a:solidFill>
                  <a:srgbClr val="000099"/>
                </a:solidFill>
              </a:rPr>
              <a:t>Thinking  humanly</a:t>
            </a:r>
            <a:endParaRPr lang="en-US"/>
          </a:p>
        </p:txBody>
      </p:sp>
      <p:sp>
        <p:nvSpPr>
          <p:cNvPr id="8197" name="Text Box 6"/>
          <p:cNvSpPr txBox="1">
            <a:spLocks noChangeArrowheads="1"/>
          </p:cNvSpPr>
          <p:nvPr/>
        </p:nvSpPr>
        <p:spPr bwMode="auto">
          <a:xfrm>
            <a:off x="539750" y="3141663"/>
            <a:ext cx="7559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SzPct val="120000"/>
              <a:buFont typeface="Wingdings" pitchFamily="2" charset="2"/>
              <a:buChar char="ü"/>
            </a:pPr>
            <a:r>
              <a:rPr lang="fa-IR" sz="3600" b="1">
                <a:solidFill>
                  <a:srgbClr val="CC3300"/>
                </a:solidFill>
                <a:cs typeface="Lotus" pitchFamily="2" charset="-78"/>
              </a:rPr>
              <a:t>تلاش جديد و هيجان انگيز برا</a:t>
            </a:r>
            <a:r>
              <a:rPr lang="ar-SA" sz="3600" b="1">
                <a:solidFill>
                  <a:srgbClr val="CC3300"/>
                </a:solidFill>
                <a:cs typeface="Lotus" pitchFamily="2" charset="-78"/>
              </a:rPr>
              <a:t>ي</a:t>
            </a:r>
            <a:r>
              <a:rPr lang="fa-IR" sz="3600" b="1">
                <a:solidFill>
                  <a:srgbClr val="CC3300"/>
                </a:solidFill>
                <a:cs typeface="Lotus" pitchFamily="2" charset="-78"/>
              </a:rPr>
              <a:t> ساخت ماشين هاي</a:t>
            </a:r>
            <a:r>
              <a:rPr lang="ar-SA" sz="3600" b="1">
                <a:solidFill>
                  <a:srgbClr val="CC3300"/>
                </a:solidFill>
                <a:cs typeface="Lotus" pitchFamily="2" charset="-78"/>
              </a:rPr>
              <a:t>ي</a:t>
            </a:r>
            <a:r>
              <a:rPr lang="fa-IR" sz="3600" b="1">
                <a:solidFill>
                  <a:srgbClr val="CC3300"/>
                </a:solidFill>
                <a:cs typeface="Lotus" pitchFamily="2" charset="-78"/>
              </a:rPr>
              <a:t> متفکر و با حس کامل</a:t>
            </a:r>
            <a:endParaRPr lang="en-US" sz="3600" b="1">
              <a:solidFill>
                <a:srgbClr val="CC3300"/>
              </a:solidFill>
              <a:cs typeface="Lotus" pitchFamily="2" charset="-78"/>
            </a:endParaRPr>
          </a:p>
        </p:txBody>
      </p:sp>
      <p:sp>
        <p:nvSpPr>
          <p:cNvPr id="8198" name="Text Box 7"/>
          <p:cNvSpPr txBox="1">
            <a:spLocks noChangeArrowheads="1"/>
          </p:cNvSpPr>
          <p:nvPr/>
        </p:nvSpPr>
        <p:spPr bwMode="auto">
          <a:xfrm>
            <a:off x="323850" y="4724400"/>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SzPct val="120000"/>
              <a:buFont typeface="Wingdings" pitchFamily="2" charset="2"/>
              <a:buChar char="ü"/>
            </a:pPr>
            <a:r>
              <a:rPr lang="fa-IR" sz="3600" b="1">
                <a:solidFill>
                  <a:srgbClr val="CC3300"/>
                </a:solidFill>
                <a:cs typeface="Lotus" pitchFamily="2" charset="-78"/>
              </a:rPr>
              <a:t>خودکارساز</a:t>
            </a:r>
            <a:r>
              <a:rPr lang="ar-SA" sz="3600" b="1">
                <a:solidFill>
                  <a:srgbClr val="CC3300"/>
                </a:solidFill>
                <a:cs typeface="Lotus" pitchFamily="2" charset="-78"/>
              </a:rPr>
              <a:t>ي</a:t>
            </a:r>
            <a:r>
              <a:rPr lang="fa-IR" sz="3600" b="1">
                <a:solidFill>
                  <a:srgbClr val="CC3300"/>
                </a:solidFill>
                <a:cs typeface="Lotus" pitchFamily="2" charset="-78"/>
              </a:rPr>
              <a:t>  فعاليت ها</a:t>
            </a:r>
            <a:r>
              <a:rPr lang="ar-SA" sz="3600" b="1">
                <a:solidFill>
                  <a:srgbClr val="CC3300"/>
                </a:solidFill>
                <a:cs typeface="Lotus" pitchFamily="2" charset="-78"/>
              </a:rPr>
              <a:t>ي</a:t>
            </a:r>
            <a:r>
              <a:rPr lang="fa-IR" sz="3600" b="1">
                <a:solidFill>
                  <a:srgbClr val="CC3300"/>
                </a:solidFill>
                <a:cs typeface="Lotus" pitchFamily="2" charset="-78"/>
              </a:rPr>
              <a:t> مرتبط با تفکر انسان، فعاليتهاي</a:t>
            </a:r>
            <a:r>
              <a:rPr lang="ar-SA" sz="3600" b="1">
                <a:solidFill>
                  <a:srgbClr val="CC3300"/>
                </a:solidFill>
                <a:cs typeface="Lotus" pitchFamily="2" charset="-78"/>
              </a:rPr>
              <a:t>ي</a:t>
            </a:r>
            <a:r>
              <a:rPr lang="fa-IR" sz="3600" b="1">
                <a:solidFill>
                  <a:srgbClr val="CC3300"/>
                </a:solidFill>
                <a:cs typeface="Lotus" pitchFamily="2" charset="-78"/>
              </a:rPr>
              <a:t> مثل تصميم گير</a:t>
            </a:r>
            <a:r>
              <a:rPr lang="ar-SA" sz="3600" b="1">
                <a:solidFill>
                  <a:srgbClr val="CC3300"/>
                </a:solidFill>
                <a:cs typeface="Lotus" pitchFamily="2" charset="-78"/>
              </a:rPr>
              <a:t>ي</a:t>
            </a:r>
            <a:r>
              <a:rPr lang="fa-IR" sz="3600" b="1">
                <a:solidFill>
                  <a:srgbClr val="CC3300"/>
                </a:solidFill>
                <a:cs typeface="Lotus" pitchFamily="2" charset="-78"/>
              </a:rPr>
              <a:t>، حل مسئله، يادگير</a:t>
            </a:r>
            <a:r>
              <a:rPr lang="ar-SA" sz="3600" b="1">
                <a:solidFill>
                  <a:srgbClr val="CC3300"/>
                </a:solidFill>
                <a:cs typeface="Lotus" pitchFamily="2" charset="-78"/>
              </a:rPr>
              <a:t>ي</a:t>
            </a:r>
            <a:endParaRPr lang="en-US" sz="36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lide Number Placeholder 5"/>
          <p:cNvSpPr>
            <a:spLocks noGrp="1"/>
          </p:cNvSpPr>
          <p:nvPr>
            <p:ph type="sldNum" sz="quarter" idx="12"/>
          </p:nvPr>
        </p:nvSpPr>
        <p:spPr/>
        <p:txBody>
          <a:bodyPr/>
          <a:lstStyle/>
          <a:p>
            <a:pPr>
              <a:defRPr/>
            </a:pPr>
            <a:fld id="{ACC871D8-8838-4D37-A0B8-7E83DE4070FE}" type="slidenum">
              <a:rPr lang="fa-IR"/>
              <a:pPr>
                <a:defRPr/>
              </a:pPr>
              <a:t>70</a:t>
            </a:fld>
            <a:endParaRPr lang="en-US"/>
          </a:p>
        </p:txBody>
      </p:sp>
      <p:sp>
        <p:nvSpPr>
          <p:cNvPr id="7270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72708" name="Oval 3"/>
          <p:cNvSpPr>
            <a:spLocks noChangeArrowheads="1"/>
          </p:cNvSpPr>
          <p:nvPr/>
        </p:nvSpPr>
        <p:spPr bwMode="auto">
          <a:xfrm>
            <a:off x="4572000" y="26368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72709" name="Oval 4"/>
          <p:cNvSpPr>
            <a:spLocks noChangeArrowheads="1"/>
          </p:cNvSpPr>
          <p:nvPr/>
        </p:nvSpPr>
        <p:spPr bwMode="auto">
          <a:xfrm>
            <a:off x="2743200" y="33988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72710" name="Oval 5"/>
          <p:cNvSpPr>
            <a:spLocks noChangeArrowheads="1"/>
          </p:cNvSpPr>
          <p:nvPr/>
        </p:nvSpPr>
        <p:spPr bwMode="auto">
          <a:xfrm>
            <a:off x="6248400" y="33988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72711" name="Oval 6"/>
          <p:cNvSpPr>
            <a:spLocks noChangeArrowheads="1"/>
          </p:cNvSpPr>
          <p:nvPr/>
        </p:nvSpPr>
        <p:spPr bwMode="auto">
          <a:xfrm>
            <a:off x="1752600" y="41449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72712" name="Oval 7"/>
          <p:cNvSpPr>
            <a:spLocks noChangeArrowheads="1"/>
          </p:cNvSpPr>
          <p:nvPr/>
        </p:nvSpPr>
        <p:spPr bwMode="auto">
          <a:xfrm>
            <a:off x="3657600" y="41449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72713" name="Oval 8"/>
          <p:cNvSpPr>
            <a:spLocks noChangeArrowheads="1"/>
          </p:cNvSpPr>
          <p:nvPr/>
        </p:nvSpPr>
        <p:spPr bwMode="auto">
          <a:xfrm>
            <a:off x="5410200" y="41449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72714" name="Oval 9"/>
          <p:cNvSpPr>
            <a:spLocks noChangeArrowheads="1"/>
          </p:cNvSpPr>
          <p:nvPr/>
        </p:nvSpPr>
        <p:spPr bwMode="auto">
          <a:xfrm>
            <a:off x="7010400" y="41449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sp>
        <p:nvSpPr>
          <p:cNvPr id="72715" name="Oval 10"/>
          <p:cNvSpPr>
            <a:spLocks noChangeArrowheads="1"/>
          </p:cNvSpPr>
          <p:nvPr/>
        </p:nvSpPr>
        <p:spPr bwMode="auto">
          <a:xfrm>
            <a:off x="1295400" y="496411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sp>
        <p:nvSpPr>
          <p:cNvPr id="72716" name="Oval 11"/>
          <p:cNvSpPr>
            <a:spLocks noChangeArrowheads="1"/>
          </p:cNvSpPr>
          <p:nvPr/>
        </p:nvSpPr>
        <p:spPr bwMode="auto">
          <a:xfrm>
            <a:off x="2057400" y="496411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I</a:t>
            </a:r>
          </a:p>
        </p:txBody>
      </p:sp>
      <p:sp>
        <p:nvSpPr>
          <p:cNvPr id="72717" name="Oval 12"/>
          <p:cNvSpPr>
            <a:spLocks noChangeArrowheads="1"/>
          </p:cNvSpPr>
          <p:nvPr/>
        </p:nvSpPr>
        <p:spPr bwMode="auto">
          <a:xfrm>
            <a:off x="3962400" y="496411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K</a:t>
            </a:r>
          </a:p>
        </p:txBody>
      </p:sp>
      <p:sp>
        <p:nvSpPr>
          <p:cNvPr id="72718" name="Oval 13"/>
          <p:cNvSpPr>
            <a:spLocks noChangeArrowheads="1"/>
          </p:cNvSpPr>
          <p:nvPr/>
        </p:nvSpPr>
        <p:spPr bwMode="auto">
          <a:xfrm>
            <a:off x="5791200" y="496411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M</a:t>
            </a:r>
          </a:p>
        </p:txBody>
      </p:sp>
      <p:sp>
        <p:nvSpPr>
          <p:cNvPr id="72719" name="Oval 14"/>
          <p:cNvSpPr>
            <a:spLocks noChangeArrowheads="1"/>
          </p:cNvSpPr>
          <p:nvPr/>
        </p:nvSpPr>
        <p:spPr bwMode="auto">
          <a:xfrm>
            <a:off x="4953000" y="496411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L</a:t>
            </a:r>
          </a:p>
        </p:txBody>
      </p:sp>
      <p:sp>
        <p:nvSpPr>
          <p:cNvPr id="72720" name="Oval 15"/>
          <p:cNvSpPr>
            <a:spLocks noChangeArrowheads="1"/>
          </p:cNvSpPr>
          <p:nvPr/>
        </p:nvSpPr>
        <p:spPr bwMode="auto">
          <a:xfrm>
            <a:off x="6629400" y="496411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N</a:t>
            </a:r>
          </a:p>
        </p:txBody>
      </p:sp>
      <p:sp>
        <p:nvSpPr>
          <p:cNvPr id="72721" name="Oval 16"/>
          <p:cNvSpPr>
            <a:spLocks noChangeArrowheads="1"/>
          </p:cNvSpPr>
          <p:nvPr/>
        </p:nvSpPr>
        <p:spPr bwMode="auto">
          <a:xfrm>
            <a:off x="7391400" y="496411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O</a:t>
            </a:r>
          </a:p>
        </p:txBody>
      </p:sp>
      <p:cxnSp>
        <p:nvCxnSpPr>
          <p:cNvPr id="72722" name="AutoShape 17"/>
          <p:cNvCxnSpPr>
            <a:cxnSpLocks noChangeShapeType="1"/>
            <a:stCxn id="72708" idx="4"/>
            <a:endCxn id="72709" idx="0"/>
          </p:cNvCxnSpPr>
          <p:nvPr/>
        </p:nvCxnSpPr>
        <p:spPr bwMode="auto">
          <a:xfrm flipH="1">
            <a:off x="2933700" y="3017838"/>
            <a:ext cx="18288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3" name="AutoShape 18"/>
          <p:cNvCxnSpPr>
            <a:cxnSpLocks noChangeShapeType="1"/>
            <a:stCxn id="72708" idx="4"/>
            <a:endCxn id="72710" idx="0"/>
          </p:cNvCxnSpPr>
          <p:nvPr/>
        </p:nvCxnSpPr>
        <p:spPr bwMode="auto">
          <a:xfrm>
            <a:off x="4762500" y="3017838"/>
            <a:ext cx="16764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4" name="AutoShape 19"/>
          <p:cNvCxnSpPr>
            <a:cxnSpLocks noChangeShapeType="1"/>
            <a:stCxn id="72709" idx="4"/>
            <a:endCxn id="72711" idx="0"/>
          </p:cNvCxnSpPr>
          <p:nvPr/>
        </p:nvCxnSpPr>
        <p:spPr bwMode="auto">
          <a:xfrm flipH="1">
            <a:off x="1943100" y="3779838"/>
            <a:ext cx="9906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5" name="AutoShape 20"/>
          <p:cNvCxnSpPr>
            <a:cxnSpLocks noChangeShapeType="1"/>
            <a:stCxn id="72709" idx="4"/>
            <a:endCxn id="72712" idx="0"/>
          </p:cNvCxnSpPr>
          <p:nvPr/>
        </p:nvCxnSpPr>
        <p:spPr bwMode="auto">
          <a:xfrm>
            <a:off x="2933700" y="3779838"/>
            <a:ext cx="9144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6" name="AutoShape 21"/>
          <p:cNvCxnSpPr>
            <a:cxnSpLocks noChangeShapeType="1"/>
            <a:stCxn id="72710" idx="4"/>
            <a:endCxn id="72713" idx="0"/>
          </p:cNvCxnSpPr>
          <p:nvPr/>
        </p:nvCxnSpPr>
        <p:spPr bwMode="auto">
          <a:xfrm flipH="1">
            <a:off x="5600700" y="3779838"/>
            <a:ext cx="8382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7" name="AutoShape 22"/>
          <p:cNvCxnSpPr>
            <a:cxnSpLocks noChangeShapeType="1"/>
            <a:stCxn id="72710" idx="4"/>
            <a:endCxn id="72714" idx="0"/>
          </p:cNvCxnSpPr>
          <p:nvPr/>
        </p:nvCxnSpPr>
        <p:spPr bwMode="auto">
          <a:xfrm>
            <a:off x="6438900" y="3779838"/>
            <a:ext cx="7620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8" name="AutoShape 23"/>
          <p:cNvCxnSpPr>
            <a:cxnSpLocks noChangeShapeType="1"/>
            <a:stCxn id="72711" idx="4"/>
            <a:endCxn id="72715" idx="0"/>
          </p:cNvCxnSpPr>
          <p:nvPr/>
        </p:nvCxnSpPr>
        <p:spPr bwMode="auto">
          <a:xfrm flipH="1">
            <a:off x="1485900" y="4525963"/>
            <a:ext cx="4572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29" name="AutoShape 24"/>
          <p:cNvCxnSpPr>
            <a:cxnSpLocks noChangeShapeType="1"/>
            <a:stCxn id="72711" idx="4"/>
            <a:endCxn id="72716" idx="0"/>
          </p:cNvCxnSpPr>
          <p:nvPr/>
        </p:nvCxnSpPr>
        <p:spPr bwMode="auto">
          <a:xfrm>
            <a:off x="1943100" y="4525963"/>
            <a:ext cx="3048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30" name="AutoShape 25"/>
          <p:cNvCxnSpPr>
            <a:cxnSpLocks noChangeShapeType="1"/>
            <a:stCxn id="72712" idx="4"/>
            <a:endCxn id="72717" idx="0"/>
          </p:cNvCxnSpPr>
          <p:nvPr/>
        </p:nvCxnSpPr>
        <p:spPr bwMode="auto">
          <a:xfrm>
            <a:off x="3848100" y="4525963"/>
            <a:ext cx="3048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31" name="AutoShape 26"/>
          <p:cNvCxnSpPr>
            <a:cxnSpLocks noChangeShapeType="1"/>
            <a:stCxn id="72713" idx="4"/>
            <a:endCxn id="72719" idx="0"/>
          </p:cNvCxnSpPr>
          <p:nvPr/>
        </p:nvCxnSpPr>
        <p:spPr bwMode="auto">
          <a:xfrm flipH="1">
            <a:off x="5143500" y="4525963"/>
            <a:ext cx="4572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32" name="AutoShape 27"/>
          <p:cNvCxnSpPr>
            <a:cxnSpLocks noChangeShapeType="1"/>
            <a:stCxn id="72714" idx="4"/>
            <a:endCxn id="72720" idx="0"/>
          </p:cNvCxnSpPr>
          <p:nvPr/>
        </p:nvCxnSpPr>
        <p:spPr bwMode="auto">
          <a:xfrm flipH="1">
            <a:off x="6819900" y="4525963"/>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33" name="AutoShape 28"/>
          <p:cNvCxnSpPr>
            <a:cxnSpLocks noChangeShapeType="1"/>
            <a:stCxn id="72714" idx="4"/>
            <a:endCxn id="72721" idx="0"/>
          </p:cNvCxnSpPr>
          <p:nvPr/>
        </p:nvCxnSpPr>
        <p:spPr bwMode="auto">
          <a:xfrm>
            <a:off x="7200900" y="4525963"/>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34" name="AutoShape 29"/>
          <p:cNvCxnSpPr>
            <a:cxnSpLocks noChangeShapeType="1"/>
            <a:stCxn id="72713" idx="4"/>
            <a:endCxn id="72718" idx="0"/>
          </p:cNvCxnSpPr>
          <p:nvPr/>
        </p:nvCxnSpPr>
        <p:spPr bwMode="auto">
          <a:xfrm>
            <a:off x="5600700" y="4525963"/>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35" name="Rectangle 30"/>
          <p:cNvSpPr>
            <a:spLocks noChangeArrowheads="1"/>
          </p:cNvSpPr>
          <p:nvPr/>
        </p:nvSpPr>
        <p:spPr bwMode="auto">
          <a:xfrm>
            <a:off x="3962400" y="4964113"/>
            <a:ext cx="381000" cy="3810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6" name="Text Box 31"/>
          <p:cNvSpPr txBox="1">
            <a:spLocks noChangeArrowheads="1"/>
          </p:cNvSpPr>
          <p:nvPr/>
        </p:nvSpPr>
        <p:spPr bwMode="auto">
          <a:xfrm>
            <a:off x="3657600" y="29718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2737" name="Oval 32"/>
          <p:cNvSpPr>
            <a:spLocks noChangeArrowheads="1"/>
          </p:cNvSpPr>
          <p:nvPr/>
        </p:nvSpPr>
        <p:spPr bwMode="auto">
          <a:xfrm>
            <a:off x="914400" y="59134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P</a:t>
            </a:r>
          </a:p>
        </p:txBody>
      </p:sp>
      <p:sp>
        <p:nvSpPr>
          <p:cNvPr id="72738" name="Oval 33"/>
          <p:cNvSpPr>
            <a:spLocks noChangeArrowheads="1"/>
          </p:cNvSpPr>
          <p:nvPr/>
        </p:nvSpPr>
        <p:spPr bwMode="auto">
          <a:xfrm>
            <a:off x="1524000" y="59134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Q</a:t>
            </a:r>
          </a:p>
        </p:txBody>
      </p:sp>
      <p:sp>
        <p:nvSpPr>
          <p:cNvPr id="72739" name="Oval 34"/>
          <p:cNvSpPr>
            <a:spLocks noChangeArrowheads="1"/>
          </p:cNvSpPr>
          <p:nvPr/>
        </p:nvSpPr>
        <p:spPr bwMode="auto">
          <a:xfrm>
            <a:off x="3200400" y="4953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a:t>
            </a:r>
          </a:p>
        </p:txBody>
      </p:sp>
      <p:sp>
        <p:nvSpPr>
          <p:cNvPr id="72740" name="Oval 35"/>
          <p:cNvSpPr>
            <a:spLocks noChangeArrowheads="1"/>
          </p:cNvSpPr>
          <p:nvPr/>
        </p:nvSpPr>
        <p:spPr bwMode="auto">
          <a:xfrm>
            <a:off x="5867400" y="59134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W</a:t>
            </a:r>
          </a:p>
        </p:txBody>
      </p:sp>
      <p:sp>
        <p:nvSpPr>
          <p:cNvPr id="72741" name="Oval 36"/>
          <p:cNvSpPr>
            <a:spLocks noChangeArrowheads="1"/>
          </p:cNvSpPr>
          <p:nvPr/>
        </p:nvSpPr>
        <p:spPr bwMode="auto">
          <a:xfrm>
            <a:off x="5181600" y="59134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V</a:t>
            </a:r>
          </a:p>
        </p:txBody>
      </p:sp>
      <p:sp>
        <p:nvSpPr>
          <p:cNvPr id="72742" name="Oval 37"/>
          <p:cNvSpPr>
            <a:spLocks noChangeArrowheads="1"/>
          </p:cNvSpPr>
          <p:nvPr/>
        </p:nvSpPr>
        <p:spPr bwMode="auto">
          <a:xfrm>
            <a:off x="6477000" y="59134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X</a:t>
            </a:r>
          </a:p>
        </p:txBody>
      </p:sp>
      <p:sp>
        <p:nvSpPr>
          <p:cNvPr id="72743" name="Oval 38"/>
          <p:cNvSpPr>
            <a:spLocks noChangeArrowheads="1"/>
          </p:cNvSpPr>
          <p:nvPr/>
        </p:nvSpPr>
        <p:spPr bwMode="auto">
          <a:xfrm>
            <a:off x="7086600" y="59134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Y</a:t>
            </a:r>
          </a:p>
        </p:txBody>
      </p:sp>
      <p:sp>
        <p:nvSpPr>
          <p:cNvPr id="72744" name="Oval 39"/>
          <p:cNvSpPr>
            <a:spLocks noChangeArrowheads="1"/>
          </p:cNvSpPr>
          <p:nvPr/>
        </p:nvSpPr>
        <p:spPr bwMode="auto">
          <a:xfrm>
            <a:off x="7696200" y="59134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Z</a:t>
            </a:r>
          </a:p>
        </p:txBody>
      </p:sp>
      <p:sp>
        <p:nvSpPr>
          <p:cNvPr id="72745" name="Oval 40"/>
          <p:cNvSpPr>
            <a:spLocks noChangeArrowheads="1"/>
          </p:cNvSpPr>
          <p:nvPr/>
        </p:nvSpPr>
        <p:spPr bwMode="auto">
          <a:xfrm>
            <a:off x="2209800" y="59134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R</a:t>
            </a:r>
          </a:p>
        </p:txBody>
      </p:sp>
      <p:sp>
        <p:nvSpPr>
          <p:cNvPr id="72746" name="Oval 41"/>
          <p:cNvSpPr>
            <a:spLocks noChangeArrowheads="1"/>
          </p:cNvSpPr>
          <p:nvPr/>
        </p:nvSpPr>
        <p:spPr bwMode="auto">
          <a:xfrm>
            <a:off x="2819400" y="59134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S</a:t>
            </a:r>
          </a:p>
        </p:txBody>
      </p:sp>
      <p:sp>
        <p:nvSpPr>
          <p:cNvPr id="72747" name="Oval 42"/>
          <p:cNvSpPr>
            <a:spLocks noChangeArrowheads="1"/>
          </p:cNvSpPr>
          <p:nvPr/>
        </p:nvSpPr>
        <p:spPr bwMode="auto">
          <a:xfrm>
            <a:off x="3505200" y="59134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T</a:t>
            </a:r>
          </a:p>
        </p:txBody>
      </p:sp>
      <p:sp>
        <p:nvSpPr>
          <p:cNvPr id="72748" name="Oval 43"/>
          <p:cNvSpPr>
            <a:spLocks noChangeArrowheads="1"/>
          </p:cNvSpPr>
          <p:nvPr/>
        </p:nvSpPr>
        <p:spPr bwMode="auto">
          <a:xfrm>
            <a:off x="4572000" y="591343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U</a:t>
            </a:r>
          </a:p>
        </p:txBody>
      </p:sp>
      <p:cxnSp>
        <p:nvCxnSpPr>
          <p:cNvPr id="72749" name="AutoShape 44"/>
          <p:cNvCxnSpPr>
            <a:cxnSpLocks noChangeShapeType="1"/>
            <a:stCxn id="72712" idx="4"/>
            <a:endCxn id="72739" idx="0"/>
          </p:cNvCxnSpPr>
          <p:nvPr/>
        </p:nvCxnSpPr>
        <p:spPr bwMode="auto">
          <a:xfrm flipH="1">
            <a:off x="3390900" y="4525963"/>
            <a:ext cx="457200" cy="427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0" name="AutoShape 45"/>
          <p:cNvCxnSpPr>
            <a:cxnSpLocks noChangeShapeType="1"/>
            <a:stCxn id="72715" idx="4"/>
            <a:endCxn id="72737" idx="0"/>
          </p:cNvCxnSpPr>
          <p:nvPr/>
        </p:nvCxnSpPr>
        <p:spPr bwMode="auto">
          <a:xfrm flipH="1">
            <a:off x="1104900" y="5345113"/>
            <a:ext cx="3810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1" name="AutoShape 46"/>
          <p:cNvCxnSpPr>
            <a:cxnSpLocks noChangeShapeType="1"/>
            <a:stCxn id="72715" idx="4"/>
            <a:endCxn id="72738" idx="0"/>
          </p:cNvCxnSpPr>
          <p:nvPr/>
        </p:nvCxnSpPr>
        <p:spPr bwMode="auto">
          <a:xfrm>
            <a:off x="1485900" y="5345113"/>
            <a:ext cx="2286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2" name="AutoShape 47"/>
          <p:cNvCxnSpPr>
            <a:cxnSpLocks noChangeShapeType="1"/>
            <a:stCxn id="72716" idx="4"/>
            <a:endCxn id="72745" idx="0"/>
          </p:cNvCxnSpPr>
          <p:nvPr/>
        </p:nvCxnSpPr>
        <p:spPr bwMode="auto">
          <a:xfrm>
            <a:off x="2247900" y="5345113"/>
            <a:ext cx="1524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3" name="AutoShape 48"/>
          <p:cNvCxnSpPr>
            <a:cxnSpLocks noChangeShapeType="1"/>
            <a:stCxn id="72739" idx="4"/>
            <a:endCxn id="72746" idx="0"/>
          </p:cNvCxnSpPr>
          <p:nvPr/>
        </p:nvCxnSpPr>
        <p:spPr bwMode="auto">
          <a:xfrm flipH="1">
            <a:off x="3009900" y="5334000"/>
            <a:ext cx="381000" cy="5794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4" name="AutoShape 49"/>
          <p:cNvCxnSpPr>
            <a:cxnSpLocks noChangeShapeType="1"/>
            <a:stCxn id="72739" idx="4"/>
            <a:endCxn id="72747" idx="0"/>
          </p:cNvCxnSpPr>
          <p:nvPr/>
        </p:nvCxnSpPr>
        <p:spPr bwMode="auto">
          <a:xfrm>
            <a:off x="3390900" y="5334000"/>
            <a:ext cx="304800" cy="5794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5" name="AutoShape 50"/>
          <p:cNvCxnSpPr>
            <a:cxnSpLocks noChangeShapeType="1"/>
            <a:stCxn id="72719" idx="4"/>
            <a:endCxn id="72748" idx="0"/>
          </p:cNvCxnSpPr>
          <p:nvPr/>
        </p:nvCxnSpPr>
        <p:spPr bwMode="auto">
          <a:xfrm flipH="1">
            <a:off x="4762500" y="5345113"/>
            <a:ext cx="3810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6" name="AutoShape 51"/>
          <p:cNvCxnSpPr>
            <a:cxnSpLocks noChangeShapeType="1"/>
            <a:stCxn id="72719" idx="4"/>
            <a:endCxn id="72741" idx="0"/>
          </p:cNvCxnSpPr>
          <p:nvPr/>
        </p:nvCxnSpPr>
        <p:spPr bwMode="auto">
          <a:xfrm>
            <a:off x="5143500" y="5345113"/>
            <a:ext cx="2286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7" name="AutoShape 52"/>
          <p:cNvCxnSpPr>
            <a:cxnSpLocks noChangeShapeType="1"/>
            <a:stCxn id="72718" idx="4"/>
            <a:endCxn id="72740" idx="0"/>
          </p:cNvCxnSpPr>
          <p:nvPr/>
        </p:nvCxnSpPr>
        <p:spPr bwMode="auto">
          <a:xfrm>
            <a:off x="5981700" y="5345113"/>
            <a:ext cx="762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8" name="AutoShape 53"/>
          <p:cNvCxnSpPr>
            <a:cxnSpLocks noChangeShapeType="1"/>
            <a:stCxn id="72720" idx="4"/>
            <a:endCxn id="72742" idx="0"/>
          </p:cNvCxnSpPr>
          <p:nvPr/>
        </p:nvCxnSpPr>
        <p:spPr bwMode="auto">
          <a:xfrm flipH="1">
            <a:off x="6667500" y="5345113"/>
            <a:ext cx="1524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59" name="AutoShape 54"/>
          <p:cNvCxnSpPr>
            <a:cxnSpLocks noChangeShapeType="1"/>
            <a:stCxn id="72721" idx="4"/>
            <a:endCxn id="72743" idx="0"/>
          </p:cNvCxnSpPr>
          <p:nvPr/>
        </p:nvCxnSpPr>
        <p:spPr bwMode="auto">
          <a:xfrm flipH="1">
            <a:off x="7277100" y="5345113"/>
            <a:ext cx="3048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60" name="AutoShape 55"/>
          <p:cNvCxnSpPr>
            <a:cxnSpLocks noChangeShapeType="1"/>
            <a:stCxn id="72721" idx="4"/>
            <a:endCxn id="72744" idx="0"/>
          </p:cNvCxnSpPr>
          <p:nvPr/>
        </p:nvCxnSpPr>
        <p:spPr bwMode="auto">
          <a:xfrm>
            <a:off x="7581900" y="5345113"/>
            <a:ext cx="3048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761" name="Rectangle 56"/>
          <p:cNvSpPr>
            <a:spLocks noChangeArrowheads="1"/>
          </p:cNvSpPr>
          <p:nvPr/>
        </p:nvSpPr>
        <p:spPr bwMode="auto">
          <a:xfrm>
            <a:off x="6477000" y="5913438"/>
            <a:ext cx="381000" cy="3810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2" name="Text Box 57"/>
          <p:cNvSpPr txBox="1">
            <a:spLocks noChangeArrowheads="1"/>
          </p:cNvSpPr>
          <p:nvPr/>
        </p:nvSpPr>
        <p:spPr bwMode="auto">
          <a:xfrm>
            <a:off x="5638800" y="29718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2763" name="Text Box 58"/>
          <p:cNvSpPr txBox="1">
            <a:spLocks noChangeArrowheads="1"/>
          </p:cNvSpPr>
          <p:nvPr/>
        </p:nvSpPr>
        <p:spPr bwMode="auto">
          <a:xfrm>
            <a:off x="2286000" y="37036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2764" name="Text Box 59"/>
          <p:cNvSpPr txBox="1">
            <a:spLocks noChangeArrowheads="1"/>
          </p:cNvSpPr>
          <p:nvPr/>
        </p:nvSpPr>
        <p:spPr bwMode="auto">
          <a:xfrm>
            <a:off x="3352800" y="37338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2765" name="Text Box 60"/>
          <p:cNvSpPr txBox="1">
            <a:spLocks noChangeArrowheads="1"/>
          </p:cNvSpPr>
          <p:nvPr/>
        </p:nvSpPr>
        <p:spPr bwMode="auto">
          <a:xfrm>
            <a:off x="1524000" y="44196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2766" name="Text Box 61"/>
          <p:cNvSpPr txBox="1">
            <a:spLocks noChangeArrowheads="1"/>
          </p:cNvSpPr>
          <p:nvPr/>
        </p:nvSpPr>
        <p:spPr bwMode="auto">
          <a:xfrm>
            <a:off x="2133600" y="44196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2767" name="Text Box 62"/>
          <p:cNvSpPr txBox="1">
            <a:spLocks noChangeArrowheads="1"/>
          </p:cNvSpPr>
          <p:nvPr/>
        </p:nvSpPr>
        <p:spPr bwMode="auto">
          <a:xfrm>
            <a:off x="3429000" y="44196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2768" name="Text Box 63"/>
          <p:cNvSpPr txBox="1">
            <a:spLocks noChangeArrowheads="1"/>
          </p:cNvSpPr>
          <p:nvPr/>
        </p:nvSpPr>
        <p:spPr bwMode="auto">
          <a:xfrm>
            <a:off x="4038600" y="44196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2769" name="Text Box 64"/>
          <p:cNvSpPr txBox="1">
            <a:spLocks noChangeArrowheads="1"/>
          </p:cNvSpPr>
          <p:nvPr/>
        </p:nvSpPr>
        <p:spPr bwMode="auto">
          <a:xfrm>
            <a:off x="1143000" y="53641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2770" name="Text Box 65"/>
          <p:cNvSpPr txBox="1">
            <a:spLocks noChangeArrowheads="1"/>
          </p:cNvSpPr>
          <p:nvPr/>
        </p:nvSpPr>
        <p:spPr bwMode="auto">
          <a:xfrm>
            <a:off x="1600200" y="53340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2771" name="Text Box 66"/>
          <p:cNvSpPr txBox="1">
            <a:spLocks noChangeArrowheads="1"/>
          </p:cNvSpPr>
          <p:nvPr/>
        </p:nvSpPr>
        <p:spPr bwMode="auto">
          <a:xfrm>
            <a:off x="2362200" y="53641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2772" name="Text Box 67"/>
          <p:cNvSpPr txBox="1">
            <a:spLocks noChangeArrowheads="1"/>
          </p:cNvSpPr>
          <p:nvPr/>
        </p:nvSpPr>
        <p:spPr bwMode="auto">
          <a:xfrm>
            <a:off x="3048000" y="53340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2773" name="Text Box 68"/>
          <p:cNvSpPr txBox="1">
            <a:spLocks noChangeArrowheads="1"/>
          </p:cNvSpPr>
          <p:nvPr/>
        </p:nvSpPr>
        <p:spPr bwMode="auto">
          <a:xfrm>
            <a:off x="3581400" y="53340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2774" name="Text Box 69"/>
          <p:cNvSpPr txBox="1">
            <a:spLocks noChangeArrowheads="1"/>
          </p:cNvSpPr>
          <p:nvPr/>
        </p:nvSpPr>
        <p:spPr bwMode="auto">
          <a:xfrm>
            <a:off x="5943600" y="37036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2775" name="Text Box 70"/>
          <p:cNvSpPr txBox="1">
            <a:spLocks noChangeArrowheads="1"/>
          </p:cNvSpPr>
          <p:nvPr/>
        </p:nvSpPr>
        <p:spPr bwMode="auto">
          <a:xfrm>
            <a:off x="6781800" y="37338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2776" name="Text Box 71"/>
          <p:cNvSpPr txBox="1">
            <a:spLocks noChangeArrowheads="1"/>
          </p:cNvSpPr>
          <p:nvPr/>
        </p:nvSpPr>
        <p:spPr bwMode="auto">
          <a:xfrm>
            <a:off x="5181600" y="44196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2777" name="Text Box 72"/>
          <p:cNvSpPr txBox="1">
            <a:spLocks noChangeArrowheads="1"/>
          </p:cNvSpPr>
          <p:nvPr/>
        </p:nvSpPr>
        <p:spPr bwMode="auto">
          <a:xfrm>
            <a:off x="5791200" y="44196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2778" name="Text Box 73"/>
          <p:cNvSpPr txBox="1">
            <a:spLocks noChangeArrowheads="1"/>
          </p:cNvSpPr>
          <p:nvPr/>
        </p:nvSpPr>
        <p:spPr bwMode="auto">
          <a:xfrm>
            <a:off x="4800600" y="53641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2779" name="Text Box 74"/>
          <p:cNvSpPr txBox="1">
            <a:spLocks noChangeArrowheads="1"/>
          </p:cNvSpPr>
          <p:nvPr/>
        </p:nvSpPr>
        <p:spPr bwMode="auto">
          <a:xfrm>
            <a:off x="5257800" y="53641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2780" name="Text Box 75"/>
          <p:cNvSpPr txBox="1">
            <a:spLocks noChangeArrowheads="1"/>
          </p:cNvSpPr>
          <p:nvPr/>
        </p:nvSpPr>
        <p:spPr bwMode="auto">
          <a:xfrm>
            <a:off x="5867400" y="54102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2781" name="Text Box 76"/>
          <p:cNvSpPr txBox="1">
            <a:spLocks noChangeArrowheads="1"/>
          </p:cNvSpPr>
          <p:nvPr/>
        </p:nvSpPr>
        <p:spPr bwMode="auto">
          <a:xfrm>
            <a:off x="6629400" y="53641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2782" name="Text Box 77"/>
          <p:cNvSpPr txBox="1">
            <a:spLocks noChangeArrowheads="1"/>
          </p:cNvSpPr>
          <p:nvPr/>
        </p:nvSpPr>
        <p:spPr bwMode="auto">
          <a:xfrm>
            <a:off x="6858000" y="44196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2783" name="Text Box 78"/>
          <p:cNvSpPr txBox="1">
            <a:spLocks noChangeArrowheads="1"/>
          </p:cNvSpPr>
          <p:nvPr/>
        </p:nvSpPr>
        <p:spPr bwMode="auto">
          <a:xfrm>
            <a:off x="7391400" y="44196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2784" name="Text Box 79"/>
          <p:cNvSpPr txBox="1">
            <a:spLocks noChangeArrowheads="1"/>
          </p:cNvSpPr>
          <p:nvPr/>
        </p:nvSpPr>
        <p:spPr bwMode="auto">
          <a:xfrm>
            <a:off x="7315200" y="53340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2785" name="Text Box 80"/>
          <p:cNvSpPr txBox="1">
            <a:spLocks noChangeArrowheads="1"/>
          </p:cNvSpPr>
          <p:nvPr/>
        </p:nvSpPr>
        <p:spPr bwMode="auto">
          <a:xfrm>
            <a:off x="7772400" y="53641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2786" name="Text Box 81"/>
          <p:cNvSpPr txBox="1">
            <a:spLocks noChangeArrowheads="1"/>
          </p:cNvSpPr>
          <p:nvPr/>
        </p:nvSpPr>
        <p:spPr bwMode="auto">
          <a:xfrm>
            <a:off x="2667000" y="32464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2787" name="Text Box 82"/>
          <p:cNvSpPr txBox="1">
            <a:spLocks noChangeArrowheads="1"/>
          </p:cNvSpPr>
          <p:nvPr/>
        </p:nvSpPr>
        <p:spPr bwMode="auto">
          <a:xfrm>
            <a:off x="6629400" y="31702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2788" name="Text Box 83"/>
          <p:cNvSpPr txBox="1">
            <a:spLocks noChangeArrowheads="1"/>
          </p:cNvSpPr>
          <p:nvPr/>
        </p:nvSpPr>
        <p:spPr bwMode="auto">
          <a:xfrm>
            <a:off x="1676400" y="39624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72789" name="Text Box 84"/>
          <p:cNvSpPr txBox="1">
            <a:spLocks noChangeArrowheads="1"/>
          </p:cNvSpPr>
          <p:nvPr/>
        </p:nvSpPr>
        <p:spPr bwMode="auto">
          <a:xfrm>
            <a:off x="3962400" y="38862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2790" name="Text Box 85"/>
          <p:cNvSpPr txBox="1">
            <a:spLocks noChangeArrowheads="1"/>
          </p:cNvSpPr>
          <p:nvPr/>
        </p:nvSpPr>
        <p:spPr bwMode="auto">
          <a:xfrm>
            <a:off x="4267200" y="53340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72791" name="Text Box 86"/>
          <p:cNvSpPr txBox="1">
            <a:spLocks noChangeArrowheads="1"/>
          </p:cNvSpPr>
          <p:nvPr/>
        </p:nvSpPr>
        <p:spPr bwMode="auto">
          <a:xfrm>
            <a:off x="3048000" y="48466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2792" name="Text Box 87"/>
          <p:cNvSpPr txBox="1">
            <a:spLocks noChangeArrowheads="1"/>
          </p:cNvSpPr>
          <p:nvPr/>
        </p:nvSpPr>
        <p:spPr bwMode="auto">
          <a:xfrm>
            <a:off x="2438400" y="49228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2793" name="Text Box 88"/>
          <p:cNvSpPr txBox="1">
            <a:spLocks noChangeArrowheads="1"/>
          </p:cNvSpPr>
          <p:nvPr/>
        </p:nvSpPr>
        <p:spPr bwMode="auto">
          <a:xfrm>
            <a:off x="1219200" y="48768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2794" name="Text Box 89"/>
          <p:cNvSpPr txBox="1">
            <a:spLocks noChangeArrowheads="1"/>
          </p:cNvSpPr>
          <p:nvPr/>
        </p:nvSpPr>
        <p:spPr bwMode="auto">
          <a:xfrm>
            <a:off x="838200" y="57912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2795" name="Text Box 90"/>
          <p:cNvSpPr txBox="1">
            <a:spLocks noChangeArrowheads="1"/>
          </p:cNvSpPr>
          <p:nvPr/>
        </p:nvSpPr>
        <p:spPr bwMode="auto">
          <a:xfrm>
            <a:off x="1752600" y="62484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2796" name="Text Box 91"/>
          <p:cNvSpPr txBox="1">
            <a:spLocks noChangeArrowheads="1"/>
          </p:cNvSpPr>
          <p:nvPr/>
        </p:nvSpPr>
        <p:spPr bwMode="auto">
          <a:xfrm>
            <a:off x="2438400" y="62484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2797" name="Text Box 92"/>
          <p:cNvSpPr txBox="1">
            <a:spLocks noChangeArrowheads="1"/>
          </p:cNvSpPr>
          <p:nvPr/>
        </p:nvSpPr>
        <p:spPr bwMode="auto">
          <a:xfrm>
            <a:off x="3048000" y="62484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2798" name="Text Box 93"/>
          <p:cNvSpPr txBox="1">
            <a:spLocks noChangeArrowheads="1"/>
          </p:cNvSpPr>
          <p:nvPr/>
        </p:nvSpPr>
        <p:spPr bwMode="auto">
          <a:xfrm>
            <a:off x="3810000" y="62182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2799" name="Text Box 94"/>
          <p:cNvSpPr txBox="1">
            <a:spLocks noChangeArrowheads="1"/>
          </p:cNvSpPr>
          <p:nvPr/>
        </p:nvSpPr>
        <p:spPr bwMode="auto">
          <a:xfrm>
            <a:off x="4800600" y="62484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2800" name="Text Box 95"/>
          <p:cNvSpPr txBox="1">
            <a:spLocks noChangeArrowheads="1"/>
          </p:cNvSpPr>
          <p:nvPr/>
        </p:nvSpPr>
        <p:spPr bwMode="auto">
          <a:xfrm>
            <a:off x="5486400" y="62182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2801" name="Text Box 96"/>
          <p:cNvSpPr txBox="1">
            <a:spLocks noChangeArrowheads="1"/>
          </p:cNvSpPr>
          <p:nvPr/>
        </p:nvSpPr>
        <p:spPr bwMode="auto">
          <a:xfrm>
            <a:off x="6019800" y="63246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2802" name="Text Box 97"/>
          <p:cNvSpPr txBox="1">
            <a:spLocks noChangeArrowheads="1"/>
          </p:cNvSpPr>
          <p:nvPr/>
        </p:nvSpPr>
        <p:spPr bwMode="auto">
          <a:xfrm>
            <a:off x="6629400" y="62944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72803" name="Text Box 98"/>
          <p:cNvSpPr txBox="1">
            <a:spLocks noChangeArrowheads="1"/>
          </p:cNvSpPr>
          <p:nvPr/>
        </p:nvSpPr>
        <p:spPr bwMode="auto">
          <a:xfrm>
            <a:off x="7162800" y="62944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2804" name="Text Box 99"/>
          <p:cNvSpPr txBox="1">
            <a:spLocks noChangeArrowheads="1"/>
          </p:cNvSpPr>
          <p:nvPr/>
        </p:nvSpPr>
        <p:spPr bwMode="auto">
          <a:xfrm>
            <a:off x="7696200" y="63246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2805" name="Text Box 100"/>
          <p:cNvSpPr txBox="1">
            <a:spLocks noChangeArrowheads="1"/>
          </p:cNvSpPr>
          <p:nvPr/>
        </p:nvSpPr>
        <p:spPr bwMode="auto">
          <a:xfrm>
            <a:off x="7772400" y="48466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2806" name="Text Box 101"/>
          <p:cNvSpPr txBox="1">
            <a:spLocks noChangeArrowheads="1"/>
          </p:cNvSpPr>
          <p:nvPr/>
        </p:nvSpPr>
        <p:spPr bwMode="auto">
          <a:xfrm>
            <a:off x="7010400" y="48768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2807" name="Text Box 102"/>
          <p:cNvSpPr txBox="1">
            <a:spLocks noChangeArrowheads="1"/>
          </p:cNvSpPr>
          <p:nvPr/>
        </p:nvSpPr>
        <p:spPr bwMode="auto">
          <a:xfrm>
            <a:off x="6172200" y="48466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2808" name="Text Box 103"/>
          <p:cNvSpPr txBox="1">
            <a:spLocks noChangeArrowheads="1"/>
          </p:cNvSpPr>
          <p:nvPr/>
        </p:nvSpPr>
        <p:spPr bwMode="auto">
          <a:xfrm>
            <a:off x="5334000" y="49228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2809" name="Text Box 104"/>
          <p:cNvSpPr txBox="1">
            <a:spLocks noChangeArrowheads="1"/>
          </p:cNvSpPr>
          <p:nvPr/>
        </p:nvSpPr>
        <p:spPr bwMode="auto">
          <a:xfrm>
            <a:off x="5334000" y="39322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2810" name="Text Box 105"/>
          <p:cNvSpPr txBox="1">
            <a:spLocks noChangeArrowheads="1"/>
          </p:cNvSpPr>
          <p:nvPr/>
        </p:nvSpPr>
        <p:spPr bwMode="auto">
          <a:xfrm>
            <a:off x="7391400" y="400843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2811" name="Rectangle 106"/>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3600" b="1">
                <a:solidFill>
                  <a:schemeClr val="accent2"/>
                </a:solidFill>
                <a:cs typeface="Lotus" pitchFamily="2" charset="-78"/>
              </a:rPr>
              <a:t>جستجوی حريصانه</a:t>
            </a:r>
            <a:endParaRPr lang="en-US" sz="3600" b="1">
              <a:solidFill>
                <a:schemeClr val="accent2"/>
              </a:solidFill>
              <a:cs typeface="Lotus" pitchFamily="2" charset="-78"/>
            </a:endParaRPr>
          </a:p>
        </p:txBody>
      </p:sp>
      <p:sp>
        <p:nvSpPr>
          <p:cNvPr id="72812" name="TextBox 1"/>
          <p:cNvSpPr txBox="1">
            <a:spLocks noChangeArrowheads="1"/>
          </p:cNvSpPr>
          <p:nvPr/>
        </p:nvSpPr>
        <p:spPr bwMode="auto">
          <a:xfrm>
            <a:off x="1104900" y="2492375"/>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r>
              <a:rPr lang="en-US"/>
              <a:t>Fn=hn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p:txBody>
          <a:bodyPr/>
          <a:lstStyle/>
          <a:p>
            <a:pPr>
              <a:defRPr/>
            </a:pPr>
            <a:fld id="{7D9110C1-74D7-45C5-9D76-9B0F4F164644}" type="slidenum">
              <a:rPr lang="fa-IR"/>
              <a:pPr>
                <a:defRPr/>
              </a:pPr>
              <a:t>71</a:t>
            </a:fld>
            <a:endParaRPr lang="en-US"/>
          </a:p>
        </p:txBody>
      </p:sp>
      <p:sp>
        <p:nvSpPr>
          <p:cNvPr id="7373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grpSp>
        <p:nvGrpSpPr>
          <p:cNvPr id="187395" name="Group 3"/>
          <p:cNvGrpSpPr>
            <a:grpSpLocks/>
          </p:cNvGrpSpPr>
          <p:nvPr/>
        </p:nvGrpSpPr>
        <p:grpSpPr bwMode="auto">
          <a:xfrm>
            <a:off x="2501900" y="3022600"/>
            <a:ext cx="533400" cy="622300"/>
            <a:chOff x="720" y="1797"/>
            <a:chExt cx="336" cy="392"/>
          </a:xfrm>
        </p:grpSpPr>
        <p:sp>
          <p:nvSpPr>
            <p:cNvPr id="73789" name="Text Box 4"/>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73790" name="Text Box 5"/>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sp>
        <p:nvSpPr>
          <p:cNvPr id="73733" name="Oval 6"/>
          <p:cNvSpPr>
            <a:spLocks noChangeArrowheads="1"/>
          </p:cNvSpPr>
          <p:nvPr/>
        </p:nvSpPr>
        <p:spPr bwMode="auto">
          <a:xfrm>
            <a:off x="4787900" y="25781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73734" name="Oval 7"/>
          <p:cNvSpPr>
            <a:spLocks noChangeArrowheads="1"/>
          </p:cNvSpPr>
          <p:nvPr/>
        </p:nvSpPr>
        <p:spPr bwMode="auto">
          <a:xfrm>
            <a:off x="2959100" y="33401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73735" name="Oval 8"/>
          <p:cNvSpPr>
            <a:spLocks noChangeArrowheads="1"/>
          </p:cNvSpPr>
          <p:nvPr/>
        </p:nvSpPr>
        <p:spPr bwMode="auto">
          <a:xfrm>
            <a:off x="6464300" y="33401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73736" name="Oval 9"/>
          <p:cNvSpPr>
            <a:spLocks noChangeArrowheads="1"/>
          </p:cNvSpPr>
          <p:nvPr/>
        </p:nvSpPr>
        <p:spPr bwMode="auto">
          <a:xfrm>
            <a:off x="1968500" y="40862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73737" name="Oval 10"/>
          <p:cNvSpPr>
            <a:spLocks noChangeArrowheads="1"/>
          </p:cNvSpPr>
          <p:nvPr/>
        </p:nvSpPr>
        <p:spPr bwMode="auto">
          <a:xfrm>
            <a:off x="3873500" y="40862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73738" name="Oval 11"/>
          <p:cNvSpPr>
            <a:spLocks noChangeArrowheads="1"/>
          </p:cNvSpPr>
          <p:nvPr/>
        </p:nvSpPr>
        <p:spPr bwMode="auto">
          <a:xfrm>
            <a:off x="5626100" y="40862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73739" name="Oval 12"/>
          <p:cNvSpPr>
            <a:spLocks noChangeArrowheads="1"/>
          </p:cNvSpPr>
          <p:nvPr/>
        </p:nvSpPr>
        <p:spPr bwMode="auto">
          <a:xfrm>
            <a:off x="7226300" y="40862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sp>
        <p:nvSpPr>
          <p:cNvPr id="73740" name="Oval 13"/>
          <p:cNvSpPr>
            <a:spLocks noChangeArrowheads="1"/>
          </p:cNvSpPr>
          <p:nvPr/>
        </p:nvSpPr>
        <p:spPr bwMode="auto">
          <a:xfrm>
            <a:off x="6845300" y="490537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N</a:t>
            </a:r>
          </a:p>
        </p:txBody>
      </p:sp>
      <p:sp>
        <p:nvSpPr>
          <p:cNvPr id="73741" name="Oval 14"/>
          <p:cNvSpPr>
            <a:spLocks noChangeArrowheads="1"/>
          </p:cNvSpPr>
          <p:nvPr/>
        </p:nvSpPr>
        <p:spPr bwMode="auto">
          <a:xfrm>
            <a:off x="7607300" y="490537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O</a:t>
            </a:r>
          </a:p>
        </p:txBody>
      </p:sp>
      <p:cxnSp>
        <p:nvCxnSpPr>
          <p:cNvPr id="73742" name="AutoShape 15"/>
          <p:cNvCxnSpPr>
            <a:cxnSpLocks noChangeShapeType="1"/>
            <a:stCxn id="73733" idx="4"/>
            <a:endCxn id="73734" idx="0"/>
          </p:cNvCxnSpPr>
          <p:nvPr/>
        </p:nvCxnSpPr>
        <p:spPr bwMode="auto">
          <a:xfrm flipH="1">
            <a:off x="3149600" y="2959100"/>
            <a:ext cx="18288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43" name="AutoShape 16"/>
          <p:cNvCxnSpPr>
            <a:cxnSpLocks noChangeShapeType="1"/>
            <a:stCxn id="73733" idx="4"/>
            <a:endCxn id="73735" idx="0"/>
          </p:cNvCxnSpPr>
          <p:nvPr/>
        </p:nvCxnSpPr>
        <p:spPr bwMode="auto">
          <a:xfrm>
            <a:off x="4978400" y="2959100"/>
            <a:ext cx="16764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44" name="AutoShape 17"/>
          <p:cNvCxnSpPr>
            <a:cxnSpLocks noChangeShapeType="1"/>
            <a:stCxn id="73734" idx="4"/>
            <a:endCxn id="73736" idx="0"/>
          </p:cNvCxnSpPr>
          <p:nvPr/>
        </p:nvCxnSpPr>
        <p:spPr bwMode="auto">
          <a:xfrm flipH="1">
            <a:off x="2159000" y="3721100"/>
            <a:ext cx="9906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45" name="AutoShape 18"/>
          <p:cNvCxnSpPr>
            <a:cxnSpLocks noChangeShapeType="1"/>
            <a:stCxn id="73734" idx="4"/>
            <a:endCxn id="73737" idx="0"/>
          </p:cNvCxnSpPr>
          <p:nvPr/>
        </p:nvCxnSpPr>
        <p:spPr bwMode="auto">
          <a:xfrm>
            <a:off x="3149600" y="3721100"/>
            <a:ext cx="9144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46" name="AutoShape 19"/>
          <p:cNvCxnSpPr>
            <a:cxnSpLocks noChangeShapeType="1"/>
            <a:stCxn id="73735" idx="4"/>
            <a:endCxn id="73738" idx="0"/>
          </p:cNvCxnSpPr>
          <p:nvPr/>
        </p:nvCxnSpPr>
        <p:spPr bwMode="auto">
          <a:xfrm flipH="1">
            <a:off x="5816600" y="3721100"/>
            <a:ext cx="8382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47" name="AutoShape 20"/>
          <p:cNvCxnSpPr>
            <a:cxnSpLocks noChangeShapeType="1"/>
            <a:stCxn id="73735" idx="4"/>
            <a:endCxn id="73739" idx="0"/>
          </p:cNvCxnSpPr>
          <p:nvPr/>
        </p:nvCxnSpPr>
        <p:spPr bwMode="auto">
          <a:xfrm>
            <a:off x="6654800" y="3721100"/>
            <a:ext cx="7620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48" name="AutoShape 21"/>
          <p:cNvCxnSpPr>
            <a:cxnSpLocks noChangeShapeType="1"/>
            <a:stCxn id="73739" idx="4"/>
            <a:endCxn id="73740" idx="0"/>
          </p:cNvCxnSpPr>
          <p:nvPr/>
        </p:nvCxnSpPr>
        <p:spPr bwMode="auto">
          <a:xfrm flipH="1">
            <a:off x="7035800" y="4467225"/>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49" name="AutoShape 22"/>
          <p:cNvCxnSpPr>
            <a:cxnSpLocks noChangeShapeType="1"/>
            <a:stCxn id="73739" idx="4"/>
            <a:endCxn id="73741" idx="0"/>
          </p:cNvCxnSpPr>
          <p:nvPr/>
        </p:nvCxnSpPr>
        <p:spPr bwMode="auto">
          <a:xfrm>
            <a:off x="7416800" y="4467225"/>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50" name="Text Box 23"/>
          <p:cNvSpPr txBox="1">
            <a:spLocks noChangeArrowheads="1"/>
          </p:cNvSpPr>
          <p:nvPr/>
        </p:nvSpPr>
        <p:spPr bwMode="auto">
          <a:xfrm>
            <a:off x="3873500" y="29130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3751" name="Oval 24"/>
          <p:cNvSpPr>
            <a:spLocks noChangeArrowheads="1"/>
          </p:cNvSpPr>
          <p:nvPr/>
        </p:nvSpPr>
        <p:spPr bwMode="auto">
          <a:xfrm>
            <a:off x="6692900" y="58547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X</a:t>
            </a:r>
          </a:p>
        </p:txBody>
      </p:sp>
      <p:cxnSp>
        <p:nvCxnSpPr>
          <p:cNvPr id="73752" name="AutoShape 25"/>
          <p:cNvCxnSpPr>
            <a:cxnSpLocks noChangeShapeType="1"/>
            <a:stCxn id="73740" idx="4"/>
            <a:endCxn id="73751" idx="0"/>
          </p:cNvCxnSpPr>
          <p:nvPr/>
        </p:nvCxnSpPr>
        <p:spPr bwMode="auto">
          <a:xfrm flipH="1">
            <a:off x="6883400" y="5286375"/>
            <a:ext cx="1524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53" name="Rectangle 26"/>
          <p:cNvSpPr>
            <a:spLocks noChangeArrowheads="1"/>
          </p:cNvSpPr>
          <p:nvPr/>
        </p:nvSpPr>
        <p:spPr bwMode="auto">
          <a:xfrm>
            <a:off x="6692900" y="5854700"/>
            <a:ext cx="381000" cy="3810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54" name="Text Box 27"/>
          <p:cNvSpPr txBox="1">
            <a:spLocks noChangeArrowheads="1"/>
          </p:cNvSpPr>
          <p:nvPr/>
        </p:nvSpPr>
        <p:spPr bwMode="auto">
          <a:xfrm>
            <a:off x="5854700" y="29130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3755" name="Text Box 28"/>
          <p:cNvSpPr txBox="1">
            <a:spLocks noChangeArrowheads="1"/>
          </p:cNvSpPr>
          <p:nvPr/>
        </p:nvSpPr>
        <p:spPr bwMode="auto">
          <a:xfrm>
            <a:off x="2501900" y="36449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3756" name="Text Box 29"/>
          <p:cNvSpPr txBox="1">
            <a:spLocks noChangeArrowheads="1"/>
          </p:cNvSpPr>
          <p:nvPr/>
        </p:nvSpPr>
        <p:spPr bwMode="auto">
          <a:xfrm>
            <a:off x="3568700" y="36750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3757" name="Text Box 30"/>
          <p:cNvSpPr txBox="1">
            <a:spLocks noChangeArrowheads="1"/>
          </p:cNvSpPr>
          <p:nvPr/>
        </p:nvSpPr>
        <p:spPr bwMode="auto">
          <a:xfrm>
            <a:off x="6159500" y="36449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3758" name="Text Box 31"/>
          <p:cNvSpPr txBox="1">
            <a:spLocks noChangeArrowheads="1"/>
          </p:cNvSpPr>
          <p:nvPr/>
        </p:nvSpPr>
        <p:spPr bwMode="auto">
          <a:xfrm>
            <a:off x="6997700" y="36750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3759" name="Text Box 32"/>
          <p:cNvSpPr txBox="1">
            <a:spLocks noChangeArrowheads="1"/>
          </p:cNvSpPr>
          <p:nvPr/>
        </p:nvSpPr>
        <p:spPr bwMode="auto">
          <a:xfrm>
            <a:off x="6845300" y="53054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3760" name="Text Box 33"/>
          <p:cNvSpPr txBox="1">
            <a:spLocks noChangeArrowheads="1"/>
          </p:cNvSpPr>
          <p:nvPr/>
        </p:nvSpPr>
        <p:spPr bwMode="auto">
          <a:xfrm>
            <a:off x="7073900" y="43608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3761" name="Text Box 34"/>
          <p:cNvSpPr txBox="1">
            <a:spLocks noChangeArrowheads="1"/>
          </p:cNvSpPr>
          <p:nvPr/>
        </p:nvSpPr>
        <p:spPr bwMode="auto">
          <a:xfrm>
            <a:off x="7607300" y="43608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3762" name="Text Box 35"/>
          <p:cNvSpPr txBox="1">
            <a:spLocks noChangeArrowheads="1"/>
          </p:cNvSpPr>
          <p:nvPr/>
        </p:nvSpPr>
        <p:spPr bwMode="auto">
          <a:xfrm>
            <a:off x="2882900" y="31877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3763" name="Text Box 36"/>
          <p:cNvSpPr txBox="1">
            <a:spLocks noChangeArrowheads="1"/>
          </p:cNvSpPr>
          <p:nvPr/>
        </p:nvSpPr>
        <p:spPr bwMode="auto">
          <a:xfrm>
            <a:off x="6845300" y="31115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3764" name="Text Box 37"/>
          <p:cNvSpPr txBox="1">
            <a:spLocks noChangeArrowheads="1"/>
          </p:cNvSpPr>
          <p:nvPr/>
        </p:nvSpPr>
        <p:spPr bwMode="auto">
          <a:xfrm>
            <a:off x="1892300" y="39036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73765" name="Text Box 38"/>
          <p:cNvSpPr txBox="1">
            <a:spLocks noChangeArrowheads="1"/>
          </p:cNvSpPr>
          <p:nvPr/>
        </p:nvSpPr>
        <p:spPr bwMode="auto">
          <a:xfrm>
            <a:off x="4178300" y="38274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3766" name="Text Box 39"/>
          <p:cNvSpPr txBox="1">
            <a:spLocks noChangeArrowheads="1"/>
          </p:cNvSpPr>
          <p:nvPr/>
        </p:nvSpPr>
        <p:spPr bwMode="auto">
          <a:xfrm>
            <a:off x="6845300" y="62357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73767" name="Text Box 40"/>
          <p:cNvSpPr txBox="1">
            <a:spLocks noChangeArrowheads="1"/>
          </p:cNvSpPr>
          <p:nvPr/>
        </p:nvSpPr>
        <p:spPr bwMode="auto">
          <a:xfrm>
            <a:off x="7988300" y="47879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3768" name="Text Box 41"/>
          <p:cNvSpPr txBox="1">
            <a:spLocks noChangeArrowheads="1"/>
          </p:cNvSpPr>
          <p:nvPr/>
        </p:nvSpPr>
        <p:spPr bwMode="auto">
          <a:xfrm>
            <a:off x="7226300" y="481806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3769" name="Text Box 42"/>
          <p:cNvSpPr txBox="1">
            <a:spLocks noChangeArrowheads="1"/>
          </p:cNvSpPr>
          <p:nvPr/>
        </p:nvSpPr>
        <p:spPr bwMode="auto">
          <a:xfrm>
            <a:off x="5549900" y="38735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3770" name="Text Box 43"/>
          <p:cNvSpPr txBox="1">
            <a:spLocks noChangeArrowheads="1"/>
          </p:cNvSpPr>
          <p:nvPr/>
        </p:nvSpPr>
        <p:spPr bwMode="auto">
          <a:xfrm>
            <a:off x="7607300" y="394970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grpSp>
        <p:nvGrpSpPr>
          <p:cNvPr id="187436" name="Group 44"/>
          <p:cNvGrpSpPr>
            <a:grpSpLocks/>
          </p:cNvGrpSpPr>
          <p:nvPr/>
        </p:nvGrpSpPr>
        <p:grpSpPr bwMode="auto">
          <a:xfrm>
            <a:off x="6388100" y="2794000"/>
            <a:ext cx="533400" cy="622300"/>
            <a:chOff x="720" y="1797"/>
            <a:chExt cx="336" cy="392"/>
          </a:xfrm>
        </p:grpSpPr>
        <p:sp>
          <p:nvSpPr>
            <p:cNvPr id="73787" name="Text Box 45"/>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73788" name="Text Box 46"/>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grpSp>
        <p:nvGrpSpPr>
          <p:cNvPr id="187439" name="Group 47"/>
          <p:cNvGrpSpPr>
            <a:grpSpLocks/>
          </p:cNvGrpSpPr>
          <p:nvPr/>
        </p:nvGrpSpPr>
        <p:grpSpPr bwMode="auto">
          <a:xfrm>
            <a:off x="7683500" y="3937000"/>
            <a:ext cx="533400" cy="622300"/>
            <a:chOff x="720" y="1797"/>
            <a:chExt cx="336" cy="392"/>
          </a:xfrm>
        </p:grpSpPr>
        <p:sp>
          <p:nvSpPr>
            <p:cNvPr id="73785" name="Text Box 48"/>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73786" name="Text Box 49"/>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grpSp>
        <p:nvGrpSpPr>
          <p:cNvPr id="187442" name="Group 50"/>
          <p:cNvGrpSpPr>
            <a:grpSpLocks/>
          </p:cNvGrpSpPr>
          <p:nvPr/>
        </p:nvGrpSpPr>
        <p:grpSpPr bwMode="auto">
          <a:xfrm>
            <a:off x="6692900" y="4470400"/>
            <a:ext cx="533400" cy="622300"/>
            <a:chOff x="720" y="1797"/>
            <a:chExt cx="336" cy="392"/>
          </a:xfrm>
        </p:grpSpPr>
        <p:sp>
          <p:nvSpPr>
            <p:cNvPr id="73783" name="Text Box 51"/>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73784" name="Text Box 52"/>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4</a:t>
              </a:r>
            </a:p>
          </p:txBody>
        </p:sp>
      </p:grpSp>
      <p:grpSp>
        <p:nvGrpSpPr>
          <p:cNvPr id="187445" name="Group 53"/>
          <p:cNvGrpSpPr>
            <a:grpSpLocks/>
          </p:cNvGrpSpPr>
          <p:nvPr/>
        </p:nvGrpSpPr>
        <p:grpSpPr bwMode="auto">
          <a:xfrm>
            <a:off x="6921500" y="5397500"/>
            <a:ext cx="533400" cy="622300"/>
            <a:chOff x="720" y="1797"/>
            <a:chExt cx="336" cy="392"/>
          </a:xfrm>
        </p:grpSpPr>
        <p:sp>
          <p:nvSpPr>
            <p:cNvPr id="73781" name="Text Box 54"/>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73782" name="Text Box 55"/>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5</a:t>
              </a:r>
            </a:p>
          </p:txBody>
        </p:sp>
      </p:grpSp>
      <p:sp>
        <p:nvSpPr>
          <p:cNvPr id="187448" name="Rectangle 56"/>
          <p:cNvSpPr>
            <a:spLocks noChangeArrowheads="1"/>
          </p:cNvSpPr>
          <p:nvPr/>
        </p:nvSpPr>
        <p:spPr bwMode="auto">
          <a:xfrm>
            <a:off x="1358900" y="2959100"/>
            <a:ext cx="7162800" cy="762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49" name="Rectangle 57"/>
          <p:cNvSpPr>
            <a:spLocks noChangeArrowheads="1"/>
          </p:cNvSpPr>
          <p:nvPr/>
        </p:nvSpPr>
        <p:spPr bwMode="auto">
          <a:xfrm>
            <a:off x="1511300" y="3721100"/>
            <a:ext cx="3352800" cy="1905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50" name="Rectangle 58"/>
          <p:cNvSpPr>
            <a:spLocks noChangeArrowheads="1"/>
          </p:cNvSpPr>
          <p:nvPr/>
        </p:nvSpPr>
        <p:spPr bwMode="auto">
          <a:xfrm>
            <a:off x="5321300" y="3721100"/>
            <a:ext cx="3048000" cy="7429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51" name="Rectangle 59"/>
          <p:cNvSpPr>
            <a:spLocks noChangeArrowheads="1"/>
          </p:cNvSpPr>
          <p:nvPr/>
        </p:nvSpPr>
        <p:spPr bwMode="auto">
          <a:xfrm>
            <a:off x="6616700" y="4464050"/>
            <a:ext cx="1600200" cy="838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452" name="Rectangle 60"/>
          <p:cNvSpPr>
            <a:spLocks noChangeArrowheads="1"/>
          </p:cNvSpPr>
          <p:nvPr/>
        </p:nvSpPr>
        <p:spPr bwMode="auto">
          <a:xfrm>
            <a:off x="5930900" y="5302250"/>
            <a:ext cx="1562100" cy="13906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0" name="Rectangle 61"/>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3600" b="1">
                <a:solidFill>
                  <a:schemeClr val="accent2"/>
                </a:solidFill>
                <a:cs typeface="Lotus" pitchFamily="2" charset="-78"/>
              </a:rPr>
              <a:t>جستجوی حريصانه</a:t>
            </a:r>
            <a:endParaRPr lang="en-US" sz="3600" b="1">
              <a:solidFill>
                <a:schemeClr val="accent2"/>
              </a:solidFill>
              <a:cs typeface="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7448"/>
                                        </p:tgtEl>
                                      </p:cBhvr>
                                    </p:animEffect>
                                    <p:set>
                                      <p:cBhvr>
                                        <p:cTn id="7" dur="1" fill="hold">
                                          <p:stCondLst>
                                            <p:cond delay="1999"/>
                                          </p:stCondLst>
                                        </p:cTn>
                                        <p:tgtEl>
                                          <p:spTgt spid="18744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7395"/>
                                        </p:tgtEl>
                                        <p:attrNameLst>
                                          <p:attrName>style.visibility</p:attrName>
                                        </p:attrNameLst>
                                      </p:cBhvr>
                                      <p:to>
                                        <p:strVal val="visible"/>
                                      </p:to>
                                    </p:set>
                                    <p:animEffect transition="in" filter="fade">
                                      <p:cBhvr>
                                        <p:cTn id="12" dur="2000"/>
                                        <p:tgtEl>
                                          <p:spTgt spid="187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187449"/>
                                        </p:tgtEl>
                                      </p:cBhvr>
                                    </p:animEffect>
                                    <p:set>
                                      <p:cBhvr>
                                        <p:cTn id="17" dur="1" fill="hold">
                                          <p:stCondLst>
                                            <p:cond delay="1999"/>
                                          </p:stCondLst>
                                        </p:cTn>
                                        <p:tgtEl>
                                          <p:spTgt spid="18744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7436"/>
                                        </p:tgtEl>
                                        <p:attrNameLst>
                                          <p:attrName>style.visibility</p:attrName>
                                        </p:attrNameLst>
                                      </p:cBhvr>
                                      <p:to>
                                        <p:strVal val="visible"/>
                                      </p:to>
                                    </p:set>
                                    <p:animEffect transition="in" filter="fade">
                                      <p:cBhvr>
                                        <p:cTn id="22" dur="2000"/>
                                        <p:tgtEl>
                                          <p:spTgt spid="1874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2000"/>
                                        <p:tgtEl>
                                          <p:spTgt spid="187450"/>
                                        </p:tgtEl>
                                      </p:cBhvr>
                                    </p:animEffect>
                                    <p:set>
                                      <p:cBhvr>
                                        <p:cTn id="27" dur="1" fill="hold">
                                          <p:stCondLst>
                                            <p:cond delay="1999"/>
                                          </p:stCondLst>
                                        </p:cTn>
                                        <p:tgtEl>
                                          <p:spTgt spid="18745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7439"/>
                                        </p:tgtEl>
                                        <p:attrNameLst>
                                          <p:attrName>style.visibility</p:attrName>
                                        </p:attrNameLst>
                                      </p:cBhvr>
                                      <p:to>
                                        <p:strVal val="visible"/>
                                      </p:to>
                                    </p:set>
                                    <p:animEffect transition="in" filter="fade">
                                      <p:cBhvr>
                                        <p:cTn id="32" dur="2000"/>
                                        <p:tgtEl>
                                          <p:spTgt spid="1874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2000"/>
                                        <p:tgtEl>
                                          <p:spTgt spid="187451"/>
                                        </p:tgtEl>
                                      </p:cBhvr>
                                    </p:animEffect>
                                    <p:set>
                                      <p:cBhvr>
                                        <p:cTn id="37" dur="1" fill="hold">
                                          <p:stCondLst>
                                            <p:cond delay="1999"/>
                                          </p:stCondLst>
                                        </p:cTn>
                                        <p:tgtEl>
                                          <p:spTgt spid="18745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87442"/>
                                        </p:tgtEl>
                                        <p:attrNameLst>
                                          <p:attrName>style.visibility</p:attrName>
                                        </p:attrNameLst>
                                      </p:cBhvr>
                                      <p:to>
                                        <p:strVal val="visible"/>
                                      </p:to>
                                    </p:set>
                                    <p:animEffect transition="in" filter="fade">
                                      <p:cBhvr>
                                        <p:cTn id="42" dur="2000"/>
                                        <p:tgtEl>
                                          <p:spTgt spid="1874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2000"/>
                                        <p:tgtEl>
                                          <p:spTgt spid="187452"/>
                                        </p:tgtEl>
                                      </p:cBhvr>
                                    </p:animEffect>
                                    <p:set>
                                      <p:cBhvr>
                                        <p:cTn id="47" dur="1" fill="hold">
                                          <p:stCondLst>
                                            <p:cond delay="1999"/>
                                          </p:stCondLst>
                                        </p:cTn>
                                        <p:tgtEl>
                                          <p:spTgt spid="18745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87445"/>
                                        </p:tgtEl>
                                        <p:attrNameLst>
                                          <p:attrName>style.visibility</p:attrName>
                                        </p:attrNameLst>
                                      </p:cBhvr>
                                      <p:to>
                                        <p:strVal val="visible"/>
                                      </p:to>
                                    </p:set>
                                    <p:animEffect transition="in" filter="fade">
                                      <p:cBhvr>
                                        <p:cTn id="52" dur="2000"/>
                                        <p:tgtEl>
                                          <p:spTgt spid="187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48" grpId="0" animBg="1"/>
      <p:bldP spid="187449" grpId="0" animBg="1"/>
      <p:bldP spid="187450" grpId="0" animBg="1"/>
      <p:bldP spid="187451" grpId="0" animBg="1"/>
      <p:bldP spid="18745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lide Number Placeholder 5"/>
          <p:cNvSpPr>
            <a:spLocks noGrp="1"/>
          </p:cNvSpPr>
          <p:nvPr>
            <p:ph type="sldNum" sz="quarter" idx="12"/>
          </p:nvPr>
        </p:nvSpPr>
        <p:spPr/>
        <p:txBody>
          <a:bodyPr/>
          <a:lstStyle/>
          <a:p>
            <a:pPr>
              <a:defRPr/>
            </a:pPr>
            <a:fld id="{1EBB0B65-A5FE-41CD-8C9E-56BFE87D9F4C}" type="slidenum">
              <a:rPr lang="fa-IR"/>
              <a:pPr>
                <a:defRPr/>
              </a:pPr>
              <a:t>72</a:t>
            </a:fld>
            <a:endParaRPr lang="en-US"/>
          </a:p>
        </p:txBody>
      </p:sp>
      <p:sp>
        <p:nvSpPr>
          <p:cNvPr id="7475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74756" name="Rectangle 3"/>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3600" b="1">
                <a:solidFill>
                  <a:schemeClr val="accent2"/>
                </a:solidFill>
                <a:cs typeface="Lotus" pitchFamily="2" charset="-78"/>
              </a:rPr>
              <a:t>جستجوی حريصانه</a:t>
            </a:r>
            <a:endParaRPr lang="en-US" sz="3600" b="1">
              <a:solidFill>
                <a:schemeClr val="accent2"/>
              </a:solidFill>
              <a:cs typeface="Lotus" pitchFamily="2" charset="-78"/>
            </a:endParaRPr>
          </a:p>
        </p:txBody>
      </p:sp>
      <p:sp>
        <p:nvSpPr>
          <p:cNvPr id="74757" name="Oval 4"/>
          <p:cNvSpPr>
            <a:spLocks noChangeArrowheads="1"/>
          </p:cNvSpPr>
          <p:nvPr/>
        </p:nvSpPr>
        <p:spPr bwMode="auto">
          <a:xfrm>
            <a:off x="4572000" y="27066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74758" name="Oval 5"/>
          <p:cNvSpPr>
            <a:spLocks noChangeArrowheads="1"/>
          </p:cNvSpPr>
          <p:nvPr/>
        </p:nvSpPr>
        <p:spPr bwMode="auto">
          <a:xfrm>
            <a:off x="5410200" y="421481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74759" name="Oval 6"/>
          <p:cNvSpPr>
            <a:spLocks noChangeArrowheads="1"/>
          </p:cNvSpPr>
          <p:nvPr/>
        </p:nvSpPr>
        <p:spPr bwMode="auto">
          <a:xfrm>
            <a:off x="7010400" y="421481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sp>
        <p:nvSpPr>
          <p:cNvPr id="74760" name="Oval 7"/>
          <p:cNvSpPr>
            <a:spLocks noChangeArrowheads="1"/>
          </p:cNvSpPr>
          <p:nvPr/>
        </p:nvSpPr>
        <p:spPr bwMode="auto">
          <a:xfrm>
            <a:off x="1295400" y="50339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sp>
        <p:nvSpPr>
          <p:cNvPr id="74761" name="Oval 8"/>
          <p:cNvSpPr>
            <a:spLocks noChangeArrowheads="1"/>
          </p:cNvSpPr>
          <p:nvPr/>
        </p:nvSpPr>
        <p:spPr bwMode="auto">
          <a:xfrm>
            <a:off x="2057400" y="50339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I</a:t>
            </a:r>
          </a:p>
        </p:txBody>
      </p:sp>
      <p:sp>
        <p:nvSpPr>
          <p:cNvPr id="74762" name="Oval 9"/>
          <p:cNvSpPr>
            <a:spLocks noChangeArrowheads="1"/>
          </p:cNvSpPr>
          <p:nvPr/>
        </p:nvSpPr>
        <p:spPr bwMode="auto">
          <a:xfrm>
            <a:off x="5791200" y="50339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M</a:t>
            </a:r>
          </a:p>
        </p:txBody>
      </p:sp>
      <p:sp>
        <p:nvSpPr>
          <p:cNvPr id="74763" name="Oval 10"/>
          <p:cNvSpPr>
            <a:spLocks noChangeArrowheads="1"/>
          </p:cNvSpPr>
          <p:nvPr/>
        </p:nvSpPr>
        <p:spPr bwMode="auto">
          <a:xfrm>
            <a:off x="4953000" y="50339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L</a:t>
            </a:r>
          </a:p>
        </p:txBody>
      </p:sp>
      <p:sp>
        <p:nvSpPr>
          <p:cNvPr id="74764" name="Oval 11"/>
          <p:cNvSpPr>
            <a:spLocks noChangeArrowheads="1"/>
          </p:cNvSpPr>
          <p:nvPr/>
        </p:nvSpPr>
        <p:spPr bwMode="auto">
          <a:xfrm>
            <a:off x="6629400" y="50339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N</a:t>
            </a:r>
          </a:p>
        </p:txBody>
      </p:sp>
      <p:sp>
        <p:nvSpPr>
          <p:cNvPr id="74765" name="Oval 12"/>
          <p:cNvSpPr>
            <a:spLocks noChangeArrowheads="1"/>
          </p:cNvSpPr>
          <p:nvPr/>
        </p:nvSpPr>
        <p:spPr bwMode="auto">
          <a:xfrm>
            <a:off x="7391400" y="50339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O</a:t>
            </a:r>
          </a:p>
        </p:txBody>
      </p:sp>
      <p:cxnSp>
        <p:nvCxnSpPr>
          <p:cNvPr id="74766" name="AutoShape 13"/>
          <p:cNvCxnSpPr>
            <a:cxnSpLocks noChangeShapeType="1"/>
            <a:stCxn id="74856" idx="4"/>
            <a:endCxn id="74758" idx="0"/>
          </p:cNvCxnSpPr>
          <p:nvPr/>
        </p:nvCxnSpPr>
        <p:spPr bwMode="auto">
          <a:xfrm flipH="1">
            <a:off x="5600700" y="3849688"/>
            <a:ext cx="8382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7" name="AutoShape 14"/>
          <p:cNvCxnSpPr>
            <a:cxnSpLocks noChangeShapeType="1"/>
            <a:stCxn id="74856" idx="4"/>
            <a:endCxn id="74759" idx="0"/>
          </p:cNvCxnSpPr>
          <p:nvPr/>
        </p:nvCxnSpPr>
        <p:spPr bwMode="auto">
          <a:xfrm>
            <a:off x="6438900" y="3849688"/>
            <a:ext cx="7620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8" name="AutoShape 15"/>
          <p:cNvCxnSpPr>
            <a:cxnSpLocks noChangeShapeType="1"/>
            <a:stCxn id="74847" idx="4"/>
            <a:endCxn id="74760" idx="0"/>
          </p:cNvCxnSpPr>
          <p:nvPr/>
        </p:nvCxnSpPr>
        <p:spPr bwMode="auto">
          <a:xfrm flipH="1">
            <a:off x="1485900" y="4595813"/>
            <a:ext cx="4572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69" name="AutoShape 16"/>
          <p:cNvCxnSpPr>
            <a:cxnSpLocks noChangeShapeType="1"/>
            <a:stCxn id="74847" idx="4"/>
            <a:endCxn id="74761" idx="0"/>
          </p:cNvCxnSpPr>
          <p:nvPr/>
        </p:nvCxnSpPr>
        <p:spPr bwMode="auto">
          <a:xfrm>
            <a:off x="1943100" y="4595813"/>
            <a:ext cx="3048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70" name="AutoShape 17"/>
          <p:cNvCxnSpPr>
            <a:cxnSpLocks noChangeShapeType="1"/>
            <a:stCxn id="74758" idx="4"/>
            <a:endCxn id="74763" idx="0"/>
          </p:cNvCxnSpPr>
          <p:nvPr/>
        </p:nvCxnSpPr>
        <p:spPr bwMode="auto">
          <a:xfrm flipH="1">
            <a:off x="5143500" y="4595813"/>
            <a:ext cx="4572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71" name="AutoShape 18"/>
          <p:cNvCxnSpPr>
            <a:cxnSpLocks noChangeShapeType="1"/>
            <a:stCxn id="74759" idx="4"/>
            <a:endCxn id="74764" idx="0"/>
          </p:cNvCxnSpPr>
          <p:nvPr/>
        </p:nvCxnSpPr>
        <p:spPr bwMode="auto">
          <a:xfrm flipH="1">
            <a:off x="6819900" y="4595813"/>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72" name="AutoShape 19"/>
          <p:cNvCxnSpPr>
            <a:cxnSpLocks noChangeShapeType="1"/>
            <a:stCxn id="74759" idx="4"/>
            <a:endCxn id="74765" idx="0"/>
          </p:cNvCxnSpPr>
          <p:nvPr/>
        </p:nvCxnSpPr>
        <p:spPr bwMode="auto">
          <a:xfrm>
            <a:off x="7200900" y="4595813"/>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73" name="AutoShape 20"/>
          <p:cNvCxnSpPr>
            <a:cxnSpLocks noChangeShapeType="1"/>
            <a:stCxn id="74758" idx="4"/>
            <a:endCxn id="74762" idx="0"/>
          </p:cNvCxnSpPr>
          <p:nvPr/>
        </p:nvCxnSpPr>
        <p:spPr bwMode="auto">
          <a:xfrm>
            <a:off x="5600700" y="4595813"/>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74" name="Oval 21"/>
          <p:cNvSpPr>
            <a:spLocks noChangeArrowheads="1"/>
          </p:cNvSpPr>
          <p:nvPr/>
        </p:nvSpPr>
        <p:spPr bwMode="auto">
          <a:xfrm>
            <a:off x="914400" y="5983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P</a:t>
            </a:r>
          </a:p>
        </p:txBody>
      </p:sp>
      <p:sp>
        <p:nvSpPr>
          <p:cNvPr id="74775" name="Oval 22"/>
          <p:cNvSpPr>
            <a:spLocks noChangeArrowheads="1"/>
          </p:cNvSpPr>
          <p:nvPr/>
        </p:nvSpPr>
        <p:spPr bwMode="auto">
          <a:xfrm>
            <a:off x="1524000" y="5983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Q</a:t>
            </a:r>
          </a:p>
        </p:txBody>
      </p:sp>
      <p:sp>
        <p:nvSpPr>
          <p:cNvPr id="74776" name="Oval 23"/>
          <p:cNvSpPr>
            <a:spLocks noChangeArrowheads="1"/>
          </p:cNvSpPr>
          <p:nvPr/>
        </p:nvSpPr>
        <p:spPr bwMode="auto">
          <a:xfrm>
            <a:off x="5867400" y="5983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W</a:t>
            </a:r>
          </a:p>
        </p:txBody>
      </p:sp>
      <p:sp>
        <p:nvSpPr>
          <p:cNvPr id="74777" name="Oval 24"/>
          <p:cNvSpPr>
            <a:spLocks noChangeArrowheads="1"/>
          </p:cNvSpPr>
          <p:nvPr/>
        </p:nvSpPr>
        <p:spPr bwMode="auto">
          <a:xfrm>
            <a:off x="5181600" y="5983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V</a:t>
            </a:r>
          </a:p>
        </p:txBody>
      </p:sp>
      <p:sp>
        <p:nvSpPr>
          <p:cNvPr id="74778" name="Oval 25"/>
          <p:cNvSpPr>
            <a:spLocks noChangeArrowheads="1"/>
          </p:cNvSpPr>
          <p:nvPr/>
        </p:nvSpPr>
        <p:spPr bwMode="auto">
          <a:xfrm>
            <a:off x="6477000" y="5983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X</a:t>
            </a:r>
          </a:p>
        </p:txBody>
      </p:sp>
      <p:sp>
        <p:nvSpPr>
          <p:cNvPr id="74779" name="Oval 26"/>
          <p:cNvSpPr>
            <a:spLocks noChangeArrowheads="1"/>
          </p:cNvSpPr>
          <p:nvPr/>
        </p:nvSpPr>
        <p:spPr bwMode="auto">
          <a:xfrm>
            <a:off x="7086600" y="5983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Y</a:t>
            </a:r>
          </a:p>
        </p:txBody>
      </p:sp>
      <p:sp>
        <p:nvSpPr>
          <p:cNvPr id="74780" name="Oval 27"/>
          <p:cNvSpPr>
            <a:spLocks noChangeArrowheads="1"/>
          </p:cNvSpPr>
          <p:nvPr/>
        </p:nvSpPr>
        <p:spPr bwMode="auto">
          <a:xfrm>
            <a:off x="7696200" y="5983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Z</a:t>
            </a:r>
          </a:p>
        </p:txBody>
      </p:sp>
      <p:sp>
        <p:nvSpPr>
          <p:cNvPr id="74781" name="Oval 28"/>
          <p:cNvSpPr>
            <a:spLocks noChangeArrowheads="1"/>
          </p:cNvSpPr>
          <p:nvPr/>
        </p:nvSpPr>
        <p:spPr bwMode="auto">
          <a:xfrm>
            <a:off x="2209800" y="5983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R</a:t>
            </a:r>
          </a:p>
        </p:txBody>
      </p:sp>
      <p:sp>
        <p:nvSpPr>
          <p:cNvPr id="74782" name="Oval 29"/>
          <p:cNvSpPr>
            <a:spLocks noChangeArrowheads="1"/>
          </p:cNvSpPr>
          <p:nvPr/>
        </p:nvSpPr>
        <p:spPr bwMode="auto">
          <a:xfrm>
            <a:off x="2819400" y="5983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S</a:t>
            </a:r>
          </a:p>
        </p:txBody>
      </p:sp>
      <p:sp>
        <p:nvSpPr>
          <p:cNvPr id="74783" name="Oval 30"/>
          <p:cNvSpPr>
            <a:spLocks noChangeArrowheads="1"/>
          </p:cNvSpPr>
          <p:nvPr/>
        </p:nvSpPr>
        <p:spPr bwMode="auto">
          <a:xfrm>
            <a:off x="3505200" y="5983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T</a:t>
            </a:r>
          </a:p>
        </p:txBody>
      </p:sp>
      <p:sp>
        <p:nvSpPr>
          <p:cNvPr id="74784" name="Oval 31"/>
          <p:cNvSpPr>
            <a:spLocks noChangeArrowheads="1"/>
          </p:cNvSpPr>
          <p:nvPr/>
        </p:nvSpPr>
        <p:spPr bwMode="auto">
          <a:xfrm>
            <a:off x="4572000" y="5983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U</a:t>
            </a:r>
          </a:p>
        </p:txBody>
      </p:sp>
      <p:cxnSp>
        <p:nvCxnSpPr>
          <p:cNvPr id="74785" name="AutoShape 32"/>
          <p:cNvCxnSpPr>
            <a:cxnSpLocks noChangeShapeType="1"/>
            <a:stCxn id="74760" idx="4"/>
            <a:endCxn id="74774" idx="0"/>
          </p:cNvCxnSpPr>
          <p:nvPr/>
        </p:nvCxnSpPr>
        <p:spPr bwMode="auto">
          <a:xfrm flipH="1">
            <a:off x="1104900" y="5414963"/>
            <a:ext cx="3810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6" name="AutoShape 33"/>
          <p:cNvCxnSpPr>
            <a:cxnSpLocks noChangeShapeType="1"/>
            <a:stCxn id="74760" idx="4"/>
            <a:endCxn id="74775" idx="0"/>
          </p:cNvCxnSpPr>
          <p:nvPr/>
        </p:nvCxnSpPr>
        <p:spPr bwMode="auto">
          <a:xfrm>
            <a:off x="1485900" y="5414963"/>
            <a:ext cx="2286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7" name="AutoShape 34"/>
          <p:cNvCxnSpPr>
            <a:cxnSpLocks noChangeShapeType="1"/>
            <a:stCxn id="74761" idx="4"/>
            <a:endCxn id="74781" idx="0"/>
          </p:cNvCxnSpPr>
          <p:nvPr/>
        </p:nvCxnSpPr>
        <p:spPr bwMode="auto">
          <a:xfrm>
            <a:off x="2247900" y="5414963"/>
            <a:ext cx="1524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8" name="AutoShape 35"/>
          <p:cNvCxnSpPr>
            <a:cxnSpLocks noChangeShapeType="1"/>
            <a:stCxn id="74841" idx="4"/>
            <a:endCxn id="74782" idx="0"/>
          </p:cNvCxnSpPr>
          <p:nvPr/>
        </p:nvCxnSpPr>
        <p:spPr bwMode="auto">
          <a:xfrm flipH="1">
            <a:off x="3009900" y="5403850"/>
            <a:ext cx="381000" cy="5794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9" name="AutoShape 36"/>
          <p:cNvCxnSpPr>
            <a:cxnSpLocks noChangeShapeType="1"/>
            <a:stCxn id="74841" idx="4"/>
            <a:endCxn id="74783" idx="0"/>
          </p:cNvCxnSpPr>
          <p:nvPr/>
        </p:nvCxnSpPr>
        <p:spPr bwMode="auto">
          <a:xfrm>
            <a:off x="3390900" y="5403850"/>
            <a:ext cx="304800" cy="5794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90" name="AutoShape 37"/>
          <p:cNvCxnSpPr>
            <a:cxnSpLocks noChangeShapeType="1"/>
            <a:stCxn id="74763" idx="4"/>
            <a:endCxn id="74784" idx="0"/>
          </p:cNvCxnSpPr>
          <p:nvPr/>
        </p:nvCxnSpPr>
        <p:spPr bwMode="auto">
          <a:xfrm flipH="1">
            <a:off x="4762500" y="5414963"/>
            <a:ext cx="3810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91" name="AutoShape 38"/>
          <p:cNvCxnSpPr>
            <a:cxnSpLocks noChangeShapeType="1"/>
            <a:stCxn id="74763" idx="4"/>
            <a:endCxn id="74777" idx="0"/>
          </p:cNvCxnSpPr>
          <p:nvPr/>
        </p:nvCxnSpPr>
        <p:spPr bwMode="auto">
          <a:xfrm>
            <a:off x="5143500" y="5414963"/>
            <a:ext cx="2286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92" name="AutoShape 39"/>
          <p:cNvCxnSpPr>
            <a:cxnSpLocks noChangeShapeType="1"/>
            <a:stCxn id="74762" idx="4"/>
            <a:endCxn id="74776" idx="0"/>
          </p:cNvCxnSpPr>
          <p:nvPr/>
        </p:nvCxnSpPr>
        <p:spPr bwMode="auto">
          <a:xfrm>
            <a:off x="5981700" y="5414963"/>
            <a:ext cx="762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93" name="AutoShape 40"/>
          <p:cNvCxnSpPr>
            <a:cxnSpLocks noChangeShapeType="1"/>
            <a:stCxn id="74764" idx="4"/>
            <a:endCxn id="74778" idx="0"/>
          </p:cNvCxnSpPr>
          <p:nvPr/>
        </p:nvCxnSpPr>
        <p:spPr bwMode="auto">
          <a:xfrm flipH="1">
            <a:off x="6667500" y="5414963"/>
            <a:ext cx="1524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94" name="AutoShape 41"/>
          <p:cNvCxnSpPr>
            <a:cxnSpLocks noChangeShapeType="1"/>
            <a:stCxn id="74765" idx="4"/>
            <a:endCxn id="74779" idx="0"/>
          </p:cNvCxnSpPr>
          <p:nvPr/>
        </p:nvCxnSpPr>
        <p:spPr bwMode="auto">
          <a:xfrm flipH="1">
            <a:off x="7277100" y="5414963"/>
            <a:ext cx="3048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95" name="AutoShape 42"/>
          <p:cNvCxnSpPr>
            <a:cxnSpLocks noChangeShapeType="1"/>
            <a:stCxn id="74765" idx="4"/>
            <a:endCxn id="74780" idx="0"/>
          </p:cNvCxnSpPr>
          <p:nvPr/>
        </p:nvCxnSpPr>
        <p:spPr bwMode="auto">
          <a:xfrm>
            <a:off x="7581900" y="5414963"/>
            <a:ext cx="3048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96" name="Rectangle 43"/>
          <p:cNvSpPr>
            <a:spLocks noChangeArrowheads="1"/>
          </p:cNvSpPr>
          <p:nvPr/>
        </p:nvSpPr>
        <p:spPr bwMode="auto">
          <a:xfrm>
            <a:off x="6477000" y="5983288"/>
            <a:ext cx="381000" cy="3810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97" name="Text Box 44"/>
          <p:cNvSpPr txBox="1">
            <a:spLocks noChangeArrowheads="1"/>
          </p:cNvSpPr>
          <p:nvPr/>
        </p:nvSpPr>
        <p:spPr bwMode="auto">
          <a:xfrm>
            <a:off x="1524000" y="4489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4798" name="Text Box 45"/>
          <p:cNvSpPr txBox="1">
            <a:spLocks noChangeArrowheads="1"/>
          </p:cNvSpPr>
          <p:nvPr/>
        </p:nvSpPr>
        <p:spPr bwMode="auto">
          <a:xfrm>
            <a:off x="2133600" y="4489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4799" name="Text Box 46"/>
          <p:cNvSpPr txBox="1">
            <a:spLocks noChangeArrowheads="1"/>
          </p:cNvSpPr>
          <p:nvPr/>
        </p:nvSpPr>
        <p:spPr bwMode="auto">
          <a:xfrm>
            <a:off x="1143000" y="54340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4800" name="Text Box 47"/>
          <p:cNvSpPr txBox="1">
            <a:spLocks noChangeArrowheads="1"/>
          </p:cNvSpPr>
          <p:nvPr/>
        </p:nvSpPr>
        <p:spPr bwMode="auto">
          <a:xfrm>
            <a:off x="1600200" y="5403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4801" name="Text Box 48"/>
          <p:cNvSpPr txBox="1">
            <a:spLocks noChangeArrowheads="1"/>
          </p:cNvSpPr>
          <p:nvPr/>
        </p:nvSpPr>
        <p:spPr bwMode="auto">
          <a:xfrm>
            <a:off x="2362200" y="54340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4802" name="Text Box 49"/>
          <p:cNvSpPr txBox="1">
            <a:spLocks noChangeArrowheads="1"/>
          </p:cNvSpPr>
          <p:nvPr/>
        </p:nvSpPr>
        <p:spPr bwMode="auto">
          <a:xfrm>
            <a:off x="3048000" y="5403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4803" name="Text Box 50"/>
          <p:cNvSpPr txBox="1">
            <a:spLocks noChangeArrowheads="1"/>
          </p:cNvSpPr>
          <p:nvPr/>
        </p:nvSpPr>
        <p:spPr bwMode="auto">
          <a:xfrm>
            <a:off x="3581400" y="5403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4804" name="Text Box 51"/>
          <p:cNvSpPr txBox="1">
            <a:spLocks noChangeArrowheads="1"/>
          </p:cNvSpPr>
          <p:nvPr/>
        </p:nvSpPr>
        <p:spPr bwMode="auto">
          <a:xfrm>
            <a:off x="5943600" y="37734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4805" name="Text Box 52"/>
          <p:cNvSpPr txBox="1">
            <a:spLocks noChangeArrowheads="1"/>
          </p:cNvSpPr>
          <p:nvPr/>
        </p:nvSpPr>
        <p:spPr bwMode="auto">
          <a:xfrm>
            <a:off x="6781800" y="38036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4806" name="Text Box 53"/>
          <p:cNvSpPr txBox="1">
            <a:spLocks noChangeArrowheads="1"/>
          </p:cNvSpPr>
          <p:nvPr/>
        </p:nvSpPr>
        <p:spPr bwMode="auto">
          <a:xfrm>
            <a:off x="5181600" y="4489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4807" name="Text Box 54"/>
          <p:cNvSpPr txBox="1">
            <a:spLocks noChangeArrowheads="1"/>
          </p:cNvSpPr>
          <p:nvPr/>
        </p:nvSpPr>
        <p:spPr bwMode="auto">
          <a:xfrm>
            <a:off x="5791200" y="4489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4808" name="Text Box 55"/>
          <p:cNvSpPr txBox="1">
            <a:spLocks noChangeArrowheads="1"/>
          </p:cNvSpPr>
          <p:nvPr/>
        </p:nvSpPr>
        <p:spPr bwMode="auto">
          <a:xfrm>
            <a:off x="4800600" y="54340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4809" name="Text Box 56"/>
          <p:cNvSpPr txBox="1">
            <a:spLocks noChangeArrowheads="1"/>
          </p:cNvSpPr>
          <p:nvPr/>
        </p:nvSpPr>
        <p:spPr bwMode="auto">
          <a:xfrm>
            <a:off x="5257800" y="54340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4810" name="Text Box 57"/>
          <p:cNvSpPr txBox="1">
            <a:spLocks noChangeArrowheads="1"/>
          </p:cNvSpPr>
          <p:nvPr/>
        </p:nvSpPr>
        <p:spPr bwMode="auto">
          <a:xfrm>
            <a:off x="5867400" y="5480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4811" name="Text Box 58"/>
          <p:cNvSpPr txBox="1">
            <a:spLocks noChangeArrowheads="1"/>
          </p:cNvSpPr>
          <p:nvPr/>
        </p:nvSpPr>
        <p:spPr bwMode="auto">
          <a:xfrm>
            <a:off x="6629400" y="54340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4812" name="Text Box 59"/>
          <p:cNvSpPr txBox="1">
            <a:spLocks noChangeArrowheads="1"/>
          </p:cNvSpPr>
          <p:nvPr/>
        </p:nvSpPr>
        <p:spPr bwMode="auto">
          <a:xfrm>
            <a:off x="6858000" y="4489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4813" name="Text Box 60"/>
          <p:cNvSpPr txBox="1">
            <a:spLocks noChangeArrowheads="1"/>
          </p:cNvSpPr>
          <p:nvPr/>
        </p:nvSpPr>
        <p:spPr bwMode="auto">
          <a:xfrm>
            <a:off x="7391400" y="4489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4814" name="Text Box 61"/>
          <p:cNvSpPr txBox="1">
            <a:spLocks noChangeArrowheads="1"/>
          </p:cNvSpPr>
          <p:nvPr/>
        </p:nvSpPr>
        <p:spPr bwMode="auto">
          <a:xfrm>
            <a:off x="7315200" y="54038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4815" name="Text Box 62"/>
          <p:cNvSpPr txBox="1">
            <a:spLocks noChangeArrowheads="1"/>
          </p:cNvSpPr>
          <p:nvPr/>
        </p:nvSpPr>
        <p:spPr bwMode="auto">
          <a:xfrm>
            <a:off x="7772400" y="5434013"/>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grpSp>
        <p:nvGrpSpPr>
          <p:cNvPr id="74816" name="Group 63"/>
          <p:cNvGrpSpPr>
            <a:grpSpLocks/>
          </p:cNvGrpSpPr>
          <p:nvPr/>
        </p:nvGrpSpPr>
        <p:grpSpPr bwMode="auto">
          <a:xfrm>
            <a:off x="2667000" y="3041650"/>
            <a:ext cx="4038600" cy="808038"/>
            <a:chOff x="1680" y="1699"/>
            <a:chExt cx="2544" cy="509"/>
          </a:xfrm>
        </p:grpSpPr>
        <p:sp>
          <p:nvSpPr>
            <p:cNvPr id="74855" name="Oval 64"/>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74856" name="Oval 65"/>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cxnSp>
          <p:nvCxnSpPr>
            <p:cNvPr id="74857" name="AutoShape 66"/>
            <p:cNvCxnSpPr>
              <a:cxnSpLocks noChangeShapeType="1"/>
              <a:stCxn id="74757" idx="4"/>
              <a:endCxn id="74855" idx="0"/>
            </p:cNvCxnSpPr>
            <p:nvPr/>
          </p:nvCxnSpPr>
          <p:spPr bwMode="auto">
            <a:xfrm flipH="1">
              <a:off x="1848" y="1728"/>
              <a:ext cx="115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58" name="AutoShape 67"/>
            <p:cNvCxnSpPr>
              <a:cxnSpLocks noChangeShapeType="1"/>
              <a:stCxn id="74757" idx="4"/>
              <a:endCxn id="74856" idx="0"/>
            </p:cNvCxnSpPr>
            <p:nvPr/>
          </p:nvCxnSpPr>
          <p:spPr bwMode="auto">
            <a:xfrm>
              <a:off x="3000" y="1728"/>
              <a:ext cx="1056"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59" name="Text Box 68"/>
            <p:cNvSpPr txBox="1">
              <a:spLocks noChangeArrowheads="1"/>
            </p:cNvSpPr>
            <p:nvPr/>
          </p:nvSpPr>
          <p:spPr bwMode="auto">
            <a:xfrm>
              <a:off x="2304" y="16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4860" name="Text Box 69"/>
            <p:cNvSpPr txBox="1">
              <a:spLocks noChangeArrowheads="1"/>
            </p:cNvSpPr>
            <p:nvPr/>
          </p:nvSpPr>
          <p:spPr bwMode="auto">
            <a:xfrm>
              <a:off x="3552" y="16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4861" name="Text Box 70"/>
            <p:cNvSpPr txBox="1">
              <a:spLocks noChangeArrowheads="1"/>
            </p:cNvSpPr>
            <p:nvPr/>
          </p:nvSpPr>
          <p:spPr bwMode="auto">
            <a:xfrm>
              <a:off x="1680" y="187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4862" name="Text Box 71"/>
            <p:cNvSpPr txBox="1">
              <a:spLocks noChangeArrowheads="1"/>
            </p:cNvSpPr>
            <p:nvPr/>
          </p:nvSpPr>
          <p:spPr bwMode="auto">
            <a:xfrm>
              <a:off x="4176" y="182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grpSp>
      <p:grpSp>
        <p:nvGrpSpPr>
          <p:cNvPr id="74817" name="Group 72"/>
          <p:cNvGrpSpPr>
            <a:grpSpLocks/>
          </p:cNvGrpSpPr>
          <p:nvPr/>
        </p:nvGrpSpPr>
        <p:grpSpPr bwMode="auto">
          <a:xfrm>
            <a:off x="1676400" y="3773488"/>
            <a:ext cx="2362200" cy="822325"/>
            <a:chOff x="1056" y="2160"/>
            <a:chExt cx="1488" cy="518"/>
          </a:xfrm>
        </p:grpSpPr>
        <p:sp>
          <p:nvSpPr>
            <p:cNvPr id="74847" name="Oval 73"/>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74848" name="Oval 74"/>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cxnSp>
          <p:nvCxnSpPr>
            <p:cNvPr id="74849" name="AutoShape 75"/>
            <p:cNvCxnSpPr>
              <a:cxnSpLocks noChangeShapeType="1"/>
              <a:stCxn id="74855" idx="4"/>
              <a:endCxn id="74847" idx="0"/>
            </p:cNvCxnSpPr>
            <p:nvPr/>
          </p:nvCxnSpPr>
          <p:spPr bwMode="auto">
            <a:xfrm flipH="1">
              <a:off x="1224" y="2208"/>
              <a:ext cx="624"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50" name="AutoShape 76"/>
            <p:cNvCxnSpPr>
              <a:cxnSpLocks noChangeShapeType="1"/>
              <a:stCxn id="74855" idx="4"/>
              <a:endCxn id="74848" idx="0"/>
            </p:cNvCxnSpPr>
            <p:nvPr/>
          </p:nvCxnSpPr>
          <p:spPr bwMode="auto">
            <a:xfrm>
              <a:off x="1848" y="2208"/>
              <a:ext cx="576"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51" name="Text Box 77"/>
            <p:cNvSpPr txBox="1">
              <a:spLocks noChangeArrowheads="1"/>
            </p:cNvSpPr>
            <p:nvPr/>
          </p:nvSpPr>
          <p:spPr bwMode="auto">
            <a:xfrm>
              <a:off x="1440" y="216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4852" name="Text Box 78"/>
            <p:cNvSpPr txBox="1">
              <a:spLocks noChangeArrowheads="1"/>
            </p:cNvSpPr>
            <p:nvPr/>
          </p:nvSpPr>
          <p:spPr bwMode="auto">
            <a:xfrm>
              <a:off x="2112" y="217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4853" name="Text Box 79"/>
            <p:cNvSpPr txBox="1">
              <a:spLocks noChangeArrowheads="1"/>
            </p:cNvSpPr>
            <p:nvPr/>
          </p:nvSpPr>
          <p:spPr bwMode="auto">
            <a:xfrm>
              <a:off x="1056" y="2323"/>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74854" name="Text Box 80"/>
            <p:cNvSpPr txBox="1">
              <a:spLocks noChangeArrowheads="1"/>
            </p:cNvSpPr>
            <p:nvPr/>
          </p:nvSpPr>
          <p:spPr bwMode="auto">
            <a:xfrm>
              <a:off x="2496" y="2275"/>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grpSp>
      <p:grpSp>
        <p:nvGrpSpPr>
          <p:cNvPr id="74818" name="Group 81"/>
          <p:cNvGrpSpPr>
            <a:grpSpLocks/>
          </p:cNvGrpSpPr>
          <p:nvPr/>
        </p:nvGrpSpPr>
        <p:grpSpPr bwMode="auto">
          <a:xfrm>
            <a:off x="3048000" y="4489450"/>
            <a:ext cx="1295400" cy="1189038"/>
            <a:chOff x="1920" y="2611"/>
            <a:chExt cx="816" cy="749"/>
          </a:xfrm>
        </p:grpSpPr>
        <p:sp>
          <p:nvSpPr>
            <p:cNvPr id="74838" name="Oval 82"/>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K</a:t>
              </a:r>
            </a:p>
          </p:txBody>
        </p:sp>
        <p:cxnSp>
          <p:nvCxnSpPr>
            <p:cNvPr id="74839" name="AutoShape 83"/>
            <p:cNvCxnSpPr>
              <a:cxnSpLocks noChangeShapeType="1"/>
              <a:stCxn id="74848" idx="4"/>
              <a:endCxn id="74838" idx="0"/>
            </p:cNvCxnSpPr>
            <p:nvPr/>
          </p:nvCxnSpPr>
          <p:spPr bwMode="auto">
            <a:xfrm>
              <a:off x="2424" y="2678"/>
              <a:ext cx="192"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40" name="Rectangle 84"/>
            <p:cNvSpPr>
              <a:spLocks noChangeArrowheads="1"/>
            </p:cNvSpPr>
            <p:nvPr/>
          </p:nvSpPr>
          <p:spPr bwMode="auto">
            <a:xfrm>
              <a:off x="2496" y="2954"/>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1" name="Oval 85"/>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a:t>
              </a:r>
            </a:p>
          </p:txBody>
        </p:sp>
        <p:cxnSp>
          <p:nvCxnSpPr>
            <p:cNvPr id="74842" name="AutoShape 86"/>
            <p:cNvCxnSpPr>
              <a:cxnSpLocks noChangeShapeType="1"/>
              <a:stCxn id="74848" idx="4"/>
              <a:endCxn id="74841" idx="0"/>
            </p:cNvCxnSpPr>
            <p:nvPr/>
          </p:nvCxnSpPr>
          <p:spPr bwMode="auto">
            <a:xfrm flipH="1">
              <a:off x="2136" y="2678"/>
              <a:ext cx="288" cy="2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843" name="Text Box 87"/>
            <p:cNvSpPr txBox="1">
              <a:spLocks noChangeArrowheads="1"/>
            </p:cNvSpPr>
            <p:nvPr/>
          </p:nvSpPr>
          <p:spPr bwMode="auto">
            <a:xfrm>
              <a:off x="2160"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4844" name="Text Box 88"/>
            <p:cNvSpPr txBox="1">
              <a:spLocks noChangeArrowheads="1"/>
            </p:cNvSpPr>
            <p:nvPr/>
          </p:nvSpPr>
          <p:spPr bwMode="auto">
            <a:xfrm>
              <a:off x="2544"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4845" name="Text Box 89"/>
            <p:cNvSpPr txBox="1">
              <a:spLocks noChangeArrowheads="1"/>
            </p:cNvSpPr>
            <p:nvPr/>
          </p:nvSpPr>
          <p:spPr bwMode="auto">
            <a:xfrm>
              <a:off x="2688" y="318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74846" name="Text Box 90"/>
            <p:cNvSpPr txBox="1">
              <a:spLocks noChangeArrowheads="1"/>
            </p:cNvSpPr>
            <p:nvPr/>
          </p:nvSpPr>
          <p:spPr bwMode="auto">
            <a:xfrm>
              <a:off x="1920" y="288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grpSp>
      <p:sp>
        <p:nvSpPr>
          <p:cNvPr id="74819" name="Text Box 91"/>
          <p:cNvSpPr txBox="1">
            <a:spLocks noChangeArrowheads="1"/>
          </p:cNvSpPr>
          <p:nvPr/>
        </p:nvSpPr>
        <p:spPr bwMode="auto">
          <a:xfrm>
            <a:off x="2438400" y="49926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4820" name="Text Box 92"/>
          <p:cNvSpPr txBox="1">
            <a:spLocks noChangeArrowheads="1"/>
          </p:cNvSpPr>
          <p:nvPr/>
        </p:nvSpPr>
        <p:spPr bwMode="auto">
          <a:xfrm>
            <a:off x="1219200" y="49466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4821" name="Text Box 93"/>
          <p:cNvSpPr txBox="1">
            <a:spLocks noChangeArrowheads="1"/>
          </p:cNvSpPr>
          <p:nvPr/>
        </p:nvSpPr>
        <p:spPr bwMode="auto">
          <a:xfrm>
            <a:off x="838200" y="58610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4822" name="Text Box 94"/>
          <p:cNvSpPr txBox="1">
            <a:spLocks noChangeArrowheads="1"/>
          </p:cNvSpPr>
          <p:nvPr/>
        </p:nvSpPr>
        <p:spPr bwMode="auto">
          <a:xfrm>
            <a:off x="1752600" y="6318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4823" name="Text Box 95"/>
          <p:cNvSpPr txBox="1">
            <a:spLocks noChangeArrowheads="1"/>
          </p:cNvSpPr>
          <p:nvPr/>
        </p:nvSpPr>
        <p:spPr bwMode="auto">
          <a:xfrm>
            <a:off x="2438400" y="6318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4824" name="Text Box 96"/>
          <p:cNvSpPr txBox="1">
            <a:spLocks noChangeArrowheads="1"/>
          </p:cNvSpPr>
          <p:nvPr/>
        </p:nvSpPr>
        <p:spPr bwMode="auto">
          <a:xfrm>
            <a:off x="3048000" y="6318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4825" name="Text Box 97"/>
          <p:cNvSpPr txBox="1">
            <a:spLocks noChangeArrowheads="1"/>
          </p:cNvSpPr>
          <p:nvPr/>
        </p:nvSpPr>
        <p:spPr bwMode="auto">
          <a:xfrm>
            <a:off x="3810000" y="6288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4826" name="Text Box 98"/>
          <p:cNvSpPr txBox="1">
            <a:spLocks noChangeArrowheads="1"/>
          </p:cNvSpPr>
          <p:nvPr/>
        </p:nvSpPr>
        <p:spPr bwMode="auto">
          <a:xfrm>
            <a:off x="4800600" y="63182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4827" name="Text Box 99"/>
          <p:cNvSpPr txBox="1">
            <a:spLocks noChangeArrowheads="1"/>
          </p:cNvSpPr>
          <p:nvPr/>
        </p:nvSpPr>
        <p:spPr bwMode="auto">
          <a:xfrm>
            <a:off x="5486400" y="6288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4828" name="Text Box 100"/>
          <p:cNvSpPr txBox="1">
            <a:spLocks noChangeArrowheads="1"/>
          </p:cNvSpPr>
          <p:nvPr/>
        </p:nvSpPr>
        <p:spPr bwMode="auto">
          <a:xfrm>
            <a:off x="6019800" y="6394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4829" name="Text Box 101"/>
          <p:cNvSpPr txBox="1">
            <a:spLocks noChangeArrowheads="1"/>
          </p:cNvSpPr>
          <p:nvPr/>
        </p:nvSpPr>
        <p:spPr bwMode="auto">
          <a:xfrm>
            <a:off x="6629400" y="6364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74830" name="Text Box 102"/>
          <p:cNvSpPr txBox="1">
            <a:spLocks noChangeArrowheads="1"/>
          </p:cNvSpPr>
          <p:nvPr/>
        </p:nvSpPr>
        <p:spPr bwMode="auto">
          <a:xfrm>
            <a:off x="7162800" y="6364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4831" name="Text Box 103"/>
          <p:cNvSpPr txBox="1">
            <a:spLocks noChangeArrowheads="1"/>
          </p:cNvSpPr>
          <p:nvPr/>
        </p:nvSpPr>
        <p:spPr bwMode="auto">
          <a:xfrm>
            <a:off x="7696200" y="6394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4832" name="Text Box 104"/>
          <p:cNvSpPr txBox="1">
            <a:spLocks noChangeArrowheads="1"/>
          </p:cNvSpPr>
          <p:nvPr/>
        </p:nvSpPr>
        <p:spPr bwMode="auto">
          <a:xfrm>
            <a:off x="7772400" y="49164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4833" name="Text Box 105"/>
          <p:cNvSpPr txBox="1">
            <a:spLocks noChangeArrowheads="1"/>
          </p:cNvSpPr>
          <p:nvPr/>
        </p:nvSpPr>
        <p:spPr bwMode="auto">
          <a:xfrm>
            <a:off x="7010400" y="49466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4834" name="Text Box 106"/>
          <p:cNvSpPr txBox="1">
            <a:spLocks noChangeArrowheads="1"/>
          </p:cNvSpPr>
          <p:nvPr/>
        </p:nvSpPr>
        <p:spPr bwMode="auto">
          <a:xfrm>
            <a:off x="6172200" y="49164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74835" name="Text Box 107"/>
          <p:cNvSpPr txBox="1">
            <a:spLocks noChangeArrowheads="1"/>
          </p:cNvSpPr>
          <p:nvPr/>
        </p:nvSpPr>
        <p:spPr bwMode="auto">
          <a:xfrm>
            <a:off x="5334000" y="49926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4836" name="Text Box 108"/>
          <p:cNvSpPr txBox="1">
            <a:spLocks noChangeArrowheads="1"/>
          </p:cNvSpPr>
          <p:nvPr/>
        </p:nvSpPr>
        <p:spPr bwMode="auto">
          <a:xfrm>
            <a:off x="5334000" y="4002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74837" name="Text Box 109"/>
          <p:cNvSpPr txBox="1">
            <a:spLocks noChangeArrowheads="1"/>
          </p:cNvSpPr>
          <p:nvPr/>
        </p:nvSpPr>
        <p:spPr bwMode="auto">
          <a:xfrm>
            <a:off x="7391400" y="407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pPr>
              <a:defRPr/>
            </a:pPr>
            <a:fld id="{8158198C-B1FC-41D7-925E-509D7DCD4C70}" type="slidenum">
              <a:rPr lang="fa-IR"/>
              <a:pPr>
                <a:defRPr/>
              </a:pPr>
              <a:t>73</a:t>
            </a:fld>
            <a:endParaRPr lang="en-US"/>
          </a:p>
        </p:txBody>
      </p:sp>
      <p:sp>
        <p:nvSpPr>
          <p:cNvPr id="7577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75780" name="Rectangle 3"/>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3600" b="1">
                <a:solidFill>
                  <a:schemeClr val="accent2"/>
                </a:solidFill>
                <a:cs typeface="Lotus" pitchFamily="2" charset="-78"/>
              </a:rPr>
              <a:t>جستجوی حريصانه</a:t>
            </a:r>
            <a:endParaRPr lang="en-US" sz="3600" b="1">
              <a:solidFill>
                <a:schemeClr val="accent2"/>
              </a:solidFill>
              <a:cs typeface="Lotus" pitchFamily="2" charset="-78"/>
            </a:endParaRPr>
          </a:p>
        </p:txBody>
      </p:sp>
      <p:grpSp>
        <p:nvGrpSpPr>
          <p:cNvPr id="189444" name="Group 4"/>
          <p:cNvGrpSpPr>
            <a:grpSpLocks/>
          </p:cNvGrpSpPr>
          <p:nvPr/>
        </p:nvGrpSpPr>
        <p:grpSpPr bwMode="auto">
          <a:xfrm>
            <a:off x="3962400" y="4079875"/>
            <a:ext cx="533400" cy="622300"/>
            <a:chOff x="720" y="1797"/>
            <a:chExt cx="336" cy="392"/>
          </a:xfrm>
        </p:grpSpPr>
        <p:sp>
          <p:nvSpPr>
            <p:cNvPr id="75817" name="Text Box 5"/>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75818" name="Text Box 6"/>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sp>
        <p:nvSpPr>
          <p:cNvPr id="75782" name="Oval 7"/>
          <p:cNvSpPr>
            <a:spLocks noChangeArrowheads="1"/>
          </p:cNvSpPr>
          <p:nvPr/>
        </p:nvSpPr>
        <p:spPr bwMode="auto">
          <a:xfrm>
            <a:off x="4572000" y="270827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grpSp>
        <p:nvGrpSpPr>
          <p:cNvPr id="189448" name="Group 8"/>
          <p:cNvGrpSpPr>
            <a:grpSpLocks/>
          </p:cNvGrpSpPr>
          <p:nvPr/>
        </p:nvGrpSpPr>
        <p:grpSpPr bwMode="auto">
          <a:xfrm>
            <a:off x="2667000" y="3043238"/>
            <a:ext cx="4038600" cy="808037"/>
            <a:chOff x="1680" y="1699"/>
            <a:chExt cx="2544" cy="509"/>
          </a:xfrm>
        </p:grpSpPr>
        <p:sp>
          <p:nvSpPr>
            <p:cNvPr id="75809" name="Oval 9"/>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75810" name="Oval 10"/>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cxnSp>
          <p:nvCxnSpPr>
            <p:cNvPr id="75811" name="AutoShape 11"/>
            <p:cNvCxnSpPr>
              <a:cxnSpLocks noChangeShapeType="1"/>
              <a:stCxn id="75782" idx="4"/>
              <a:endCxn id="75809" idx="0"/>
            </p:cNvCxnSpPr>
            <p:nvPr/>
          </p:nvCxnSpPr>
          <p:spPr bwMode="auto">
            <a:xfrm flipH="1">
              <a:off x="1848" y="1728"/>
              <a:ext cx="115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812" name="AutoShape 12"/>
            <p:cNvCxnSpPr>
              <a:cxnSpLocks noChangeShapeType="1"/>
              <a:stCxn id="75782" idx="4"/>
              <a:endCxn id="75810" idx="0"/>
            </p:cNvCxnSpPr>
            <p:nvPr/>
          </p:nvCxnSpPr>
          <p:spPr bwMode="auto">
            <a:xfrm>
              <a:off x="3000" y="1728"/>
              <a:ext cx="1056"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813" name="Text Box 13"/>
            <p:cNvSpPr txBox="1">
              <a:spLocks noChangeArrowheads="1"/>
            </p:cNvSpPr>
            <p:nvPr/>
          </p:nvSpPr>
          <p:spPr bwMode="auto">
            <a:xfrm>
              <a:off x="2304" y="16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5814" name="Text Box 14"/>
            <p:cNvSpPr txBox="1">
              <a:spLocks noChangeArrowheads="1"/>
            </p:cNvSpPr>
            <p:nvPr/>
          </p:nvSpPr>
          <p:spPr bwMode="auto">
            <a:xfrm>
              <a:off x="3552" y="16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5815" name="Text Box 15"/>
            <p:cNvSpPr txBox="1">
              <a:spLocks noChangeArrowheads="1"/>
            </p:cNvSpPr>
            <p:nvPr/>
          </p:nvSpPr>
          <p:spPr bwMode="auto">
            <a:xfrm>
              <a:off x="1680" y="187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75816" name="Text Box 16"/>
            <p:cNvSpPr txBox="1">
              <a:spLocks noChangeArrowheads="1"/>
            </p:cNvSpPr>
            <p:nvPr/>
          </p:nvSpPr>
          <p:spPr bwMode="auto">
            <a:xfrm>
              <a:off x="4176" y="182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grpSp>
      <p:grpSp>
        <p:nvGrpSpPr>
          <p:cNvPr id="189457" name="Group 17"/>
          <p:cNvGrpSpPr>
            <a:grpSpLocks/>
          </p:cNvGrpSpPr>
          <p:nvPr/>
        </p:nvGrpSpPr>
        <p:grpSpPr bwMode="auto">
          <a:xfrm>
            <a:off x="1676400" y="3775075"/>
            <a:ext cx="2362200" cy="822325"/>
            <a:chOff x="1056" y="2160"/>
            <a:chExt cx="1488" cy="518"/>
          </a:xfrm>
        </p:grpSpPr>
        <p:sp>
          <p:nvSpPr>
            <p:cNvPr id="75801" name="Oval 18"/>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75802" name="Oval 19"/>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cxnSp>
          <p:nvCxnSpPr>
            <p:cNvPr id="75803" name="AutoShape 20"/>
            <p:cNvCxnSpPr>
              <a:cxnSpLocks noChangeShapeType="1"/>
              <a:stCxn id="75809" idx="4"/>
              <a:endCxn id="75801" idx="0"/>
            </p:cNvCxnSpPr>
            <p:nvPr/>
          </p:nvCxnSpPr>
          <p:spPr bwMode="auto">
            <a:xfrm flipH="1">
              <a:off x="1224" y="2208"/>
              <a:ext cx="624"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804" name="AutoShape 21"/>
            <p:cNvCxnSpPr>
              <a:cxnSpLocks noChangeShapeType="1"/>
              <a:stCxn id="75809" idx="4"/>
              <a:endCxn id="75802" idx="0"/>
            </p:cNvCxnSpPr>
            <p:nvPr/>
          </p:nvCxnSpPr>
          <p:spPr bwMode="auto">
            <a:xfrm>
              <a:off x="1848" y="2208"/>
              <a:ext cx="576"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805" name="Text Box 22"/>
            <p:cNvSpPr txBox="1">
              <a:spLocks noChangeArrowheads="1"/>
            </p:cNvSpPr>
            <p:nvPr/>
          </p:nvSpPr>
          <p:spPr bwMode="auto">
            <a:xfrm>
              <a:off x="1440" y="216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5806" name="Text Box 23"/>
            <p:cNvSpPr txBox="1">
              <a:spLocks noChangeArrowheads="1"/>
            </p:cNvSpPr>
            <p:nvPr/>
          </p:nvSpPr>
          <p:spPr bwMode="auto">
            <a:xfrm>
              <a:off x="2112" y="217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5807" name="Text Box 24"/>
            <p:cNvSpPr txBox="1">
              <a:spLocks noChangeArrowheads="1"/>
            </p:cNvSpPr>
            <p:nvPr/>
          </p:nvSpPr>
          <p:spPr bwMode="auto">
            <a:xfrm>
              <a:off x="1056" y="2323"/>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75808" name="Text Box 25"/>
            <p:cNvSpPr txBox="1">
              <a:spLocks noChangeArrowheads="1"/>
            </p:cNvSpPr>
            <p:nvPr/>
          </p:nvSpPr>
          <p:spPr bwMode="auto">
            <a:xfrm>
              <a:off x="2496" y="2275"/>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grpSp>
      <p:grpSp>
        <p:nvGrpSpPr>
          <p:cNvPr id="189466" name="Group 26"/>
          <p:cNvGrpSpPr>
            <a:grpSpLocks/>
          </p:cNvGrpSpPr>
          <p:nvPr/>
        </p:nvGrpSpPr>
        <p:grpSpPr bwMode="auto">
          <a:xfrm>
            <a:off x="3048000" y="4491038"/>
            <a:ext cx="1295400" cy="1189037"/>
            <a:chOff x="1920" y="2611"/>
            <a:chExt cx="816" cy="749"/>
          </a:xfrm>
        </p:grpSpPr>
        <p:sp>
          <p:nvSpPr>
            <p:cNvPr id="75792" name="Oval 27"/>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K</a:t>
              </a:r>
            </a:p>
          </p:txBody>
        </p:sp>
        <p:cxnSp>
          <p:nvCxnSpPr>
            <p:cNvPr id="75793" name="AutoShape 28"/>
            <p:cNvCxnSpPr>
              <a:cxnSpLocks noChangeShapeType="1"/>
              <a:stCxn id="75802" idx="4"/>
              <a:endCxn id="75792" idx="0"/>
            </p:cNvCxnSpPr>
            <p:nvPr/>
          </p:nvCxnSpPr>
          <p:spPr bwMode="auto">
            <a:xfrm>
              <a:off x="2424" y="2678"/>
              <a:ext cx="192"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794" name="Rectangle 29"/>
            <p:cNvSpPr>
              <a:spLocks noChangeArrowheads="1"/>
            </p:cNvSpPr>
            <p:nvPr/>
          </p:nvSpPr>
          <p:spPr bwMode="auto">
            <a:xfrm>
              <a:off x="2496" y="2954"/>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5" name="Oval 30"/>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J</a:t>
              </a:r>
            </a:p>
          </p:txBody>
        </p:sp>
        <p:cxnSp>
          <p:nvCxnSpPr>
            <p:cNvPr id="75796" name="AutoShape 31"/>
            <p:cNvCxnSpPr>
              <a:cxnSpLocks noChangeShapeType="1"/>
              <a:stCxn id="75802" idx="4"/>
              <a:endCxn id="75795" idx="0"/>
            </p:cNvCxnSpPr>
            <p:nvPr/>
          </p:nvCxnSpPr>
          <p:spPr bwMode="auto">
            <a:xfrm flipH="1">
              <a:off x="2136" y="2678"/>
              <a:ext cx="288" cy="2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797" name="Text Box 32"/>
            <p:cNvSpPr txBox="1">
              <a:spLocks noChangeArrowheads="1"/>
            </p:cNvSpPr>
            <p:nvPr/>
          </p:nvSpPr>
          <p:spPr bwMode="auto">
            <a:xfrm>
              <a:off x="2160"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5798" name="Text Box 33"/>
            <p:cNvSpPr txBox="1">
              <a:spLocks noChangeArrowheads="1"/>
            </p:cNvSpPr>
            <p:nvPr/>
          </p:nvSpPr>
          <p:spPr bwMode="auto">
            <a:xfrm>
              <a:off x="2544"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5799" name="Text Box 34"/>
            <p:cNvSpPr txBox="1">
              <a:spLocks noChangeArrowheads="1"/>
            </p:cNvSpPr>
            <p:nvPr/>
          </p:nvSpPr>
          <p:spPr bwMode="auto">
            <a:xfrm>
              <a:off x="2688" y="318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75800" name="Text Box 35"/>
            <p:cNvSpPr txBox="1">
              <a:spLocks noChangeArrowheads="1"/>
            </p:cNvSpPr>
            <p:nvPr/>
          </p:nvSpPr>
          <p:spPr bwMode="auto">
            <a:xfrm>
              <a:off x="1920" y="288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grpSp>
      <p:grpSp>
        <p:nvGrpSpPr>
          <p:cNvPr id="189476" name="Group 36"/>
          <p:cNvGrpSpPr>
            <a:grpSpLocks/>
          </p:cNvGrpSpPr>
          <p:nvPr/>
        </p:nvGrpSpPr>
        <p:grpSpPr bwMode="auto">
          <a:xfrm>
            <a:off x="2286000" y="3152775"/>
            <a:ext cx="533400" cy="622300"/>
            <a:chOff x="720" y="1797"/>
            <a:chExt cx="336" cy="392"/>
          </a:xfrm>
        </p:grpSpPr>
        <p:sp>
          <p:nvSpPr>
            <p:cNvPr id="75790" name="Text Box 37"/>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75791" name="Text Box 38"/>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189479" name="Group 39"/>
          <p:cNvGrpSpPr>
            <a:grpSpLocks/>
          </p:cNvGrpSpPr>
          <p:nvPr/>
        </p:nvGrpSpPr>
        <p:grpSpPr bwMode="auto">
          <a:xfrm>
            <a:off x="4267200" y="4841875"/>
            <a:ext cx="533400" cy="622300"/>
            <a:chOff x="720" y="1797"/>
            <a:chExt cx="336" cy="392"/>
          </a:xfrm>
        </p:grpSpPr>
        <p:sp>
          <p:nvSpPr>
            <p:cNvPr id="75788" name="Text Box 40"/>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75789" name="Text Box 41"/>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9448"/>
                                        </p:tgtEl>
                                        <p:attrNameLst>
                                          <p:attrName>style.visibility</p:attrName>
                                        </p:attrNameLst>
                                      </p:cBhvr>
                                      <p:to>
                                        <p:strVal val="visible"/>
                                      </p:to>
                                    </p:set>
                                    <p:animEffect transition="in" filter="fade">
                                      <p:cBhvr>
                                        <p:cTn id="7" dur="2000"/>
                                        <p:tgtEl>
                                          <p:spTgt spid="1894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9476"/>
                                        </p:tgtEl>
                                        <p:attrNameLst>
                                          <p:attrName>style.visibility</p:attrName>
                                        </p:attrNameLst>
                                      </p:cBhvr>
                                      <p:to>
                                        <p:strVal val="visible"/>
                                      </p:to>
                                    </p:set>
                                    <p:animEffect transition="in" filter="fade">
                                      <p:cBhvr>
                                        <p:cTn id="12" dur="2000"/>
                                        <p:tgtEl>
                                          <p:spTgt spid="1894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9457"/>
                                        </p:tgtEl>
                                        <p:attrNameLst>
                                          <p:attrName>style.visibility</p:attrName>
                                        </p:attrNameLst>
                                      </p:cBhvr>
                                      <p:to>
                                        <p:strVal val="visible"/>
                                      </p:to>
                                    </p:set>
                                    <p:animEffect transition="in" filter="fade">
                                      <p:cBhvr>
                                        <p:cTn id="17" dur="2000"/>
                                        <p:tgtEl>
                                          <p:spTgt spid="1894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9444"/>
                                        </p:tgtEl>
                                        <p:attrNameLst>
                                          <p:attrName>style.visibility</p:attrName>
                                        </p:attrNameLst>
                                      </p:cBhvr>
                                      <p:to>
                                        <p:strVal val="visible"/>
                                      </p:to>
                                    </p:set>
                                    <p:animEffect transition="in" filter="fade">
                                      <p:cBhvr>
                                        <p:cTn id="22" dur="2000"/>
                                        <p:tgtEl>
                                          <p:spTgt spid="1894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9466"/>
                                        </p:tgtEl>
                                        <p:attrNameLst>
                                          <p:attrName>style.visibility</p:attrName>
                                        </p:attrNameLst>
                                      </p:cBhvr>
                                      <p:to>
                                        <p:strVal val="visible"/>
                                      </p:to>
                                    </p:set>
                                    <p:animEffect transition="in" filter="fade">
                                      <p:cBhvr>
                                        <p:cTn id="27" dur="2000"/>
                                        <p:tgtEl>
                                          <p:spTgt spid="1894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9479"/>
                                        </p:tgtEl>
                                        <p:attrNameLst>
                                          <p:attrName>style.visibility</p:attrName>
                                        </p:attrNameLst>
                                      </p:cBhvr>
                                      <p:to>
                                        <p:strVal val="visible"/>
                                      </p:to>
                                    </p:set>
                                    <p:animEffect transition="in" filter="fade">
                                      <p:cBhvr>
                                        <p:cTn id="32" dur="2000"/>
                                        <p:tgtEl>
                                          <p:spTgt spid="189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pPr>
              <a:defRPr/>
            </a:pPr>
            <a:fld id="{48719B54-9C95-4B61-B261-D5567713F9D1}" type="slidenum">
              <a:rPr lang="fa-IR"/>
              <a:pPr>
                <a:defRPr/>
              </a:pPr>
              <a:t>74</a:t>
            </a:fld>
            <a:endParaRPr lang="en-US"/>
          </a:p>
        </p:txBody>
      </p:sp>
      <p:sp>
        <p:nvSpPr>
          <p:cNvPr id="7680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76804" name="Rectangle 3"/>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3600" b="1">
                <a:solidFill>
                  <a:schemeClr val="accent2"/>
                </a:solidFill>
                <a:cs typeface="Lotus" pitchFamily="2" charset="-78"/>
              </a:rPr>
              <a:t>جستجوی حريصانه</a:t>
            </a:r>
            <a:endParaRPr lang="en-US" sz="3600" b="1">
              <a:solidFill>
                <a:schemeClr val="accent2"/>
              </a:solidFill>
              <a:cs typeface="Lotus" pitchFamily="2" charset="-78"/>
            </a:endParaRPr>
          </a:p>
        </p:txBody>
      </p:sp>
      <p:sp>
        <p:nvSpPr>
          <p:cNvPr id="76805" name="Text Box 4"/>
          <p:cNvSpPr txBox="1">
            <a:spLocks noChangeArrowheads="1"/>
          </p:cNvSpPr>
          <p:nvPr/>
        </p:nvSpPr>
        <p:spPr bwMode="auto">
          <a:xfrm>
            <a:off x="684213" y="2565400"/>
            <a:ext cx="7632700"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lnSpc>
                <a:spcPct val="90000"/>
              </a:lnSpc>
              <a:spcBef>
                <a:spcPct val="15000"/>
              </a:spcBef>
              <a:buClr>
                <a:srgbClr val="00D600"/>
              </a:buClr>
              <a:buFont typeface="Wingdings" pitchFamily="2" charset="2"/>
              <a:buChar char="Ã"/>
            </a:pPr>
            <a:r>
              <a:rPr lang="fa-IR" sz="3600">
                <a:solidFill>
                  <a:schemeClr val="accent2"/>
                </a:solidFill>
                <a:cs typeface="Homa" pitchFamily="2" charset="-78"/>
              </a:rPr>
              <a:t>کامل بودن:</a:t>
            </a:r>
            <a:r>
              <a:rPr lang="fa-IR" sz="3200">
                <a:solidFill>
                  <a:schemeClr val="accent2"/>
                </a:solidFill>
                <a:cs typeface="Homa" pitchFamily="2" charset="-78"/>
              </a:rPr>
              <a:t> </a:t>
            </a:r>
            <a:r>
              <a:rPr lang="fa-IR" sz="3200">
                <a:solidFill>
                  <a:srgbClr val="CC3300"/>
                </a:solidFill>
                <a:cs typeface="Homa" pitchFamily="2" charset="-78"/>
              </a:rPr>
              <a:t>خير</a:t>
            </a:r>
          </a:p>
          <a:p>
            <a:pPr algn="r" rtl="1">
              <a:lnSpc>
                <a:spcPct val="90000"/>
              </a:lnSpc>
              <a:spcBef>
                <a:spcPct val="15000"/>
              </a:spcBef>
              <a:buClr>
                <a:srgbClr val="00D600"/>
              </a:buClr>
              <a:buFont typeface="Wingdings" pitchFamily="2" charset="2"/>
              <a:buChar char="Ã"/>
            </a:pPr>
            <a:r>
              <a:rPr lang="fa-IR" sz="3600">
                <a:solidFill>
                  <a:schemeClr val="accent2"/>
                </a:solidFill>
                <a:cs typeface="Homa" pitchFamily="2" charset="-78"/>
              </a:rPr>
              <a:t>بهينگی:</a:t>
            </a:r>
            <a:r>
              <a:rPr lang="fa-IR" sz="3200">
                <a:solidFill>
                  <a:schemeClr val="accent2"/>
                </a:solidFill>
                <a:cs typeface="Homa" pitchFamily="2" charset="-78"/>
              </a:rPr>
              <a:t> </a:t>
            </a:r>
            <a:r>
              <a:rPr lang="fa-IR" sz="3200">
                <a:solidFill>
                  <a:srgbClr val="CC3300"/>
                </a:solidFill>
                <a:cs typeface="Homa" pitchFamily="2" charset="-78"/>
              </a:rPr>
              <a:t>خير</a:t>
            </a:r>
          </a:p>
          <a:p>
            <a:pPr algn="r" rtl="1">
              <a:lnSpc>
                <a:spcPct val="90000"/>
              </a:lnSpc>
              <a:spcBef>
                <a:spcPct val="15000"/>
              </a:spcBef>
              <a:buClr>
                <a:srgbClr val="00D600"/>
              </a:buClr>
              <a:buFont typeface="Wingdings" pitchFamily="2" charset="2"/>
              <a:buChar char="Ã"/>
            </a:pPr>
            <a:r>
              <a:rPr lang="fa-IR" sz="3600">
                <a:solidFill>
                  <a:schemeClr val="accent2"/>
                </a:solidFill>
                <a:cs typeface="Homa" pitchFamily="2" charset="-78"/>
              </a:rPr>
              <a:t>پيچيدگي زماني:</a:t>
            </a:r>
          </a:p>
          <a:p>
            <a:pPr algn="r" rtl="1">
              <a:lnSpc>
                <a:spcPct val="90000"/>
              </a:lnSpc>
              <a:spcBef>
                <a:spcPct val="15000"/>
              </a:spcBef>
              <a:buClr>
                <a:srgbClr val="00D600"/>
              </a:buClr>
              <a:buFont typeface="Wingdings" pitchFamily="2" charset="2"/>
              <a:buChar char="Ã"/>
            </a:pPr>
            <a:r>
              <a:rPr lang="fa-IR" sz="3600">
                <a:solidFill>
                  <a:schemeClr val="accent2"/>
                </a:solidFill>
                <a:cs typeface="Homa" pitchFamily="2" charset="-78"/>
              </a:rPr>
              <a:t>پيچيدگی فضا:</a:t>
            </a:r>
          </a:p>
        </p:txBody>
      </p:sp>
      <p:graphicFrame>
        <p:nvGraphicFramePr>
          <p:cNvPr id="76806" name="Object 5"/>
          <p:cNvGraphicFramePr>
            <a:graphicFrameLocks noGrp="1" noChangeAspect="1"/>
          </p:cNvGraphicFramePr>
          <p:nvPr>
            <p:ph/>
          </p:nvPr>
        </p:nvGraphicFramePr>
        <p:xfrm>
          <a:off x="4500563" y="3789363"/>
          <a:ext cx="936625" cy="511175"/>
        </p:xfrm>
        <a:graphic>
          <a:graphicData uri="http://schemas.openxmlformats.org/presentationml/2006/ole">
            <mc:AlternateContent xmlns:mc="http://schemas.openxmlformats.org/markup-compatibility/2006">
              <mc:Choice xmlns:v="urn:schemas-microsoft-com:vml" Requires="v">
                <p:oleObj spid="_x0000_s76854" name="Equation" r:id="rId3" imgW="419100" imgH="228600" progId="Equation.3">
                  <p:embed/>
                </p:oleObj>
              </mc:Choice>
              <mc:Fallback>
                <p:oleObj name="Equation" r:id="rId3" imgW="4191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789363"/>
                        <a:ext cx="93662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07" name="Object 6"/>
          <p:cNvGraphicFramePr>
            <a:graphicFrameLocks noChangeAspect="1"/>
          </p:cNvGraphicFramePr>
          <p:nvPr/>
        </p:nvGraphicFramePr>
        <p:xfrm>
          <a:off x="4491038" y="4581525"/>
          <a:ext cx="936625" cy="511175"/>
        </p:xfrm>
        <a:graphic>
          <a:graphicData uri="http://schemas.openxmlformats.org/presentationml/2006/ole">
            <mc:AlternateContent xmlns:mc="http://schemas.openxmlformats.org/markup-compatibility/2006">
              <mc:Choice xmlns:v="urn:schemas-microsoft-com:vml" Requires="v">
                <p:oleObj spid="_x0000_s76855" name="Equation" r:id="rId5" imgW="419100" imgH="228600" progId="Equation.3">
                  <p:embed/>
                </p:oleObj>
              </mc:Choice>
              <mc:Fallback>
                <p:oleObj name="Equation" r:id="rId5" imgW="4191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1038" y="4581525"/>
                        <a:ext cx="93662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p:cNvSpPr>
            <a:spLocks noGrp="1"/>
          </p:cNvSpPr>
          <p:nvPr>
            <p:ph type="sldNum" sz="quarter" idx="12"/>
          </p:nvPr>
        </p:nvSpPr>
        <p:spPr/>
        <p:txBody>
          <a:bodyPr/>
          <a:lstStyle/>
          <a:p>
            <a:pPr>
              <a:defRPr/>
            </a:pPr>
            <a:fld id="{286CFFB6-1C6B-4DD1-83F8-576600A395AE}" type="slidenum">
              <a:rPr lang="fa-IR"/>
              <a:pPr>
                <a:defRPr/>
              </a:pPr>
              <a:t>75</a:t>
            </a:fld>
            <a:endParaRPr lang="en-US"/>
          </a:p>
        </p:txBody>
      </p:sp>
      <p:sp>
        <p:nvSpPr>
          <p:cNvPr id="7782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77828" name="Rectangle 3"/>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p>
        </p:txBody>
      </p:sp>
      <p:sp>
        <p:nvSpPr>
          <p:cNvPr id="77829" name="Oval 4"/>
          <p:cNvSpPr>
            <a:spLocks noChangeArrowheads="1"/>
          </p:cNvSpPr>
          <p:nvPr/>
        </p:nvSpPr>
        <p:spPr bwMode="auto">
          <a:xfrm>
            <a:off x="4572000" y="26511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A/5</a:t>
            </a:r>
          </a:p>
        </p:txBody>
      </p:sp>
      <p:sp>
        <p:nvSpPr>
          <p:cNvPr id="77830" name="Oval 5"/>
          <p:cNvSpPr>
            <a:spLocks noChangeArrowheads="1"/>
          </p:cNvSpPr>
          <p:nvPr/>
        </p:nvSpPr>
        <p:spPr bwMode="auto">
          <a:xfrm>
            <a:off x="2743200" y="34131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B/4</a:t>
            </a:r>
          </a:p>
        </p:txBody>
      </p:sp>
      <p:sp>
        <p:nvSpPr>
          <p:cNvPr id="77831" name="Oval 6"/>
          <p:cNvSpPr>
            <a:spLocks noChangeArrowheads="1"/>
          </p:cNvSpPr>
          <p:nvPr/>
        </p:nvSpPr>
        <p:spPr bwMode="auto">
          <a:xfrm>
            <a:off x="6248400" y="34131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C/4</a:t>
            </a:r>
          </a:p>
        </p:txBody>
      </p:sp>
      <p:sp>
        <p:nvSpPr>
          <p:cNvPr id="77832" name="Oval 7"/>
          <p:cNvSpPr>
            <a:spLocks noChangeArrowheads="1"/>
          </p:cNvSpPr>
          <p:nvPr/>
        </p:nvSpPr>
        <p:spPr bwMode="auto">
          <a:xfrm>
            <a:off x="17526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D/5</a:t>
            </a:r>
          </a:p>
        </p:txBody>
      </p:sp>
      <p:sp>
        <p:nvSpPr>
          <p:cNvPr id="77833" name="Oval 8"/>
          <p:cNvSpPr>
            <a:spLocks noChangeArrowheads="1"/>
          </p:cNvSpPr>
          <p:nvPr/>
        </p:nvSpPr>
        <p:spPr bwMode="auto">
          <a:xfrm>
            <a:off x="36576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E/1</a:t>
            </a:r>
          </a:p>
        </p:txBody>
      </p:sp>
      <p:sp>
        <p:nvSpPr>
          <p:cNvPr id="77834" name="Oval 9"/>
          <p:cNvSpPr>
            <a:spLocks noChangeArrowheads="1"/>
          </p:cNvSpPr>
          <p:nvPr/>
        </p:nvSpPr>
        <p:spPr bwMode="auto">
          <a:xfrm>
            <a:off x="54102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F/3</a:t>
            </a:r>
          </a:p>
        </p:txBody>
      </p:sp>
      <p:sp>
        <p:nvSpPr>
          <p:cNvPr id="77835" name="Oval 10"/>
          <p:cNvSpPr>
            <a:spLocks noChangeArrowheads="1"/>
          </p:cNvSpPr>
          <p:nvPr/>
        </p:nvSpPr>
        <p:spPr bwMode="auto">
          <a:xfrm>
            <a:off x="70104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G/2</a:t>
            </a:r>
          </a:p>
        </p:txBody>
      </p:sp>
      <p:sp>
        <p:nvSpPr>
          <p:cNvPr id="77836" name="Oval 11"/>
          <p:cNvSpPr>
            <a:spLocks noChangeArrowheads="1"/>
          </p:cNvSpPr>
          <p:nvPr/>
        </p:nvSpPr>
        <p:spPr bwMode="auto">
          <a:xfrm>
            <a:off x="1295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H/2</a:t>
            </a:r>
          </a:p>
        </p:txBody>
      </p:sp>
      <p:sp>
        <p:nvSpPr>
          <p:cNvPr id="77837" name="Oval 12"/>
          <p:cNvSpPr>
            <a:spLocks noChangeArrowheads="1"/>
          </p:cNvSpPr>
          <p:nvPr/>
        </p:nvSpPr>
        <p:spPr bwMode="auto">
          <a:xfrm>
            <a:off x="2057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I/3</a:t>
            </a:r>
          </a:p>
        </p:txBody>
      </p:sp>
      <p:sp>
        <p:nvSpPr>
          <p:cNvPr id="77838" name="Oval 13"/>
          <p:cNvSpPr>
            <a:spLocks noChangeArrowheads="1"/>
          </p:cNvSpPr>
          <p:nvPr/>
        </p:nvSpPr>
        <p:spPr bwMode="auto">
          <a:xfrm>
            <a:off x="3962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K/0</a:t>
            </a:r>
          </a:p>
        </p:txBody>
      </p:sp>
      <p:sp>
        <p:nvSpPr>
          <p:cNvPr id="77839" name="Oval 14"/>
          <p:cNvSpPr>
            <a:spLocks noChangeArrowheads="1"/>
          </p:cNvSpPr>
          <p:nvPr/>
        </p:nvSpPr>
        <p:spPr bwMode="auto">
          <a:xfrm>
            <a:off x="57912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M/2</a:t>
            </a:r>
          </a:p>
        </p:txBody>
      </p:sp>
      <p:sp>
        <p:nvSpPr>
          <p:cNvPr id="77840" name="Oval 15"/>
          <p:cNvSpPr>
            <a:spLocks noChangeArrowheads="1"/>
          </p:cNvSpPr>
          <p:nvPr/>
        </p:nvSpPr>
        <p:spPr bwMode="auto">
          <a:xfrm>
            <a:off x="49530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L/3</a:t>
            </a:r>
          </a:p>
        </p:txBody>
      </p:sp>
      <p:sp>
        <p:nvSpPr>
          <p:cNvPr id="77841" name="Oval 16"/>
          <p:cNvSpPr>
            <a:spLocks noChangeArrowheads="1"/>
          </p:cNvSpPr>
          <p:nvPr/>
        </p:nvSpPr>
        <p:spPr bwMode="auto">
          <a:xfrm>
            <a:off x="6629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N/1</a:t>
            </a:r>
          </a:p>
        </p:txBody>
      </p:sp>
      <p:sp>
        <p:nvSpPr>
          <p:cNvPr id="77842" name="Oval 17"/>
          <p:cNvSpPr>
            <a:spLocks noChangeArrowheads="1"/>
          </p:cNvSpPr>
          <p:nvPr/>
        </p:nvSpPr>
        <p:spPr bwMode="auto">
          <a:xfrm>
            <a:off x="7391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O/3</a:t>
            </a:r>
          </a:p>
        </p:txBody>
      </p:sp>
      <p:cxnSp>
        <p:nvCxnSpPr>
          <p:cNvPr id="77843" name="AutoShape 18"/>
          <p:cNvCxnSpPr>
            <a:cxnSpLocks noChangeShapeType="1"/>
            <a:stCxn id="77829" idx="4"/>
            <a:endCxn id="77830" idx="0"/>
          </p:cNvCxnSpPr>
          <p:nvPr/>
        </p:nvCxnSpPr>
        <p:spPr bwMode="auto">
          <a:xfrm flipH="1">
            <a:off x="2933700" y="3032125"/>
            <a:ext cx="18288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44" name="AutoShape 19"/>
          <p:cNvCxnSpPr>
            <a:cxnSpLocks noChangeShapeType="1"/>
            <a:stCxn id="77829" idx="4"/>
            <a:endCxn id="77831" idx="0"/>
          </p:cNvCxnSpPr>
          <p:nvPr/>
        </p:nvCxnSpPr>
        <p:spPr bwMode="auto">
          <a:xfrm>
            <a:off x="4762500" y="3032125"/>
            <a:ext cx="16764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45" name="AutoShape 20"/>
          <p:cNvCxnSpPr>
            <a:cxnSpLocks noChangeShapeType="1"/>
            <a:stCxn id="77830" idx="4"/>
            <a:endCxn id="77832" idx="0"/>
          </p:cNvCxnSpPr>
          <p:nvPr/>
        </p:nvCxnSpPr>
        <p:spPr bwMode="auto">
          <a:xfrm flipH="1">
            <a:off x="1943100" y="3794125"/>
            <a:ext cx="9906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46" name="AutoShape 21"/>
          <p:cNvCxnSpPr>
            <a:cxnSpLocks noChangeShapeType="1"/>
            <a:stCxn id="77830" idx="4"/>
            <a:endCxn id="77833" idx="0"/>
          </p:cNvCxnSpPr>
          <p:nvPr/>
        </p:nvCxnSpPr>
        <p:spPr bwMode="auto">
          <a:xfrm>
            <a:off x="2933700" y="3794125"/>
            <a:ext cx="9144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47" name="AutoShape 22"/>
          <p:cNvCxnSpPr>
            <a:cxnSpLocks noChangeShapeType="1"/>
            <a:stCxn id="77831" idx="4"/>
            <a:endCxn id="77834" idx="0"/>
          </p:cNvCxnSpPr>
          <p:nvPr/>
        </p:nvCxnSpPr>
        <p:spPr bwMode="auto">
          <a:xfrm flipH="1">
            <a:off x="5600700" y="3794125"/>
            <a:ext cx="8382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48" name="AutoShape 23"/>
          <p:cNvCxnSpPr>
            <a:cxnSpLocks noChangeShapeType="1"/>
            <a:stCxn id="77831" idx="4"/>
            <a:endCxn id="77835" idx="0"/>
          </p:cNvCxnSpPr>
          <p:nvPr/>
        </p:nvCxnSpPr>
        <p:spPr bwMode="auto">
          <a:xfrm>
            <a:off x="6438900" y="3794125"/>
            <a:ext cx="7620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49" name="AutoShape 24"/>
          <p:cNvCxnSpPr>
            <a:cxnSpLocks noChangeShapeType="1"/>
            <a:stCxn id="77832" idx="4"/>
            <a:endCxn id="77836" idx="0"/>
          </p:cNvCxnSpPr>
          <p:nvPr/>
        </p:nvCxnSpPr>
        <p:spPr bwMode="auto">
          <a:xfrm flipH="1">
            <a:off x="1485900" y="4540250"/>
            <a:ext cx="4572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50" name="AutoShape 25"/>
          <p:cNvCxnSpPr>
            <a:cxnSpLocks noChangeShapeType="1"/>
            <a:stCxn id="77832" idx="4"/>
            <a:endCxn id="77837" idx="0"/>
          </p:cNvCxnSpPr>
          <p:nvPr/>
        </p:nvCxnSpPr>
        <p:spPr bwMode="auto">
          <a:xfrm>
            <a:off x="1943100" y="4540250"/>
            <a:ext cx="3048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51" name="AutoShape 26"/>
          <p:cNvCxnSpPr>
            <a:cxnSpLocks noChangeShapeType="1"/>
            <a:stCxn id="77833" idx="4"/>
            <a:endCxn id="77838" idx="0"/>
          </p:cNvCxnSpPr>
          <p:nvPr/>
        </p:nvCxnSpPr>
        <p:spPr bwMode="auto">
          <a:xfrm>
            <a:off x="3848100" y="4540250"/>
            <a:ext cx="3048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52" name="AutoShape 27"/>
          <p:cNvCxnSpPr>
            <a:cxnSpLocks noChangeShapeType="1"/>
            <a:stCxn id="77834" idx="4"/>
            <a:endCxn id="77840" idx="0"/>
          </p:cNvCxnSpPr>
          <p:nvPr/>
        </p:nvCxnSpPr>
        <p:spPr bwMode="auto">
          <a:xfrm flipH="1">
            <a:off x="5143500" y="4540250"/>
            <a:ext cx="4572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53" name="AutoShape 28"/>
          <p:cNvCxnSpPr>
            <a:cxnSpLocks noChangeShapeType="1"/>
            <a:stCxn id="77835" idx="4"/>
            <a:endCxn id="77841" idx="0"/>
          </p:cNvCxnSpPr>
          <p:nvPr/>
        </p:nvCxnSpPr>
        <p:spPr bwMode="auto">
          <a:xfrm flipH="1">
            <a:off x="6819900" y="4540250"/>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54" name="AutoShape 29"/>
          <p:cNvCxnSpPr>
            <a:cxnSpLocks noChangeShapeType="1"/>
            <a:stCxn id="77835" idx="4"/>
            <a:endCxn id="77842" idx="0"/>
          </p:cNvCxnSpPr>
          <p:nvPr/>
        </p:nvCxnSpPr>
        <p:spPr bwMode="auto">
          <a:xfrm>
            <a:off x="7200900" y="4540250"/>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55" name="AutoShape 30"/>
          <p:cNvCxnSpPr>
            <a:cxnSpLocks noChangeShapeType="1"/>
            <a:stCxn id="77834" idx="4"/>
            <a:endCxn id="77839" idx="0"/>
          </p:cNvCxnSpPr>
          <p:nvPr/>
        </p:nvCxnSpPr>
        <p:spPr bwMode="auto">
          <a:xfrm>
            <a:off x="5600700" y="4540250"/>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56" name="Rectangle 31"/>
          <p:cNvSpPr>
            <a:spLocks noChangeArrowheads="1"/>
          </p:cNvSpPr>
          <p:nvPr/>
        </p:nvSpPr>
        <p:spPr bwMode="auto">
          <a:xfrm>
            <a:off x="3962400" y="4978400"/>
            <a:ext cx="381000" cy="3810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7" name="Text Box 32"/>
          <p:cNvSpPr txBox="1">
            <a:spLocks noChangeArrowheads="1"/>
          </p:cNvSpPr>
          <p:nvPr/>
        </p:nvSpPr>
        <p:spPr bwMode="auto">
          <a:xfrm>
            <a:off x="3657600" y="2986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7858" name="Oval 33"/>
          <p:cNvSpPr>
            <a:spLocks noChangeArrowheads="1"/>
          </p:cNvSpPr>
          <p:nvPr/>
        </p:nvSpPr>
        <p:spPr bwMode="auto">
          <a:xfrm>
            <a:off x="9144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P/3</a:t>
            </a:r>
          </a:p>
        </p:txBody>
      </p:sp>
      <p:sp>
        <p:nvSpPr>
          <p:cNvPr id="77859" name="Oval 34"/>
          <p:cNvSpPr>
            <a:spLocks noChangeArrowheads="1"/>
          </p:cNvSpPr>
          <p:nvPr/>
        </p:nvSpPr>
        <p:spPr bwMode="auto">
          <a:xfrm>
            <a:off x="15240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Q/1</a:t>
            </a:r>
          </a:p>
        </p:txBody>
      </p:sp>
      <p:sp>
        <p:nvSpPr>
          <p:cNvPr id="77860" name="Oval 35"/>
          <p:cNvSpPr>
            <a:spLocks noChangeArrowheads="1"/>
          </p:cNvSpPr>
          <p:nvPr/>
        </p:nvSpPr>
        <p:spPr bwMode="auto">
          <a:xfrm>
            <a:off x="3200400" y="4967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J/1</a:t>
            </a:r>
          </a:p>
        </p:txBody>
      </p:sp>
      <p:sp>
        <p:nvSpPr>
          <p:cNvPr id="77861" name="Oval 36"/>
          <p:cNvSpPr>
            <a:spLocks noChangeArrowheads="1"/>
          </p:cNvSpPr>
          <p:nvPr/>
        </p:nvSpPr>
        <p:spPr bwMode="auto">
          <a:xfrm>
            <a:off x="58674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W/1</a:t>
            </a:r>
          </a:p>
        </p:txBody>
      </p:sp>
      <p:sp>
        <p:nvSpPr>
          <p:cNvPr id="77862" name="Oval 37"/>
          <p:cNvSpPr>
            <a:spLocks noChangeArrowheads="1"/>
          </p:cNvSpPr>
          <p:nvPr/>
        </p:nvSpPr>
        <p:spPr bwMode="auto">
          <a:xfrm>
            <a:off x="51816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V/2</a:t>
            </a:r>
          </a:p>
        </p:txBody>
      </p:sp>
      <p:sp>
        <p:nvSpPr>
          <p:cNvPr id="77863" name="Oval 38"/>
          <p:cNvSpPr>
            <a:spLocks noChangeArrowheads="1"/>
          </p:cNvSpPr>
          <p:nvPr/>
        </p:nvSpPr>
        <p:spPr bwMode="auto">
          <a:xfrm>
            <a:off x="64770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X/0</a:t>
            </a:r>
          </a:p>
        </p:txBody>
      </p:sp>
      <p:sp>
        <p:nvSpPr>
          <p:cNvPr id="77864" name="Oval 39"/>
          <p:cNvSpPr>
            <a:spLocks noChangeArrowheads="1"/>
          </p:cNvSpPr>
          <p:nvPr/>
        </p:nvSpPr>
        <p:spPr bwMode="auto">
          <a:xfrm>
            <a:off x="70866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Y/2</a:t>
            </a:r>
          </a:p>
        </p:txBody>
      </p:sp>
      <p:sp>
        <p:nvSpPr>
          <p:cNvPr id="77865" name="Oval 40"/>
          <p:cNvSpPr>
            <a:spLocks noChangeArrowheads="1"/>
          </p:cNvSpPr>
          <p:nvPr/>
        </p:nvSpPr>
        <p:spPr bwMode="auto">
          <a:xfrm>
            <a:off x="76962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Z/1</a:t>
            </a:r>
          </a:p>
        </p:txBody>
      </p:sp>
      <p:sp>
        <p:nvSpPr>
          <p:cNvPr id="77866" name="Oval 41"/>
          <p:cNvSpPr>
            <a:spLocks noChangeArrowheads="1"/>
          </p:cNvSpPr>
          <p:nvPr/>
        </p:nvSpPr>
        <p:spPr bwMode="auto">
          <a:xfrm>
            <a:off x="22098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R/2</a:t>
            </a:r>
          </a:p>
        </p:txBody>
      </p:sp>
      <p:sp>
        <p:nvSpPr>
          <p:cNvPr id="77867" name="Oval 42"/>
          <p:cNvSpPr>
            <a:spLocks noChangeArrowheads="1"/>
          </p:cNvSpPr>
          <p:nvPr/>
        </p:nvSpPr>
        <p:spPr bwMode="auto">
          <a:xfrm>
            <a:off x="28194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S/2</a:t>
            </a:r>
          </a:p>
        </p:txBody>
      </p:sp>
      <p:sp>
        <p:nvSpPr>
          <p:cNvPr id="77868" name="Oval 43"/>
          <p:cNvSpPr>
            <a:spLocks noChangeArrowheads="1"/>
          </p:cNvSpPr>
          <p:nvPr/>
        </p:nvSpPr>
        <p:spPr bwMode="auto">
          <a:xfrm>
            <a:off x="35052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T/1</a:t>
            </a:r>
          </a:p>
        </p:txBody>
      </p:sp>
      <p:sp>
        <p:nvSpPr>
          <p:cNvPr id="77869" name="Oval 44"/>
          <p:cNvSpPr>
            <a:spLocks noChangeArrowheads="1"/>
          </p:cNvSpPr>
          <p:nvPr/>
        </p:nvSpPr>
        <p:spPr bwMode="auto">
          <a:xfrm>
            <a:off x="45720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U/1</a:t>
            </a:r>
          </a:p>
        </p:txBody>
      </p:sp>
      <p:cxnSp>
        <p:nvCxnSpPr>
          <p:cNvPr id="77870" name="AutoShape 45"/>
          <p:cNvCxnSpPr>
            <a:cxnSpLocks noChangeShapeType="1"/>
            <a:stCxn id="77833" idx="4"/>
            <a:endCxn id="77860" idx="0"/>
          </p:cNvCxnSpPr>
          <p:nvPr/>
        </p:nvCxnSpPr>
        <p:spPr bwMode="auto">
          <a:xfrm flipH="1">
            <a:off x="3390900" y="4540250"/>
            <a:ext cx="457200" cy="4270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71" name="AutoShape 46"/>
          <p:cNvCxnSpPr>
            <a:cxnSpLocks noChangeShapeType="1"/>
            <a:stCxn id="77836" idx="4"/>
            <a:endCxn id="77858" idx="0"/>
          </p:cNvCxnSpPr>
          <p:nvPr/>
        </p:nvCxnSpPr>
        <p:spPr bwMode="auto">
          <a:xfrm flipH="1">
            <a:off x="1104900" y="5359400"/>
            <a:ext cx="3810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72" name="AutoShape 47"/>
          <p:cNvCxnSpPr>
            <a:cxnSpLocks noChangeShapeType="1"/>
            <a:stCxn id="77836" idx="4"/>
            <a:endCxn id="77859" idx="0"/>
          </p:cNvCxnSpPr>
          <p:nvPr/>
        </p:nvCxnSpPr>
        <p:spPr bwMode="auto">
          <a:xfrm>
            <a:off x="1485900" y="5359400"/>
            <a:ext cx="2286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73" name="AutoShape 48"/>
          <p:cNvCxnSpPr>
            <a:cxnSpLocks noChangeShapeType="1"/>
            <a:stCxn id="77837" idx="4"/>
            <a:endCxn id="77866" idx="0"/>
          </p:cNvCxnSpPr>
          <p:nvPr/>
        </p:nvCxnSpPr>
        <p:spPr bwMode="auto">
          <a:xfrm>
            <a:off x="2247900" y="5359400"/>
            <a:ext cx="1524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74" name="AutoShape 49"/>
          <p:cNvCxnSpPr>
            <a:cxnSpLocks noChangeShapeType="1"/>
            <a:stCxn id="77860" idx="4"/>
            <a:endCxn id="77867" idx="0"/>
          </p:cNvCxnSpPr>
          <p:nvPr/>
        </p:nvCxnSpPr>
        <p:spPr bwMode="auto">
          <a:xfrm flipH="1">
            <a:off x="3009900" y="5348288"/>
            <a:ext cx="381000" cy="579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75" name="AutoShape 50"/>
          <p:cNvCxnSpPr>
            <a:cxnSpLocks noChangeShapeType="1"/>
            <a:stCxn id="77860" idx="4"/>
            <a:endCxn id="77868" idx="0"/>
          </p:cNvCxnSpPr>
          <p:nvPr/>
        </p:nvCxnSpPr>
        <p:spPr bwMode="auto">
          <a:xfrm>
            <a:off x="3390900" y="5348288"/>
            <a:ext cx="304800" cy="579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76" name="AutoShape 51"/>
          <p:cNvCxnSpPr>
            <a:cxnSpLocks noChangeShapeType="1"/>
            <a:stCxn id="77840" idx="4"/>
            <a:endCxn id="77869" idx="0"/>
          </p:cNvCxnSpPr>
          <p:nvPr/>
        </p:nvCxnSpPr>
        <p:spPr bwMode="auto">
          <a:xfrm flipH="1">
            <a:off x="4762500" y="5359400"/>
            <a:ext cx="3810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77" name="AutoShape 52"/>
          <p:cNvCxnSpPr>
            <a:cxnSpLocks noChangeShapeType="1"/>
            <a:stCxn id="77840" idx="4"/>
            <a:endCxn id="77862" idx="0"/>
          </p:cNvCxnSpPr>
          <p:nvPr/>
        </p:nvCxnSpPr>
        <p:spPr bwMode="auto">
          <a:xfrm>
            <a:off x="5143500" y="5359400"/>
            <a:ext cx="2286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78" name="AutoShape 53"/>
          <p:cNvCxnSpPr>
            <a:cxnSpLocks noChangeShapeType="1"/>
            <a:stCxn id="77839" idx="4"/>
            <a:endCxn id="77861" idx="0"/>
          </p:cNvCxnSpPr>
          <p:nvPr/>
        </p:nvCxnSpPr>
        <p:spPr bwMode="auto">
          <a:xfrm>
            <a:off x="5981700" y="5359400"/>
            <a:ext cx="762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79" name="AutoShape 54"/>
          <p:cNvCxnSpPr>
            <a:cxnSpLocks noChangeShapeType="1"/>
            <a:stCxn id="77841" idx="4"/>
            <a:endCxn id="77863" idx="0"/>
          </p:cNvCxnSpPr>
          <p:nvPr/>
        </p:nvCxnSpPr>
        <p:spPr bwMode="auto">
          <a:xfrm flipH="1">
            <a:off x="6667500" y="5359400"/>
            <a:ext cx="1524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80" name="AutoShape 55"/>
          <p:cNvCxnSpPr>
            <a:cxnSpLocks noChangeShapeType="1"/>
            <a:stCxn id="77842" idx="4"/>
            <a:endCxn id="77864" idx="0"/>
          </p:cNvCxnSpPr>
          <p:nvPr/>
        </p:nvCxnSpPr>
        <p:spPr bwMode="auto">
          <a:xfrm flipH="1">
            <a:off x="7277100" y="5359400"/>
            <a:ext cx="3048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81" name="AutoShape 56"/>
          <p:cNvCxnSpPr>
            <a:cxnSpLocks noChangeShapeType="1"/>
            <a:stCxn id="77842" idx="4"/>
            <a:endCxn id="77865" idx="0"/>
          </p:cNvCxnSpPr>
          <p:nvPr/>
        </p:nvCxnSpPr>
        <p:spPr bwMode="auto">
          <a:xfrm>
            <a:off x="7581900" y="5359400"/>
            <a:ext cx="3048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82" name="Rectangle 57"/>
          <p:cNvSpPr>
            <a:spLocks noChangeArrowheads="1"/>
          </p:cNvSpPr>
          <p:nvPr/>
        </p:nvSpPr>
        <p:spPr bwMode="auto">
          <a:xfrm>
            <a:off x="6477000" y="5927725"/>
            <a:ext cx="381000" cy="3810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83" name="Text Box 58"/>
          <p:cNvSpPr txBox="1">
            <a:spLocks noChangeArrowheads="1"/>
          </p:cNvSpPr>
          <p:nvPr/>
        </p:nvSpPr>
        <p:spPr bwMode="auto">
          <a:xfrm>
            <a:off x="5638800" y="2986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7884" name="Text Box 59"/>
          <p:cNvSpPr txBox="1">
            <a:spLocks noChangeArrowheads="1"/>
          </p:cNvSpPr>
          <p:nvPr/>
        </p:nvSpPr>
        <p:spPr bwMode="auto">
          <a:xfrm>
            <a:off x="2286000" y="37179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7885" name="Text Box 60"/>
          <p:cNvSpPr txBox="1">
            <a:spLocks noChangeArrowheads="1"/>
          </p:cNvSpPr>
          <p:nvPr/>
        </p:nvSpPr>
        <p:spPr bwMode="auto">
          <a:xfrm>
            <a:off x="3352800" y="3748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7886" name="Text Box 61"/>
          <p:cNvSpPr txBox="1">
            <a:spLocks noChangeArrowheads="1"/>
          </p:cNvSpPr>
          <p:nvPr/>
        </p:nvSpPr>
        <p:spPr bwMode="auto">
          <a:xfrm>
            <a:off x="15240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7887" name="Text Box 62"/>
          <p:cNvSpPr txBox="1">
            <a:spLocks noChangeArrowheads="1"/>
          </p:cNvSpPr>
          <p:nvPr/>
        </p:nvSpPr>
        <p:spPr bwMode="auto">
          <a:xfrm>
            <a:off x="21336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7888" name="Text Box 63"/>
          <p:cNvSpPr txBox="1">
            <a:spLocks noChangeArrowheads="1"/>
          </p:cNvSpPr>
          <p:nvPr/>
        </p:nvSpPr>
        <p:spPr bwMode="auto">
          <a:xfrm>
            <a:off x="34290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7889" name="Text Box 64"/>
          <p:cNvSpPr txBox="1">
            <a:spLocks noChangeArrowheads="1"/>
          </p:cNvSpPr>
          <p:nvPr/>
        </p:nvSpPr>
        <p:spPr bwMode="auto">
          <a:xfrm>
            <a:off x="40386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7890" name="Text Box 65"/>
          <p:cNvSpPr txBox="1">
            <a:spLocks noChangeArrowheads="1"/>
          </p:cNvSpPr>
          <p:nvPr/>
        </p:nvSpPr>
        <p:spPr bwMode="auto">
          <a:xfrm>
            <a:off x="11430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7891" name="Text Box 66"/>
          <p:cNvSpPr txBox="1">
            <a:spLocks noChangeArrowheads="1"/>
          </p:cNvSpPr>
          <p:nvPr/>
        </p:nvSpPr>
        <p:spPr bwMode="auto">
          <a:xfrm>
            <a:off x="16002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7892" name="Text Box 67"/>
          <p:cNvSpPr txBox="1">
            <a:spLocks noChangeArrowheads="1"/>
          </p:cNvSpPr>
          <p:nvPr/>
        </p:nvSpPr>
        <p:spPr bwMode="auto">
          <a:xfrm>
            <a:off x="23622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7893" name="Text Box 68"/>
          <p:cNvSpPr txBox="1">
            <a:spLocks noChangeArrowheads="1"/>
          </p:cNvSpPr>
          <p:nvPr/>
        </p:nvSpPr>
        <p:spPr bwMode="auto">
          <a:xfrm>
            <a:off x="30480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7894" name="Text Box 69"/>
          <p:cNvSpPr txBox="1">
            <a:spLocks noChangeArrowheads="1"/>
          </p:cNvSpPr>
          <p:nvPr/>
        </p:nvSpPr>
        <p:spPr bwMode="auto">
          <a:xfrm>
            <a:off x="35814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7895" name="Text Box 70"/>
          <p:cNvSpPr txBox="1">
            <a:spLocks noChangeArrowheads="1"/>
          </p:cNvSpPr>
          <p:nvPr/>
        </p:nvSpPr>
        <p:spPr bwMode="auto">
          <a:xfrm>
            <a:off x="5943600" y="37179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7896" name="Text Box 71"/>
          <p:cNvSpPr txBox="1">
            <a:spLocks noChangeArrowheads="1"/>
          </p:cNvSpPr>
          <p:nvPr/>
        </p:nvSpPr>
        <p:spPr bwMode="auto">
          <a:xfrm>
            <a:off x="6781800" y="3748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7897" name="Text Box 72"/>
          <p:cNvSpPr txBox="1">
            <a:spLocks noChangeArrowheads="1"/>
          </p:cNvSpPr>
          <p:nvPr/>
        </p:nvSpPr>
        <p:spPr bwMode="auto">
          <a:xfrm>
            <a:off x="51816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7898" name="Text Box 73"/>
          <p:cNvSpPr txBox="1">
            <a:spLocks noChangeArrowheads="1"/>
          </p:cNvSpPr>
          <p:nvPr/>
        </p:nvSpPr>
        <p:spPr bwMode="auto">
          <a:xfrm>
            <a:off x="57912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7899" name="Text Box 74"/>
          <p:cNvSpPr txBox="1">
            <a:spLocks noChangeArrowheads="1"/>
          </p:cNvSpPr>
          <p:nvPr/>
        </p:nvSpPr>
        <p:spPr bwMode="auto">
          <a:xfrm>
            <a:off x="48006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7900" name="Text Box 75"/>
          <p:cNvSpPr txBox="1">
            <a:spLocks noChangeArrowheads="1"/>
          </p:cNvSpPr>
          <p:nvPr/>
        </p:nvSpPr>
        <p:spPr bwMode="auto">
          <a:xfrm>
            <a:off x="52578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7901" name="Text Box 76"/>
          <p:cNvSpPr txBox="1">
            <a:spLocks noChangeArrowheads="1"/>
          </p:cNvSpPr>
          <p:nvPr/>
        </p:nvSpPr>
        <p:spPr bwMode="auto">
          <a:xfrm>
            <a:off x="5867400" y="54244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7902" name="Text Box 77"/>
          <p:cNvSpPr txBox="1">
            <a:spLocks noChangeArrowheads="1"/>
          </p:cNvSpPr>
          <p:nvPr/>
        </p:nvSpPr>
        <p:spPr bwMode="auto">
          <a:xfrm>
            <a:off x="66294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7903" name="Text Box 78"/>
          <p:cNvSpPr txBox="1">
            <a:spLocks noChangeArrowheads="1"/>
          </p:cNvSpPr>
          <p:nvPr/>
        </p:nvSpPr>
        <p:spPr bwMode="auto">
          <a:xfrm>
            <a:off x="68580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7904" name="Text Box 79"/>
          <p:cNvSpPr txBox="1">
            <a:spLocks noChangeArrowheads="1"/>
          </p:cNvSpPr>
          <p:nvPr/>
        </p:nvSpPr>
        <p:spPr bwMode="auto">
          <a:xfrm>
            <a:off x="73914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7905" name="Text Box 80"/>
          <p:cNvSpPr txBox="1">
            <a:spLocks noChangeArrowheads="1"/>
          </p:cNvSpPr>
          <p:nvPr/>
        </p:nvSpPr>
        <p:spPr bwMode="auto">
          <a:xfrm>
            <a:off x="73152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7906" name="Text Box 81"/>
          <p:cNvSpPr txBox="1">
            <a:spLocks noChangeArrowheads="1"/>
          </p:cNvSpPr>
          <p:nvPr/>
        </p:nvSpPr>
        <p:spPr bwMode="auto">
          <a:xfrm>
            <a:off x="77724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5"/>
          <p:cNvSpPr>
            <a:spLocks noGrp="1"/>
          </p:cNvSpPr>
          <p:nvPr>
            <p:ph type="sldNum" sz="quarter" idx="12"/>
          </p:nvPr>
        </p:nvSpPr>
        <p:spPr/>
        <p:txBody>
          <a:bodyPr/>
          <a:lstStyle/>
          <a:p>
            <a:pPr>
              <a:defRPr/>
            </a:pPr>
            <a:fld id="{9357E279-A657-4A56-A321-22642EE70AC2}" type="slidenum">
              <a:rPr lang="fa-IR"/>
              <a:pPr>
                <a:defRPr/>
              </a:pPr>
              <a:t>76</a:t>
            </a:fld>
            <a:endParaRPr lang="en-US"/>
          </a:p>
        </p:txBody>
      </p:sp>
      <p:sp>
        <p:nvSpPr>
          <p:cNvPr id="7885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78852" name="Rectangle 3"/>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p>
        </p:txBody>
      </p:sp>
      <p:grpSp>
        <p:nvGrpSpPr>
          <p:cNvPr id="192516" name="Group 4"/>
          <p:cNvGrpSpPr>
            <a:grpSpLocks/>
          </p:cNvGrpSpPr>
          <p:nvPr/>
        </p:nvGrpSpPr>
        <p:grpSpPr bwMode="auto">
          <a:xfrm>
            <a:off x="6705600" y="3198813"/>
            <a:ext cx="533400" cy="622300"/>
            <a:chOff x="720" y="1797"/>
            <a:chExt cx="336" cy="392"/>
          </a:xfrm>
        </p:grpSpPr>
        <p:sp>
          <p:nvSpPr>
            <p:cNvPr id="78895" name="Text Box 5"/>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78896" name="Text Box 6"/>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192519" name="Group 7"/>
          <p:cNvGrpSpPr>
            <a:grpSpLocks/>
          </p:cNvGrpSpPr>
          <p:nvPr/>
        </p:nvGrpSpPr>
        <p:grpSpPr bwMode="auto">
          <a:xfrm>
            <a:off x="6362700" y="4633913"/>
            <a:ext cx="533400" cy="622300"/>
            <a:chOff x="720" y="1797"/>
            <a:chExt cx="336" cy="392"/>
          </a:xfrm>
        </p:grpSpPr>
        <p:sp>
          <p:nvSpPr>
            <p:cNvPr id="78893" name="Text Box 8"/>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78894" name="Text Box 9"/>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grpSp>
        <p:nvGrpSpPr>
          <p:cNvPr id="192522" name="Group 10"/>
          <p:cNvGrpSpPr>
            <a:grpSpLocks/>
          </p:cNvGrpSpPr>
          <p:nvPr/>
        </p:nvGrpSpPr>
        <p:grpSpPr bwMode="auto">
          <a:xfrm>
            <a:off x="7467600" y="3960813"/>
            <a:ext cx="533400" cy="622300"/>
            <a:chOff x="720" y="1797"/>
            <a:chExt cx="336" cy="392"/>
          </a:xfrm>
        </p:grpSpPr>
        <p:sp>
          <p:nvSpPr>
            <p:cNvPr id="78891" name="Text Box 11"/>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78892" name="Text Box 12"/>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sp>
        <p:nvSpPr>
          <p:cNvPr id="78856" name="Oval 13"/>
          <p:cNvSpPr>
            <a:spLocks noChangeArrowheads="1"/>
          </p:cNvSpPr>
          <p:nvPr/>
        </p:nvSpPr>
        <p:spPr bwMode="auto">
          <a:xfrm>
            <a:off x="4572000" y="266541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A/5</a:t>
            </a:r>
          </a:p>
        </p:txBody>
      </p:sp>
      <p:grpSp>
        <p:nvGrpSpPr>
          <p:cNvPr id="192526" name="Group 14"/>
          <p:cNvGrpSpPr>
            <a:grpSpLocks/>
          </p:cNvGrpSpPr>
          <p:nvPr/>
        </p:nvGrpSpPr>
        <p:grpSpPr bwMode="auto">
          <a:xfrm>
            <a:off x="2667000" y="3000375"/>
            <a:ext cx="4038600" cy="808038"/>
            <a:chOff x="1680" y="1699"/>
            <a:chExt cx="2544" cy="509"/>
          </a:xfrm>
        </p:grpSpPr>
        <p:sp>
          <p:nvSpPr>
            <p:cNvPr id="78883" name="Oval 15"/>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B/4</a:t>
              </a:r>
            </a:p>
          </p:txBody>
        </p:sp>
        <p:sp>
          <p:nvSpPr>
            <p:cNvPr id="78884" name="Oval 16"/>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C/4</a:t>
              </a:r>
            </a:p>
          </p:txBody>
        </p:sp>
        <p:cxnSp>
          <p:nvCxnSpPr>
            <p:cNvPr id="78885" name="AutoShape 17"/>
            <p:cNvCxnSpPr>
              <a:cxnSpLocks noChangeShapeType="1"/>
              <a:stCxn id="78856" idx="4"/>
              <a:endCxn id="78883" idx="0"/>
            </p:cNvCxnSpPr>
            <p:nvPr/>
          </p:nvCxnSpPr>
          <p:spPr bwMode="auto">
            <a:xfrm flipH="1">
              <a:off x="1848" y="1728"/>
              <a:ext cx="115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86" name="AutoShape 18"/>
            <p:cNvCxnSpPr>
              <a:cxnSpLocks noChangeShapeType="1"/>
              <a:stCxn id="78856" idx="4"/>
              <a:endCxn id="78884" idx="0"/>
            </p:cNvCxnSpPr>
            <p:nvPr/>
          </p:nvCxnSpPr>
          <p:spPr bwMode="auto">
            <a:xfrm>
              <a:off x="3000" y="1728"/>
              <a:ext cx="1056"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87" name="Text Box 19"/>
            <p:cNvSpPr txBox="1">
              <a:spLocks noChangeArrowheads="1"/>
            </p:cNvSpPr>
            <p:nvPr/>
          </p:nvSpPr>
          <p:spPr bwMode="auto">
            <a:xfrm>
              <a:off x="2304" y="16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8888" name="Text Box 20"/>
            <p:cNvSpPr txBox="1">
              <a:spLocks noChangeArrowheads="1"/>
            </p:cNvSpPr>
            <p:nvPr/>
          </p:nvSpPr>
          <p:spPr bwMode="auto">
            <a:xfrm>
              <a:off x="3552" y="16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8889" name="Text Box 21"/>
            <p:cNvSpPr txBox="1">
              <a:spLocks noChangeArrowheads="1"/>
            </p:cNvSpPr>
            <p:nvPr/>
          </p:nvSpPr>
          <p:spPr bwMode="auto">
            <a:xfrm>
              <a:off x="1680" y="187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78890" name="Text Box 22"/>
            <p:cNvSpPr txBox="1">
              <a:spLocks noChangeArrowheads="1"/>
            </p:cNvSpPr>
            <p:nvPr/>
          </p:nvSpPr>
          <p:spPr bwMode="auto">
            <a:xfrm>
              <a:off x="4176" y="182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grpSp>
      <p:grpSp>
        <p:nvGrpSpPr>
          <p:cNvPr id="192535" name="Group 23"/>
          <p:cNvGrpSpPr>
            <a:grpSpLocks/>
          </p:cNvGrpSpPr>
          <p:nvPr/>
        </p:nvGrpSpPr>
        <p:grpSpPr bwMode="auto">
          <a:xfrm>
            <a:off x="6477000" y="5373688"/>
            <a:ext cx="381000" cy="1223962"/>
            <a:chOff x="4080" y="3194"/>
            <a:chExt cx="240" cy="771"/>
          </a:xfrm>
        </p:grpSpPr>
        <p:sp>
          <p:nvSpPr>
            <p:cNvPr id="78878" name="Oval 24"/>
            <p:cNvSpPr>
              <a:spLocks noChangeArrowheads="1"/>
            </p:cNvSpPr>
            <p:nvPr/>
          </p:nvSpPr>
          <p:spPr bwMode="auto">
            <a:xfrm>
              <a:off x="4080" y="355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X/0</a:t>
              </a:r>
            </a:p>
          </p:txBody>
        </p:sp>
        <p:cxnSp>
          <p:nvCxnSpPr>
            <p:cNvPr id="78879" name="AutoShape 25"/>
            <p:cNvCxnSpPr>
              <a:cxnSpLocks noChangeShapeType="1"/>
              <a:stCxn id="78870" idx="4"/>
              <a:endCxn id="78878" idx="0"/>
            </p:cNvCxnSpPr>
            <p:nvPr/>
          </p:nvCxnSpPr>
          <p:spPr bwMode="auto">
            <a:xfrm flipH="1">
              <a:off x="4200" y="3194"/>
              <a:ext cx="96" cy="35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80" name="Rectangle 26"/>
            <p:cNvSpPr>
              <a:spLocks noChangeArrowheads="1"/>
            </p:cNvSpPr>
            <p:nvPr/>
          </p:nvSpPr>
          <p:spPr bwMode="auto">
            <a:xfrm>
              <a:off x="4080" y="355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1" name="Text Box 27"/>
            <p:cNvSpPr txBox="1">
              <a:spLocks noChangeArrowheads="1"/>
            </p:cNvSpPr>
            <p:nvPr/>
          </p:nvSpPr>
          <p:spPr bwMode="auto">
            <a:xfrm>
              <a:off x="4176" y="320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8882" name="Text Box 28"/>
            <p:cNvSpPr txBox="1">
              <a:spLocks noChangeArrowheads="1"/>
            </p:cNvSpPr>
            <p:nvPr/>
          </p:nvSpPr>
          <p:spPr bwMode="auto">
            <a:xfrm>
              <a:off x="4176" y="379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grpSp>
      <p:grpSp>
        <p:nvGrpSpPr>
          <p:cNvPr id="192541" name="Group 29"/>
          <p:cNvGrpSpPr>
            <a:grpSpLocks/>
          </p:cNvGrpSpPr>
          <p:nvPr/>
        </p:nvGrpSpPr>
        <p:grpSpPr bwMode="auto">
          <a:xfrm>
            <a:off x="6629400" y="4448175"/>
            <a:ext cx="1219200" cy="925513"/>
            <a:chOff x="4176" y="2611"/>
            <a:chExt cx="768" cy="583"/>
          </a:xfrm>
        </p:grpSpPr>
        <p:sp>
          <p:nvSpPr>
            <p:cNvPr id="78870" name="Oval 30"/>
            <p:cNvSpPr>
              <a:spLocks noChangeArrowheads="1"/>
            </p:cNvSpPr>
            <p:nvPr/>
          </p:nvSpPr>
          <p:spPr bwMode="auto">
            <a:xfrm>
              <a:off x="4176"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N/1</a:t>
              </a:r>
            </a:p>
          </p:txBody>
        </p:sp>
        <p:sp>
          <p:nvSpPr>
            <p:cNvPr id="78871" name="Oval 31"/>
            <p:cNvSpPr>
              <a:spLocks noChangeArrowheads="1"/>
            </p:cNvSpPr>
            <p:nvPr/>
          </p:nvSpPr>
          <p:spPr bwMode="auto">
            <a:xfrm>
              <a:off x="4656"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O/3</a:t>
              </a:r>
            </a:p>
          </p:txBody>
        </p:sp>
        <p:cxnSp>
          <p:nvCxnSpPr>
            <p:cNvPr id="78872" name="AutoShape 32"/>
            <p:cNvCxnSpPr>
              <a:cxnSpLocks noChangeShapeType="1"/>
              <a:stCxn id="78863" idx="4"/>
              <a:endCxn id="78870" idx="0"/>
            </p:cNvCxnSpPr>
            <p:nvPr/>
          </p:nvCxnSpPr>
          <p:spPr bwMode="auto">
            <a:xfrm flipH="1">
              <a:off x="4296" y="2678"/>
              <a:ext cx="240"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73" name="AutoShape 33"/>
            <p:cNvCxnSpPr>
              <a:cxnSpLocks noChangeShapeType="1"/>
              <a:stCxn id="78863" idx="4"/>
              <a:endCxn id="78871" idx="0"/>
            </p:cNvCxnSpPr>
            <p:nvPr/>
          </p:nvCxnSpPr>
          <p:spPr bwMode="auto">
            <a:xfrm>
              <a:off x="4536" y="2678"/>
              <a:ext cx="240"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74" name="Text Box 34"/>
            <p:cNvSpPr txBox="1">
              <a:spLocks noChangeArrowheads="1"/>
            </p:cNvSpPr>
            <p:nvPr/>
          </p:nvSpPr>
          <p:spPr bwMode="auto">
            <a:xfrm>
              <a:off x="4320"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8875" name="Text Box 35"/>
            <p:cNvSpPr txBox="1">
              <a:spLocks noChangeArrowheads="1"/>
            </p:cNvSpPr>
            <p:nvPr/>
          </p:nvSpPr>
          <p:spPr bwMode="auto">
            <a:xfrm>
              <a:off x="4656"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8876" name="Text Box 36"/>
            <p:cNvSpPr txBox="1">
              <a:spLocks noChangeArrowheads="1"/>
            </p:cNvSpPr>
            <p:nvPr/>
          </p:nvSpPr>
          <p:spPr bwMode="auto">
            <a:xfrm>
              <a:off x="4896" y="288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8</a:t>
              </a:r>
            </a:p>
          </p:txBody>
        </p:sp>
        <p:sp>
          <p:nvSpPr>
            <p:cNvPr id="78877" name="Text Box 37"/>
            <p:cNvSpPr txBox="1">
              <a:spLocks noChangeArrowheads="1"/>
            </p:cNvSpPr>
            <p:nvPr/>
          </p:nvSpPr>
          <p:spPr bwMode="auto">
            <a:xfrm>
              <a:off x="4416" y="28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grpSp>
      <p:grpSp>
        <p:nvGrpSpPr>
          <p:cNvPr id="192550" name="Group 38"/>
          <p:cNvGrpSpPr>
            <a:grpSpLocks/>
          </p:cNvGrpSpPr>
          <p:nvPr/>
        </p:nvGrpSpPr>
        <p:grpSpPr bwMode="auto">
          <a:xfrm>
            <a:off x="5295900" y="3732213"/>
            <a:ext cx="2171700" cy="822325"/>
            <a:chOff x="3336" y="2160"/>
            <a:chExt cx="1368" cy="518"/>
          </a:xfrm>
        </p:grpSpPr>
        <p:sp>
          <p:nvSpPr>
            <p:cNvPr id="78862" name="Oval 39"/>
            <p:cNvSpPr>
              <a:spLocks noChangeArrowheads="1"/>
            </p:cNvSpPr>
            <p:nvPr/>
          </p:nvSpPr>
          <p:spPr bwMode="auto">
            <a:xfrm>
              <a:off x="3408"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F/3</a:t>
              </a:r>
            </a:p>
          </p:txBody>
        </p:sp>
        <p:sp>
          <p:nvSpPr>
            <p:cNvPr id="78863" name="Oval 40"/>
            <p:cNvSpPr>
              <a:spLocks noChangeArrowheads="1"/>
            </p:cNvSpPr>
            <p:nvPr/>
          </p:nvSpPr>
          <p:spPr bwMode="auto">
            <a:xfrm>
              <a:off x="4416"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G/2</a:t>
              </a:r>
            </a:p>
          </p:txBody>
        </p:sp>
        <p:cxnSp>
          <p:nvCxnSpPr>
            <p:cNvPr id="78864" name="AutoShape 41"/>
            <p:cNvCxnSpPr>
              <a:cxnSpLocks noChangeShapeType="1"/>
              <a:stCxn id="78884" idx="4"/>
              <a:endCxn id="78862" idx="0"/>
            </p:cNvCxnSpPr>
            <p:nvPr/>
          </p:nvCxnSpPr>
          <p:spPr bwMode="auto">
            <a:xfrm flipH="1">
              <a:off x="3528" y="2208"/>
              <a:ext cx="528"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65" name="AutoShape 42"/>
            <p:cNvCxnSpPr>
              <a:cxnSpLocks noChangeShapeType="1"/>
              <a:stCxn id="78884" idx="4"/>
              <a:endCxn id="78863" idx="0"/>
            </p:cNvCxnSpPr>
            <p:nvPr/>
          </p:nvCxnSpPr>
          <p:spPr bwMode="auto">
            <a:xfrm>
              <a:off x="4056" y="2208"/>
              <a:ext cx="480"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66" name="Text Box 43"/>
            <p:cNvSpPr txBox="1">
              <a:spLocks noChangeArrowheads="1"/>
            </p:cNvSpPr>
            <p:nvPr/>
          </p:nvSpPr>
          <p:spPr bwMode="auto">
            <a:xfrm>
              <a:off x="3744" y="216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8867" name="Text Box 44"/>
            <p:cNvSpPr txBox="1">
              <a:spLocks noChangeArrowheads="1"/>
            </p:cNvSpPr>
            <p:nvPr/>
          </p:nvSpPr>
          <p:spPr bwMode="auto">
            <a:xfrm>
              <a:off x="4272" y="217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8868" name="Text Box 45"/>
            <p:cNvSpPr txBox="1">
              <a:spLocks noChangeArrowheads="1"/>
            </p:cNvSpPr>
            <p:nvPr/>
          </p:nvSpPr>
          <p:spPr bwMode="auto">
            <a:xfrm>
              <a:off x="3336" y="229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78869" name="Text Box 46"/>
            <p:cNvSpPr txBox="1">
              <a:spLocks noChangeArrowheads="1"/>
            </p:cNvSpPr>
            <p:nvPr/>
          </p:nvSpPr>
          <p:spPr bwMode="auto">
            <a:xfrm>
              <a:off x="4656" y="235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grpSp>
      <p:sp>
        <p:nvSpPr>
          <p:cNvPr id="78861" name="TextBox 1"/>
          <p:cNvSpPr txBox="1">
            <a:spLocks noChangeArrowheads="1"/>
          </p:cNvSpPr>
          <p:nvPr/>
        </p:nvSpPr>
        <p:spPr bwMode="auto">
          <a:xfrm>
            <a:off x="1331913" y="2171700"/>
            <a:ext cx="1792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r>
              <a:rPr lang="en-US"/>
              <a:t>Fn= Hn+Gn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2526"/>
                                        </p:tgtEl>
                                        <p:attrNameLst>
                                          <p:attrName>style.visibility</p:attrName>
                                        </p:attrNameLst>
                                      </p:cBhvr>
                                      <p:to>
                                        <p:strVal val="visible"/>
                                      </p:to>
                                    </p:set>
                                    <p:animEffect transition="in" filter="fade">
                                      <p:cBhvr>
                                        <p:cTn id="7" dur="2000"/>
                                        <p:tgtEl>
                                          <p:spTgt spid="192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2516"/>
                                        </p:tgtEl>
                                        <p:attrNameLst>
                                          <p:attrName>style.visibility</p:attrName>
                                        </p:attrNameLst>
                                      </p:cBhvr>
                                      <p:to>
                                        <p:strVal val="visible"/>
                                      </p:to>
                                    </p:set>
                                    <p:animEffect transition="in" filter="fade">
                                      <p:cBhvr>
                                        <p:cTn id="12" dur="2000"/>
                                        <p:tgtEl>
                                          <p:spTgt spid="1925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2550"/>
                                        </p:tgtEl>
                                        <p:attrNameLst>
                                          <p:attrName>style.visibility</p:attrName>
                                        </p:attrNameLst>
                                      </p:cBhvr>
                                      <p:to>
                                        <p:strVal val="visible"/>
                                      </p:to>
                                    </p:set>
                                    <p:animEffect transition="in" filter="fade">
                                      <p:cBhvr>
                                        <p:cTn id="17" dur="2000"/>
                                        <p:tgtEl>
                                          <p:spTgt spid="1925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2522"/>
                                        </p:tgtEl>
                                        <p:attrNameLst>
                                          <p:attrName>style.visibility</p:attrName>
                                        </p:attrNameLst>
                                      </p:cBhvr>
                                      <p:to>
                                        <p:strVal val="visible"/>
                                      </p:to>
                                    </p:set>
                                    <p:animEffect transition="in" filter="fade">
                                      <p:cBhvr>
                                        <p:cTn id="22" dur="2000"/>
                                        <p:tgtEl>
                                          <p:spTgt spid="1925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2541"/>
                                        </p:tgtEl>
                                        <p:attrNameLst>
                                          <p:attrName>style.visibility</p:attrName>
                                        </p:attrNameLst>
                                      </p:cBhvr>
                                      <p:to>
                                        <p:strVal val="visible"/>
                                      </p:to>
                                    </p:set>
                                    <p:animEffect transition="in" filter="fade">
                                      <p:cBhvr>
                                        <p:cTn id="27" dur="2000"/>
                                        <p:tgtEl>
                                          <p:spTgt spid="1925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2519"/>
                                        </p:tgtEl>
                                        <p:attrNameLst>
                                          <p:attrName>style.visibility</p:attrName>
                                        </p:attrNameLst>
                                      </p:cBhvr>
                                      <p:to>
                                        <p:strVal val="visible"/>
                                      </p:to>
                                    </p:set>
                                    <p:animEffect transition="in" filter="fade">
                                      <p:cBhvr>
                                        <p:cTn id="32" dur="2000"/>
                                        <p:tgtEl>
                                          <p:spTgt spid="1925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2535"/>
                                        </p:tgtEl>
                                        <p:attrNameLst>
                                          <p:attrName>style.visibility</p:attrName>
                                        </p:attrNameLst>
                                      </p:cBhvr>
                                      <p:to>
                                        <p:strVal val="visible"/>
                                      </p:to>
                                    </p:set>
                                    <p:animEffect transition="in" filter="fade">
                                      <p:cBhvr>
                                        <p:cTn id="37" dur="2000"/>
                                        <p:tgtEl>
                                          <p:spTgt spid="19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p:cNvSpPr>
            <a:spLocks noGrp="1"/>
          </p:cNvSpPr>
          <p:nvPr>
            <p:ph type="sldNum" sz="quarter" idx="12"/>
          </p:nvPr>
        </p:nvSpPr>
        <p:spPr/>
        <p:txBody>
          <a:bodyPr/>
          <a:lstStyle/>
          <a:p>
            <a:pPr>
              <a:defRPr/>
            </a:pPr>
            <a:fld id="{A3308D17-BA01-4689-BC5E-000B5EB5025F}" type="slidenum">
              <a:rPr lang="fa-IR"/>
              <a:pPr>
                <a:defRPr/>
              </a:pPr>
              <a:t>77</a:t>
            </a:fld>
            <a:endParaRPr lang="en-US"/>
          </a:p>
        </p:txBody>
      </p:sp>
      <p:sp>
        <p:nvSpPr>
          <p:cNvPr id="7987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79876" name="Rectangle 3"/>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p>
        </p:txBody>
      </p:sp>
      <p:sp>
        <p:nvSpPr>
          <p:cNvPr id="79877" name="Oval 4"/>
          <p:cNvSpPr>
            <a:spLocks noChangeArrowheads="1"/>
          </p:cNvSpPr>
          <p:nvPr/>
        </p:nvSpPr>
        <p:spPr bwMode="auto">
          <a:xfrm>
            <a:off x="4572000" y="26511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A/5</a:t>
            </a:r>
          </a:p>
        </p:txBody>
      </p:sp>
      <p:sp>
        <p:nvSpPr>
          <p:cNvPr id="79878" name="Oval 5"/>
          <p:cNvSpPr>
            <a:spLocks noChangeArrowheads="1"/>
          </p:cNvSpPr>
          <p:nvPr/>
        </p:nvSpPr>
        <p:spPr bwMode="auto">
          <a:xfrm>
            <a:off x="2743200" y="34131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B/1</a:t>
            </a:r>
          </a:p>
        </p:txBody>
      </p:sp>
      <p:sp>
        <p:nvSpPr>
          <p:cNvPr id="79879" name="Oval 6"/>
          <p:cNvSpPr>
            <a:spLocks noChangeArrowheads="1"/>
          </p:cNvSpPr>
          <p:nvPr/>
        </p:nvSpPr>
        <p:spPr bwMode="auto">
          <a:xfrm>
            <a:off x="6248400" y="34131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C/4</a:t>
            </a:r>
          </a:p>
        </p:txBody>
      </p:sp>
      <p:sp>
        <p:nvSpPr>
          <p:cNvPr id="79880" name="Oval 7"/>
          <p:cNvSpPr>
            <a:spLocks noChangeArrowheads="1"/>
          </p:cNvSpPr>
          <p:nvPr/>
        </p:nvSpPr>
        <p:spPr bwMode="auto">
          <a:xfrm>
            <a:off x="17526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D/5</a:t>
            </a:r>
          </a:p>
        </p:txBody>
      </p:sp>
      <p:sp>
        <p:nvSpPr>
          <p:cNvPr id="79881" name="Oval 8"/>
          <p:cNvSpPr>
            <a:spLocks noChangeArrowheads="1"/>
          </p:cNvSpPr>
          <p:nvPr/>
        </p:nvSpPr>
        <p:spPr bwMode="auto">
          <a:xfrm>
            <a:off x="36576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E/1</a:t>
            </a:r>
          </a:p>
        </p:txBody>
      </p:sp>
      <p:sp>
        <p:nvSpPr>
          <p:cNvPr id="79882" name="Oval 9"/>
          <p:cNvSpPr>
            <a:spLocks noChangeArrowheads="1"/>
          </p:cNvSpPr>
          <p:nvPr/>
        </p:nvSpPr>
        <p:spPr bwMode="auto">
          <a:xfrm>
            <a:off x="54102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F/3</a:t>
            </a:r>
          </a:p>
        </p:txBody>
      </p:sp>
      <p:sp>
        <p:nvSpPr>
          <p:cNvPr id="79883" name="Oval 10"/>
          <p:cNvSpPr>
            <a:spLocks noChangeArrowheads="1"/>
          </p:cNvSpPr>
          <p:nvPr/>
        </p:nvSpPr>
        <p:spPr bwMode="auto">
          <a:xfrm>
            <a:off x="70104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G/2</a:t>
            </a:r>
          </a:p>
        </p:txBody>
      </p:sp>
      <p:sp>
        <p:nvSpPr>
          <p:cNvPr id="79884" name="Oval 11"/>
          <p:cNvSpPr>
            <a:spLocks noChangeArrowheads="1"/>
          </p:cNvSpPr>
          <p:nvPr/>
        </p:nvSpPr>
        <p:spPr bwMode="auto">
          <a:xfrm>
            <a:off x="1295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H/2</a:t>
            </a:r>
          </a:p>
        </p:txBody>
      </p:sp>
      <p:sp>
        <p:nvSpPr>
          <p:cNvPr id="79885" name="Oval 12"/>
          <p:cNvSpPr>
            <a:spLocks noChangeArrowheads="1"/>
          </p:cNvSpPr>
          <p:nvPr/>
        </p:nvSpPr>
        <p:spPr bwMode="auto">
          <a:xfrm>
            <a:off x="2057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I/3</a:t>
            </a:r>
          </a:p>
        </p:txBody>
      </p:sp>
      <p:sp>
        <p:nvSpPr>
          <p:cNvPr id="79886" name="Oval 13"/>
          <p:cNvSpPr>
            <a:spLocks noChangeArrowheads="1"/>
          </p:cNvSpPr>
          <p:nvPr/>
        </p:nvSpPr>
        <p:spPr bwMode="auto">
          <a:xfrm>
            <a:off x="3962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K/0</a:t>
            </a:r>
          </a:p>
        </p:txBody>
      </p:sp>
      <p:sp>
        <p:nvSpPr>
          <p:cNvPr id="79887" name="Oval 14"/>
          <p:cNvSpPr>
            <a:spLocks noChangeArrowheads="1"/>
          </p:cNvSpPr>
          <p:nvPr/>
        </p:nvSpPr>
        <p:spPr bwMode="auto">
          <a:xfrm>
            <a:off x="57912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M/2</a:t>
            </a:r>
          </a:p>
        </p:txBody>
      </p:sp>
      <p:sp>
        <p:nvSpPr>
          <p:cNvPr id="79888" name="Oval 15"/>
          <p:cNvSpPr>
            <a:spLocks noChangeArrowheads="1"/>
          </p:cNvSpPr>
          <p:nvPr/>
        </p:nvSpPr>
        <p:spPr bwMode="auto">
          <a:xfrm>
            <a:off x="49530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L/3</a:t>
            </a:r>
          </a:p>
        </p:txBody>
      </p:sp>
      <p:sp>
        <p:nvSpPr>
          <p:cNvPr id="79889" name="Oval 16"/>
          <p:cNvSpPr>
            <a:spLocks noChangeArrowheads="1"/>
          </p:cNvSpPr>
          <p:nvPr/>
        </p:nvSpPr>
        <p:spPr bwMode="auto">
          <a:xfrm>
            <a:off x="6629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N/1</a:t>
            </a:r>
          </a:p>
        </p:txBody>
      </p:sp>
      <p:sp>
        <p:nvSpPr>
          <p:cNvPr id="79890" name="Oval 17"/>
          <p:cNvSpPr>
            <a:spLocks noChangeArrowheads="1"/>
          </p:cNvSpPr>
          <p:nvPr/>
        </p:nvSpPr>
        <p:spPr bwMode="auto">
          <a:xfrm>
            <a:off x="7391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O/3</a:t>
            </a:r>
          </a:p>
        </p:txBody>
      </p:sp>
      <p:cxnSp>
        <p:nvCxnSpPr>
          <p:cNvPr id="79891" name="AutoShape 18"/>
          <p:cNvCxnSpPr>
            <a:cxnSpLocks noChangeShapeType="1"/>
            <a:stCxn id="79877" idx="4"/>
            <a:endCxn id="79878" idx="0"/>
          </p:cNvCxnSpPr>
          <p:nvPr/>
        </p:nvCxnSpPr>
        <p:spPr bwMode="auto">
          <a:xfrm flipH="1">
            <a:off x="2933700" y="3032125"/>
            <a:ext cx="18288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92" name="AutoShape 19"/>
          <p:cNvCxnSpPr>
            <a:cxnSpLocks noChangeShapeType="1"/>
            <a:stCxn id="79877" idx="4"/>
            <a:endCxn id="79879" idx="0"/>
          </p:cNvCxnSpPr>
          <p:nvPr/>
        </p:nvCxnSpPr>
        <p:spPr bwMode="auto">
          <a:xfrm>
            <a:off x="4762500" y="3032125"/>
            <a:ext cx="16764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93" name="AutoShape 20"/>
          <p:cNvCxnSpPr>
            <a:cxnSpLocks noChangeShapeType="1"/>
            <a:stCxn id="79878" idx="4"/>
            <a:endCxn id="79880" idx="0"/>
          </p:cNvCxnSpPr>
          <p:nvPr/>
        </p:nvCxnSpPr>
        <p:spPr bwMode="auto">
          <a:xfrm flipH="1">
            <a:off x="1943100" y="3794125"/>
            <a:ext cx="9906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94" name="AutoShape 21"/>
          <p:cNvCxnSpPr>
            <a:cxnSpLocks noChangeShapeType="1"/>
            <a:stCxn id="79878" idx="4"/>
            <a:endCxn id="79881" idx="0"/>
          </p:cNvCxnSpPr>
          <p:nvPr/>
        </p:nvCxnSpPr>
        <p:spPr bwMode="auto">
          <a:xfrm>
            <a:off x="2933700" y="3794125"/>
            <a:ext cx="9144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95" name="AutoShape 22"/>
          <p:cNvCxnSpPr>
            <a:cxnSpLocks noChangeShapeType="1"/>
            <a:stCxn id="79879" idx="4"/>
            <a:endCxn id="79882" idx="0"/>
          </p:cNvCxnSpPr>
          <p:nvPr/>
        </p:nvCxnSpPr>
        <p:spPr bwMode="auto">
          <a:xfrm flipH="1">
            <a:off x="5600700" y="3794125"/>
            <a:ext cx="8382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96" name="AutoShape 23"/>
          <p:cNvCxnSpPr>
            <a:cxnSpLocks noChangeShapeType="1"/>
            <a:stCxn id="79879" idx="4"/>
            <a:endCxn id="79883" idx="0"/>
          </p:cNvCxnSpPr>
          <p:nvPr/>
        </p:nvCxnSpPr>
        <p:spPr bwMode="auto">
          <a:xfrm>
            <a:off x="6438900" y="3794125"/>
            <a:ext cx="7620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97" name="AutoShape 24"/>
          <p:cNvCxnSpPr>
            <a:cxnSpLocks noChangeShapeType="1"/>
            <a:stCxn id="79880" idx="4"/>
            <a:endCxn id="79884" idx="0"/>
          </p:cNvCxnSpPr>
          <p:nvPr/>
        </p:nvCxnSpPr>
        <p:spPr bwMode="auto">
          <a:xfrm flipH="1">
            <a:off x="1485900" y="4540250"/>
            <a:ext cx="4572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98" name="AutoShape 25"/>
          <p:cNvCxnSpPr>
            <a:cxnSpLocks noChangeShapeType="1"/>
            <a:stCxn id="79880" idx="4"/>
            <a:endCxn id="79885" idx="0"/>
          </p:cNvCxnSpPr>
          <p:nvPr/>
        </p:nvCxnSpPr>
        <p:spPr bwMode="auto">
          <a:xfrm>
            <a:off x="1943100" y="4540250"/>
            <a:ext cx="3048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99" name="AutoShape 26"/>
          <p:cNvCxnSpPr>
            <a:cxnSpLocks noChangeShapeType="1"/>
            <a:stCxn id="79881" idx="4"/>
            <a:endCxn id="79886" idx="0"/>
          </p:cNvCxnSpPr>
          <p:nvPr/>
        </p:nvCxnSpPr>
        <p:spPr bwMode="auto">
          <a:xfrm>
            <a:off x="3848100" y="4540250"/>
            <a:ext cx="3048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00" name="AutoShape 27"/>
          <p:cNvCxnSpPr>
            <a:cxnSpLocks noChangeShapeType="1"/>
            <a:stCxn id="79882" idx="4"/>
            <a:endCxn id="79888" idx="0"/>
          </p:cNvCxnSpPr>
          <p:nvPr/>
        </p:nvCxnSpPr>
        <p:spPr bwMode="auto">
          <a:xfrm flipH="1">
            <a:off x="5143500" y="4540250"/>
            <a:ext cx="4572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01" name="AutoShape 28"/>
          <p:cNvCxnSpPr>
            <a:cxnSpLocks noChangeShapeType="1"/>
            <a:stCxn id="79883" idx="4"/>
            <a:endCxn id="79889" idx="0"/>
          </p:cNvCxnSpPr>
          <p:nvPr/>
        </p:nvCxnSpPr>
        <p:spPr bwMode="auto">
          <a:xfrm flipH="1">
            <a:off x="6819900" y="4540250"/>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02" name="AutoShape 29"/>
          <p:cNvCxnSpPr>
            <a:cxnSpLocks noChangeShapeType="1"/>
            <a:stCxn id="79883" idx="4"/>
            <a:endCxn id="79890" idx="0"/>
          </p:cNvCxnSpPr>
          <p:nvPr/>
        </p:nvCxnSpPr>
        <p:spPr bwMode="auto">
          <a:xfrm>
            <a:off x="7200900" y="4540250"/>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03" name="AutoShape 30"/>
          <p:cNvCxnSpPr>
            <a:cxnSpLocks noChangeShapeType="1"/>
            <a:stCxn id="79882" idx="4"/>
            <a:endCxn id="79887" idx="0"/>
          </p:cNvCxnSpPr>
          <p:nvPr/>
        </p:nvCxnSpPr>
        <p:spPr bwMode="auto">
          <a:xfrm>
            <a:off x="5600700" y="4540250"/>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904" name="Rectangle 31"/>
          <p:cNvSpPr>
            <a:spLocks noChangeArrowheads="1"/>
          </p:cNvSpPr>
          <p:nvPr/>
        </p:nvSpPr>
        <p:spPr bwMode="auto">
          <a:xfrm>
            <a:off x="3962400" y="4978400"/>
            <a:ext cx="381000" cy="3810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5" name="Text Box 32"/>
          <p:cNvSpPr txBox="1">
            <a:spLocks noChangeArrowheads="1"/>
          </p:cNvSpPr>
          <p:nvPr/>
        </p:nvSpPr>
        <p:spPr bwMode="auto">
          <a:xfrm>
            <a:off x="3657600" y="2986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9906" name="Oval 33"/>
          <p:cNvSpPr>
            <a:spLocks noChangeArrowheads="1"/>
          </p:cNvSpPr>
          <p:nvPr/>
        </p:nvSpPr>
        <p:spPr bwMode="auto">
          <a:xfrm>
            <a:off x="9144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P/3</a:t>
            </a:r>
          </a:p>
        </p:txBody>
      </p:sp>
      <p:sp>
        <p:nvSpPr>
          <p:cNvPr id="79907" name="Oval 34"/>
          <p:cNvSpPr>
            <a:spLocks noChangeArrowheads="1"/>
          </p:cNvSpPr>
          <p:nvPr/>
        </p:nvSpPr>
        <p:spPr bwMode="auto">
          <a:xfrm>
            <a:off x="15240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Q/1</a:t>
            </a:r>
          </a:p>
        </p:txBody>
      </p:sp>
      <p:sp>
        <p:nvSpPr>
          <p:cNvPr id="79908" name="Oval 35"/>
          <p:cNvSpPr>
            <a:spLocks noChangeArrowheads="1"/>
          </p:cNvSpPr>
          <p:nvPr/>
        </p:nvSpPr>
        <p:spPr bwMode="auto">
          <a:xfrm>
            <a:off x="3200400" y="4967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J/1</a:t>
            </a:r>
          </a:p>
        </p:txBody>
      </p:sp>
      <p:sp>
        <p:nvSpPr>
          <p:cNvPr id="79909" name="Oval 36"/>
          <p:cNvSpPr>
            <a:spLocks noChangeArrowheads="1"/>
          </p:cNvSpPr>
          <p:nvPr/>
        </p:nvSpPr>
        <p:spPr bwMode="auto">
          <a:xfrm>
            <a:off x="58674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W/1</a:t>
            </a:r>
          </a:p>
        </p:txBody>
      </p:sp>
      <p:sp>
        <p:nvSpPr>
          <p:cNvPr id="79910" name="Oval 37"/>
          <p:cNvSpPr>
            <a:spLocks noChangeArrowheads="1"/>
          </p:cNvSpPr>
          <p:nvPr/>
        </p:nvSpPr>
        <p:spPr bwMode="auto">
          <a:xfrm>
            <a:off x="51816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V/2</a:t>
            </a:r>
          </a:p>
        </p:txBody>
      </p:sp>
      <p:sp>
        <p:nvSpPr>
          <p:cNvPr id="79911" name="Oval 38"/>
          <p:cNvSpPr>
            <a:spLocks noChangeArrowheads="1"/>
          </p:cNvSpPr>
          <p:nvPr/>
        </p:nvSpPr>
        <p:spPr bwMode="auto">
          <a:xfrm>
            <a:off x="64770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X/0</a:t>
            </a:r>
          </a:p>
        </p:txBody>
      </p:sp>
      <p:sp>
        <p:nvSpPr>
          <p:cNvPr id="79912" name="Oval 39"/>
          <p:cNvSpPr>
            <a:spLocks noChangeArrowheads="1"/>
          </p:cNvSpPr>
          <p:nvPr/>
        </p:nvSpPr>
        <p:spPr bwMode="auto">
          <a:xfrm>
            <a:off x="70866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Y/2</a:t>
            </a:r>
          </a:p>
        </p:txBody>
      </p:sp>
      <p:sp>
        <p:nvSpPr>
          <p:cNvPr id="79913" name="Oval 40"/>
          <p:cNvSpPr>
            <a:spLocks noChangeArrowheads="1"/>
          </p:cNvSpPr>
          <p:nvPr/>
        </p:nvSpPr>
        <p:spPr bwMode="auto">
          <a:xfrm>
            <a:off x="76962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Z/1</a:t>
            </a:r>
          </a:p>
        </p:txBody>
      </p:sp>
      <p:sp>
        <p:nvSpPr>
          <p:cNvPr id="79914" name="Oval 41"/>
          <p:cNvSpPr>
            <a:spLocks noChangeArrowheads="1"/>
          </p:cNvSpPr>
          <p:nvPr/>
        </p:nvSpPr>
        <p:spPr bwMode="auto">
          <a:xfrm>
            <a:off x="22098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R/2</a:t>
            </a:r>
          </a:p>
        </p:txBody>
      </p:sp>
      <p:sp>
        <p:nvSpPr>
          <p:cNvPr id="79915" name="Oval 42"/>
          <p:cNvSpPr>
            <a:spLocks noChangeArrowheads="1"/>
          </p:cNvSpPr>
          <p:nvPr/>
        </p:nvSpPr>
        <p:spPr bwMode="auto">
          <a:xfrm>
            <a:off x="28194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S/2</a:t>
            </a:r>
          </a:p>
        </p:txBody>
      </p:sp>
      <p:sp>
        <p:nvSpPr>
          <p:cNvPr id="79916" name="Oval 43"/>
          <p:cNvSpPr>
            <a:spLocks noChangeArrowheads="1"/>
          </p:cNvSpPr>
          <p:nvPr/>
        </p:nvSpPr>
        <p:spPr bwMode="auto">
          <a:xfrm>
            <a:off x="35052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T/1</a:t>
            </a:r>
          </a:p>
        </p:txBody>
      </p:sp>
      <p:sp>
        <p:nvSpPr>
          <p:cNvPr id="79917" name="Oval 44"/>
          <p:cNvSpPr>
            <a:spLocks noChangeArrowheads="1"/>
          </p:cNvSpPr>
          <p:nvPr/>
        </p:nvSpPr>
        <p:spPr bwMode="auto">
          <a:xfrm>
            <a:off x="45720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U/1</a:t>
            </a:r>
          </a:p>
        </p:txBody>
      </p:sp>
      <p:cxnSp>
        <p:nvCxnSpPr>
          <p:cNvPr id="79918" name="AutoShape 45"/>
          <p:cNvCxnSpPr>
            <a:cxnSpLocks noChangeShapeType="1"/>
            <a:stCxn id="79881" idx="4"/>
            <a:endCxn id="79908" idx="0"/>
          </p:cNvCxnSpPr>
          <p:nvPr/>
        </p:nvCxnSpPr>
        <p:spPr bwMode="auto">
          <a:xfrm flipH="1">
            <a:off x="3390900" y="4540250"/>
            <a:ext cx="457200" cy="4270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19" name="AutoShape 46"/>
          <p:cNvCxnSpPr>
            <a:cxnSpLocks noChangeShapeType="1"/>
            <a:stCxn id="79884" idx="4"/>
            <a:endCxn id="79906" idx="0"/>
          </p:cNvCxnSpPr>
          <p:nvPr/>
        </p:nvCxnSpPr>
        <p:spPr bwMode="auto">
          <a:xfrm flipH="1">
            <a:off x="1104900" y="5359400"/>
            <a:ext cx="3810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20" name="AutoShape 47"/>
          <p:cNvCxnSpPr>
            <a:cxnSpLocks noChangeShapeType="1"/>
            <a:stCxn id="79884" idx="4"/>
            <a:endCxn id="79907" idx="0"/>
          </p:cNvCxnSpPr>
          <p:nvPr/>
        </p:nvCxnSpPr>
        <p:spPr bwMode="auto">
          <a:xfrm>
            <a:off x="1485900" y="5359400"/>
            <a:ext cx="2286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21" name="AutoShape 48"/>
          <p:cNvCxnSpPr>
            <a:cxnSpLocks noChangeShapeType="1"/>
            <a:stCxn id="79885" idx="4"/>
            <a:endCxn id="79914" idx="0"/>
          </p:cNvCxnSpPr>
          <p:nvPr/>
        </p:nvCxnSpPr>
        <p:spPr bwMode="auto">
          <a:xfrm>
            <a:off x="2247900" y="5359400"/>
            <a:ext cx="1524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22" name="AutoShape 49"/>
          <p:cNvCxnSpPr>
            <a:cxnSpLocks noChangeShapeType="1"/>
            <a:stCxn id="79908" idx="4"/>
            <a:endCxn id="79915" idx="0"/>
          </p:cNvCxnSpPr>
          <p:nvPr/>
        </p:nvCxnSpPr>
        <p:spPr bwMode="auto">
          <a:xfrm flipH="1">
            <a:off x="3009900" y="5348288"/>
            <a:ext cx="381000" cy="579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23" name="AutoShape 50"/>
          <p:cNvCxnSpPr>
            <a:cxnSpLocks noChangeShapeType="1"/>
            <a:stCxn id="79908" idx="4"/>
            <a:endCxn id="79916" idx="0"/>
          </p:cNvCxnSpPr>
          <p:nvPr/>
        </p:nvCxnSpPr>
        <p:spPr bwMode="auto">
          <a:xfrm>
            <a:off x="3390900" y="5348288"/>
            <a:ext cx="304800" cy="579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24" name="AutoShape 51"/>
          <p:cNvCxnSpPr>
            <a:cxnSpLocks noChangeShapeType="1"/>
            <a:stCxn id="79888" idx="4"/>
            <a:endCxn id="79917" idx="0"/>
          </p:cNvCxnSpPr>
          <p:nvPr/>
        </p:nvCxnSpPr>
        <p:spPr bwMode="auto">
          <a:xfrm flipH="1">
            <a:off x="4762500" y="5359400"/>
            <a:ext cx="3810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25" name="AutoShape 52"/>
          <p:cNvCxnSpPr>
            <a:cxnSpLocks noChangeShapeType="1"/>
            <a:stCxn id="79888" idx="4"/>
            <a:endCxn id="79910" idx="0"/>
          </p:cNvCxnSpPr>
          <p:nvPr/>
        </p:nvCxnSpPr>
        <p:spPr bwMode="auto">
          <a:xfrm>
            <a:off x="5143500" y="5359400"/>
            <a:ext cx="2286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26" name="AutoShape 53"/>
          <p:cNvCxnSpPr>
            <a:cxnSpLocks noChangeShapeType="1"/>
            <a:stCxn id="79887" idx="4"/>
            <a:endCxn id="79909" idx="0"/>
          </p:cNvCxnSpPr>
          <p:nvPr/>
        </p:nvCxnSpPr>
        <p:spPr bwMode="auto">
          <a:xfrm>
            <a:off x="5981700" y="5359400"/>
            <a:ext cx="762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27" name="AutoShape 54"/>
          <p:cNvCxnSpPr>
            <a:cxnSpLocks noChangeShapeType="1"/>
            <a:stCxn id="79889" idx="4"/>
            <a:endCxn id="79911" idx="0"/>
          </p:cNvCxnSpPr>
          <p:nvPr/>
        </p:nvCxnSpPr>
        <p:spPr bwMode="auto">
          <a:xfrm flipH="1">
            <a:off x="6667500" y="5359400"/>
            <a:ext cx="1524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28" name="AutoShape 55"/>
          <p:cNvCxnSpPr>
            <a:cxnSpLocks noChangeShapeType="1"/>
            <a:stCxn id="79890" idx="4"/>
            <a:endCxn id="79912" idx="0"/>
          </p:cNvCxnSpPr>
          <p:nvPr/>
        </p:nvCxnSpPr>
        <p:spPr bwMode="auto">
          <a:xfrm flipH="1">
            <a:off x="7277100" y="5359400"/>
            <a:ext cx="3048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29" name="AutoShape 56"/>
          <p:cNvCxnSpPr>
            <a:cxnSpLocks noChangeShapeType="1"/>
            <a:stCxn id="79890" idx="4"/>
            <a:endCxn id="79913" idx="0"/>
          </p:cNvCxnSpPr>
          <p:nvPr/>
        </p:nvCxnSpPr>
        <p:spPr bwMode="auto">
          <a:xfrm>
            <a:off x="7581900" y="5359400"/>
            <a:ext cx="3048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930" name="Rectangle 57"/>
          <p:cNvSpPr>
            <a:spLocks noChangeArrowheads="1"/>
          </p:cNvSpPr>
          <p:nvPr/>
        </p:nvSpPr>
        <p:spPr bwMode="auto">
          <a:xfrm>
            <a:off x="6477000" y="5927725"/>
            <a:ext cx="381000" cy="3810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1" name="Text Box 58"/>
          <p:cNvSpPr txBox="1">
            <a:spLocks noChangeArrowheads="1"/>
          </p:cNvSpPr>
          <p:nvPr/>
        </p:nvSpPr>
        <p:spPr bwMode="auto">
          <a:xfrm>
            <a:off x="5638800" y="2986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9932" name="Text Box 59"/>
          <p:cNvSpPr txBox="1">
            <a:spLocks noChangeArrowheads="1"/>
          </p:cNvSpPr>
          <p:nvPr/>
        </p:nvSpPr>
        <p:spPr bwMode="auto">
          <a:xfrm>
            <a:off x="2286000" y="37179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9933" name="Text Box 60"/>
          <p:cNvSpPr txBox="1">
            <a:spLocks noChangeArrowheads="1"/>
          </p:cNvSpPr>
          <p:nvPr/>
        </p:nvSpPr>
        <p:spPr bwMode="auto">
          <a:xfrm>
            <a:off x="3352800" y="3748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9934" name="Text Box 61"/>
          <p:cNvSpPr txBox="1">
            <a:spLocks noChangeArrowheads="1"/>
          </p:cNvSpPr>
          <p:nvPr/>
        </p:nvSpPr>
        <p:spPr bwMode="auto">
          <a:xfrm>
            <a:off x="15240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9935" name="Text Box 62"/>
          <p:cNvSpPr txBox="1">
            <a:spLocks noChangeArrowheads="1"/>
          </p:cNvSpPr>
          <p:nvPr/>
        </p:nvSpPr>
        <p:spPr bwMode="auto">
          <a:xfrm>
            <a:off x="21336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9936" name="Text Box 63"/>
          <p:cNvSpPr txBox="1">
            <a:spLocks noChangeArrowheads="1"/>
          </p:cNvSpPr>
          <p:nvPr/>
        </p:nvSpPr>
        <p:spPr bwMode="auto">
          <a:xfrm>
            <a:off x="34290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9937" name="Text Box 64"/>
          <p:cNvSpPr txBox="1">
            <a:spLocks noChangeArrowheads="1"/>
          </p:cNvSpPr>
          <p:nvPr/>
        </p:nvSpPr>
        <p:spPr bwMode="auto">
          <a:xfrm>
            <a:off x="40386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9938" name="Text Box 65"/>
          <p:cNvSpPr txBox="1">
            <a:spLocks noChangeArrowheads="1"/>
          </p:cNvSpPr>
          <p:nvPr/>
        </p:nvSpPr>
        <p:spPr bwMode="auto">
          <a:xfrm>
            <a:off x="11430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9939" name="Text Box 66"/>
          <p:cNvSpPr txBox="1">
            <a:spLocks noChangeArrowheads="1"/>
          </p:cNvSpPr>
          <p:nvPr/>
        </p:nvSpPr>
        <p:spPr bwMode="auto">
          <a:xfrm>
            <a:off x="16002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9940" name="Text Box 67"/>
          <p:cNvSpPr txBox="1">
            <a:spLocks noChangeArrowheads="1"/>
          </p:cNvSpPr>
          <p:nvPr/>
        </p:nvSpPr>
        <p:spPr bwMode="auto">
          <a:xfrm>
            <a:off x="23622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9941" name="Text Box 68"/>
          <p:cNvSpPr txBox="1">
            <a:spLocks noChangeArrowheads="1"/>
          </p:cNvSpPr>
          <p:nvPr/>
        </p:nvSpPr>
        <p:spPr bwMode="auto">
          <a:xfrm>
            <a:off x="30480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9942" name="Text Box 69"/>
          <p:cNvSpPr txBox="1">
            <a:spLocks noChangeArrowheads="1"/>
          </p:cNvSpPr>
          <p:nvPr/>
        </p:nvSpPr>
        <p:spPr bwMode="auto">
          <a:xfrm>
            <a:off x="35814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9943" name="Text Box 70"/>
          <p:cNvSpPr txBox="1">
            <a:spLocks noChangeArrowheads="1"/>
          </p:cNvSpPr>
          <p:nvPr/>
        </p:nvSpPr>
        <p:spPr bwMode="auto">
          <a:xfrm>
            <a:off x="5943600" y="37179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9944" name="Text Box 71"/>
          <p:cNvSpPr txBox="1">
            <a:spLocks noChangeArrowheads="1"/>
          </p:cNvSpPr>
          <p:nvPr/>
        </p:nvSpPr>
        <p:spPr bwMode="auto">
          <a:xfrm>
            <a:off x="6781800" y="3748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9945" name="Text Box 72"/>
          <p:cNvSpPr txBox="1">
            <a:spLocks noChangeArrowheads="1"/>
          </p:cNvSpPr>
          <p:nvPr/>
        </p:nvSpPr>
        <p:spPr bwMode="auto">
          <a:xfrm>
            <a:off x="51816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9946" name="Text Box 73"/>
          <p:cNvSpPr txBox="1">
            <a:spLocks noChangeArrowheads="1"/>
          </p:cNvSpPr>
          <p:nvPr/>
        </p:nvSpPr>
        <p:spPr bwMode="auto">
          <a:xfrm>
            <a:off x="57912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9947" name="Text Box 74"/>
          <p:cNvSpPr txBox="1">
            <a:spLocks noChangeArrowheads="1"/>
          </p:cNvSpPr>
          <p:nvPr/>
        </p:nvSpPr>
        <p:spPr bwMode="auto">
          <a:xfrm>
            <a:off x="48006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9948" name="Text Box 75"/>
          <p:cNvSpPr txBox="1">
            <a:spLocks noChangeArrowheads="1"/>
          </p:cNvSpPr>
          <p:nvPr/>
        </p:nvSpPr>
        <p:spPr bwMode="auto">
          <a:xfrm>
            <a:off x="52578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9949" name="Text Box 76"/>
          <p:cNvSpPr txBox="1">
            <a:spLocks noChangeArrowheads="1"/>
          </p:cNvSpPr>
          <p:nvPr/>
        </p:nvSpPr>
        <p:spPr bwMode="auto">
          <a:xfrm>
            <a:off x="5867400" y="54244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9950" name="Text Box 77"/>
          <p:cNvSpPr txBox="1">
            <a:spLocks noChangeArrowheads="1"/>
          </p:cNvSpPr>
          <p:nvPr/>
        </p:nvSpPr>
        <p:spPr bwMode="auto">
          <a:xfrm>
            <a:off x="66294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9951" name="Text Box 78"/>
          <p:cNvSpPr txBox="1">
            <a:spLocks noChangeArrowheads="1"/>
          </p:cNvSpPr>
          <p:nvPr/>
        </p:nvSpPr>
        <p:spPr bwMode="auto">
          <a:xfrm>
            <a:off x="68580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79952" name="Text Box 79"/>
          <p:cNvSpPr txBox="1">
            <a:spLocks noChangeArrowheads="1"/>
          </p:cNvSpPr>
          <p:nvPr/>
        </p:nvSpPr>
        <p:spPr bwMode="auto">
          <a:xfrm>
            <a:off x="73914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79953" name="Text Box 80"/>
          <p:cNvSpPr txBox="1">
            <a:spLocks noChangeArrowheads="1"/>
          </p:cNvSpPr>
          <p:nvPr/>
        </p:nvSpPr>
        <p:spPr bwMode="auto">
          <a:xfrm>
            <a:off x="73152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79954" name="Text Box 81"/>
          <p:cNvSpPr txBox="1">
            <a:spLocks noChangeArrowheads="1"/>
          </p:cNvSpPr>
          <p:nvPr/>
        </p:nvSpPr>
        <p:spPr bwMode="auto">
          <a:xfrm>
            <a:off x="77724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5"/>
          <p:cNvSpPr>
            <a:spLocks noGrp="1"/>
          </p:cNvSpPr>
          <p:nvPr>
            <p:ph type="sldNum" sz="quarter" idx="12"/>
          </p:nvPr>
        </p:nvSpPr>
        <p:spPr/>
        <p:txBody>
          <a:bodyPr/>
          <a:lstStyle/>
          <a:p>
            <a:pPr>
              <a:defRPr/>
            </a:pPr>
            <a:fld id="{D8EB012B-A3EC-4ECE-9B2D-34442907B6DE}" type="slidenum">
              <a:rPr lang="fa-IR"/>
              <a:pPr>
                <a:defRPr/>
              </a:pPr>
              <a:t>78</a:t>
            </a:fld>
            <a:endParaRPr lang="en-US"/>
          </a:p>
        </p:txBody>
      </p:sp>
      <p:sp>
        <p:nvSpPr>
          <p:cNvPr id="80899" name="Rectangle 2"/>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p>
        </p:txBody>
      </p:sp>
      <p:sp>
        <p:nvSpPr>
          <p:cNvPr id="80900"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80901" name="Oval 4"/>
          <p:cNvSpPr>
            <a:spLocks noChangeArrowheads="1"/>
          </p:cNvSpPr>
          <p:nvPr/>
        </p:nvSpPr>
        <p:spPr bwMode="auto">
          <a:xfrm>
            <a:off x="4572000" y="266541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A/5</a:t>
            </a:r>
          </a:p>
        </p:txBody>
      </p:sp>
      <p:grpSp>
        <p:nvGrpSpPr>
          <p:cNvPr id="194565" name="Group 5"/>
          <p:cNvGrpSpPr>
            <a:grpSpLocks/>
          </p:cNvGrpSpPr>
          <p:nvPr/>
        </p:nvGrpSpPr>
        <p:grpSpPr bwMode="auto">
          <a:xfrm>
            <a:off x="3962400" y="4037013"/>
            <a:ext cx="533400" cy="622300"/>
            <a:chOff x="720" y="1797"/>
            <a:chExt cx="336" cy="392"/>
          </a:xfrm>
        </p:grpSpPr>
        <p:sp>
          <p:nvSpPr>
            <p:cNvPr id="80967" name="Text Box 6"/>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0968" name="Text Box 7"/>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grpSp>
        <p:nvGrpSpPr>
          <p:cNvPr id="194568" name="Group 8"/>
          <p:cNvGrpSpPr>
            <a:grpSpLocks/>
          </p:cNvGrpSpPr>
          <p:nvPr/>
        </p:nvGrpSpPr>
        <p:grpSpPr bwMode="auto">
          <a:xfrm>
            <a:off x="2286000" y="3109913"/>
            <a:ext cx="533400" cy="622300"/>
            <a:chOff x="720" y="1797"/>
            <a:chExt cx="336" cy="392"/>
          </a:xfrm>
        </p:grpSpPr>
        <p:sp>
          <p:nvSpPr>
            <p:cNvPr id="80965" name="Text Box 9"/>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0966" name="Text Box 10"/>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194571" name="Group 11"/>
          <p:cNvGrpSpPr>
            <a:grpSpLocks/>
          </p:cNvGrpSpPr>
          <p:nvPr/>
        </p:nvGrpSpPr>
        <p:grpSpPr bwMode="auto">
          <a:xfrm>
            <a:off x="6705600" y="3198813"/>
            <a:ext cx="533400" cy="622300"/>
            <a:chOff x="720" y="1797"/>
            <a:chExt cx="336" cy="392"/>
          </a:xfrm>
        </p:grpSpPr>
        <p:sp>
          <p:nvSpPr>
            <p:cNvPr id="80963" name="Text Box 12"/>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0964" name="Text Box 13"/>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grpSp>
        <p:nvGrpSpPr>
          <p:cNvPr id="194574" name="Group 14"/>
          <p:cNvGrpSpPr>
            <a:grpSpLocks/>
          </p:cNvGrpSpPr>
          <p:nvPr/>
        </p:nvGrpSpPr>
        <p:grpSpPr bwMode="auto">
          <a:xfrm>
            <a:off x="7467600" y="3960813"/>
            <a:ext cx="533400" cy="622300"/>
            <a:chOff x="720" y="1797"/>
            <a:chExt cx="336" cy="392"/>
          </a:xfrm>
        </p:grpSpPr>
        <p:sp>
          <p:nvSpPr>
            <p:cNvPr id="80961" name="Text Box 15"/>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0962" name="Text Box 16"/>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4</a:t>
              </a:r>
            </a:p>
          </p:txBody>
        </p:sp>
      </p:grpSp>
      <p:grpSp>
        <p:nvGrpSpPr>
          <p:cNvPr id="194577" name="Group 17"/>
          <p:cNvGrpSpPr>
            <a:grpSpLocks/>
          </p:cNvGrpSpPr>
          <p:nvPr/>
        </p:nvGrpSpPr>
        <p:grpSpPr bwMode="auto">
          <a:xfrm>
            <a:off x="6400800" y="4633913"/>
            <a:ext cx="533400" cy="622300"/>
            <a:chOff x="720" y="1797"/>
            <a:chExt cx="336" cy="392"/>
          </a:xfrm>
        </p:grpSpPr>
        <p:sp>
          <p:nvSpPr>
            <p:cNvPr id="80959" name="Text Box 18"/>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0960" name="Text Box 19"/>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5</a:t>
              </a:r>
            </a:p>
          </p:txBody>
        </p:sp>
      </p:grpSp>
      <p:grpSp>
        <p:nvGrpSpPr>
          <p:cNvPr id="194580" name="Group 20"/>
          <p:cNvGrpSpPr>
            <a:grpSpLocks/>
          </p:cNvGrpSpPr>
          <p:nvPr/>
        </p:nvGrpSpPr>
        <p:grpSpPr bwMode="auto">
          <a:xfrm>
            <a:off x="2667000" y="3000375"/>
            <a:ext cx="4038600" cy="808038"/>
            <a:chOff x="1680" y="1699"/>
            <a:chExt cx="2544" cy="509"/>
          </a:xfrm>
        </p:grpSpPr>
        <p:sp>
          <p:nvSpPr>
            <p:cNvPr id="80951" name="Oval 21"/>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B/1</a:t>
              </a:r>
            </a:p>
          </p:txBody>
        </p:sp>
        <p:sp>
          <p:nvSpPr>
            <p:cNvPr id="80952" name="Oval 22"/>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C/4</a:t>
              </a:r>
            </a:p>
          </p:txBody>
        </p:sp>
        <p:cxnSp>
          <p:nvCxnSpPr>
            <p:cNvPr id="80953" name="AutoShape 23"/>
            <p:cNvCxnSpPr>
              <a:cxnSpLocks noChangeShapeType="1"/>
              <a:stCxn id="80901" idx="4"/>
              <a:endCxn id="80951" idx="0"/>
            </p:cNvCxnSpPr>
            <p:nvPr/>
          </p:nvCxnSpPr>
          <p:spPr bwMode="auto">
            <a:xfrm flipH="1">
              <a:off x="1848" y="1728"/>
              <a:ext cx="115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954" name="AutoShape 24"/>
            <p:cNvCxnSpPr>
              <a:cxnSpLocks noChangeShapeType="1"/>
              <a:stCxn id="80901" idx="4"/>
              <a:endCxn id="80952" idx="0"/>
            </p:cNvCxnSpPr>
            <p:nvPr/>
          </p:nvCxnSpPr>
          <p:spPr bwMode="auto">
            <a:xfrm>
              <a:off x="3000" y="1728"/>
              <a:ext cx="1056"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55" name="Text Box 25"/>
            <p:cNvSpPr txBox="1">
              <a:spLocks noChangeArrowheads="1"/>
            </p:cNvSpPr>
            <p:nvPr/>
          </p:nvSpPr>
          <p:spPr bwMode="auto">
            <a:xfrm>
              <a:off x="2304" y="16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80956" name="Text Box 26"/>
            <p:cNvSpPr txBox="1">
              <a:spLocks noChangeArrowheads="1"/>
            </p:cNvSpPr>
            <p:nvPr/>
          </p:nvSpPr>
          <p:spPr bwMode="auto">
            <a:xfrm>
              <a:off x="3552" y="16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0957" name="Text Box 27"/>
            <p:cNvSpPr txBox="1">
              <a:spLocks noChangeArrowheads="1"/>
            </p:cNvSpPr>
            <p:nvPr/>
          </p:nvSpPr>
          <p:spPr bwMode="auto">
            <a:xfrm>
              <a:off x="1680" y="187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80958" name="Text Box 28"/>
            <p:cNvSpPr txBox="1">
              <a:spLocks noChangeArrowheads="1"/>
            </p:cNvSpPr>
            <p:nvPr/>
          </p:nvSpPr>
          <p:spPr bwMode="auto">
            <a:xfrm>
              <a:off x="4176" y="182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grpSp>
      <p:grpSp>
        <p:nvGrpSpPr>
          <p:cNvPr id="194589" name="Group 29"/>
          <p:cNvGrpSpPr>
            <a:grpSpLocks/>
          </p:cNvGrpSpPr>
          <p:nvPr/>
        </p:nvGrpSpPr>
        <p:grpSpPr bwMode="auto">
          <a:xfrm>
            <a:off x="1676400" y="3732213"/>
            <a:ext cx="2362200" cy="822325"/>
            <a:chOff x="1056" y="2160"/>
            <a:chExt cx="1488" cy="518"/>
          </a:xfrm>
        </p:grpSpPr>
        <p:sp>
          <p:nvSpPr>
            <p:cNvPr id="80943" name="Oval 30"/>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D/5</a:t>
              </a:r>
            </a:p>
          </p:txBody>
        </p:sp>
        <p:sp>
          <p:nvSpPr>
            <p:cNvPr id="80944" name="Oval 31"/>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E/1</a:t>
              </a:r>
            </a:p>
          </p:txBody>
        </p:sp>
        <p:cxnSp>
          <p:nvCxnSpPr>
            <p:cNvPr id="80945" name="AutoShape 32"/>
            <p:cNvCxnSpPr>
              <a:cxnSpLocks noChangeShapeType="1"/>
              <a:stCxn id="80951" idx="4"/>
              <a:endCxn id="80943" idx="0"/>
            </p:cNvCxnSpPr>
            <p:nvPr/>
          </p:nvCxnSpPr>
          <p:spPr bwMode="auto">
            <a:xfrm flipH="1">
              <a:off x="1224" y="2208"/>
              <a:ext cx="624"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946" name="AutoShape 33"/>
            <p:cNvCxnSpPr>
              <a:cxnSpLocks noChangeShapeType="1"/>
              <a:stCxn id="80951" idx="4"/>
              <a:endCxn id="80944" idx="0"/>
            </p:cNvCxnSpPr>
            <p:nvPr/>
          </p:nvCxnSpPr>
          <p:spPr bwMode="auto">
            <a:xfrm>
              <a:off x="1848" y="2208"/>
              <a:ext cx="576"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47" name="Text Box 34"/>
            <p:cNvSpPr txBox="1">
              <a:spLocks noChangeArrowheads="1"/>
            </p:cNvSpPr>
            <p:nvPr/>
          </p:nvSpPr>
          <p:spPr bwMode="auto">
            <a:xfrm>
              <a:off x="1440" y="216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0948" name="Text Box 35"/>
            <p:cNvSpPr txBox="1">
              <a:spLocks noChangeArrowheads="1"/>
            </p:cNvSpPr>
            <p:nvPr/>
          </p:nvSpPr>
          <p:spPr bwMode="auto">
            <a:xfrm>
              <a:off x="2112" y="217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0949" name="Text Box 36"/>
            <p:cNvSpPr txBox="1">
              <a:spLocks noChangeArrowheads="1"/>
            </p:cNvSpPr>
            <p:nvPr/>
          </p:nvSpPr>
          <p:spPr bwMode="auto">
            <a:xfrm>
              <a:off x="1056" y="2323"/>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8</a:t>
              </a:r>
            </a:p>
          </p:txBody>
        </p:sp>
        <p:sp>
          <p:nvSpPr>
            <p:cNvPr id="80950" name="Text Box 37"/>
            <p:cNvSpPr txBox="1">
              <a:spLocks noChangeArrowheads="1"/>
            </p:cNvSpPr>
            <p:nvPr/>
          </p:nvSpPr>
          <p:spPr bwMode="auto">
            <a:xfrm>
              <a:off x="2496" y="2275"/>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grpSp>
      <p:grpSp>
        <p:nvGrpSpPr>
          <p:cNvPr id="194598" name="Group 38"/>
          <p:cNvGrpSpPr>
            <a:grpSpLocks/>
          </p:cNvGrpSpPr>
          <p:nvPr/>
        </p:nvGrpSpPr>
        <p:grpSpPr bwMode="auto">
          <a:xfrm>
            <a:off x="3048000" y="4448175"/>
            <a:ext cx="1447800" cy="925513"/>
            <a:chOff x="1920" y="2611"/>
            <a:chExt cx="912" cy="583"/>
          </a:xfrm>
        </p:grpSpPr>
        <p:sp>
          <p:nvSpPr>
            <p:cNvPr id="80934" name="Oval 39"/>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K/0</a:t>
              </a:r>
            </a:p>
          </p:txBody>
        </p:sp>
        <p:cxnSp>
          <p:nvCxnSpPr>
            <p:cNvPr id="80935" name="AutoShape 40"/>
            <p:cNvCxnSpPr>
              <a:cxnSpLocks noChangeShapeType="1"/>
              <a:stCxn id="80944" idx="4"/>
              <a:endCxn id="80934" idx="0"/>
            </p:cNvCxnSpPr>
            <p:nvPr/>
          </p:nvCxnSpPr>
          <p:spPr bwMode="auto">
            <a:xfrm>
              <a:off x="2424" y="2678"/>
              <a:ext cx="192"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36" name="Rectangle 41"/>
            <p:cNvSpPr>
              <a:spLocks noChangeArrowheads="1"/>
            </p:cNvSpPr>
            <p:nvPr/>
          </p:nvSpPr>
          <p:spPr bwMode="auto">
            <a:xfrm>
              <a:off x="2496" y="2954"/>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37" name="Oval 42"/>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J/1</a:t>
              </a:r>
            </a:p>
          </p:txBody>
        </p:sp>
        <p:cxnSp>
          <p:nvCxnSpPr>
            <p:cNvPr id="80938" name="AutoShape 43"/>
            <p:cNvCxnSpPr>
              <a:cxnSpLocks noChangeShapeType="1"/>
              <a:stCxn id="80944" idx="4"/>
              <a:endCxn id="80937" idx="0"/>
            </p:cNvCxnSpPr>
            <p:nvPr/>
          </p:nvCxnSpPr>
          <p:spPr bwMode="auto">
            <a:xfrm flipH="1">
              <a:off x="2136" y="2678"/>
              <a:ext cx="288" cy="2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39" name="Text Box 44"/>
            <p:cNvSpPr txBox="1">
              <a:spLocks noChangeArrowheads="1"/>
            </p:cNvSpPr>
            <p:nvPr/>
          </p:nvSpPr>
          <p:spPr bwMode="auto">
            <a:xfrm>
              <a:off x="2160"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0940" name="Text Box 45"/>
            <p:cNvSpPr txBox="1">
              <a:spLocks noChangeArrowheads="1"/>
            </p:cNvSpPr>
            <p:nvPr/>
          </p:nvSpPr>
          <p:spPr bwMode="auto">
            <a:xfrm>
              <a:off x="2544"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0941" name="Text Box 46"/>
            <p:cNvSpPr txBox="1">
              <a:spLocks noChangeArrowheads="1"/>
            </p:cNvSpPr>
            <p:nvPr/>
          </p:nvSpPr>
          <p:spPr bwMode="auto">
            <a:xfrm>
              <a:off x="2784" y="2995"/>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80942" name="Text Box 47"/>
            <p:cNvSpPr txBox="1">
              <a:spLocks noChangeArrowheads="1"/>
            </p:cNvSpPr>
            <p:nvPr/>
          </p:nvSpPr>
          <p:spPr bwMode="auto">
            <a:xfrm>
              <a:off x="1920" y="288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7</a:t>
              </a:r>
            </a:p>
          </p:txBody>
        </p:sp>
      </p:grpSp>
      <p:grpSp>
        <p:nvGrpSpPr>
          <p:cNvPr id="194608" name="Group 48"/>
          <p:cNvGrpSpPr>
            <a:grpSpLocks/>
          </p:cNvGrpSpPr>
          <p:nvPr/>
        </p:nvGrpSpPr>
        <p:grpSpPr bwMode="auto">
          <a:xfrm>
            <a:off x="6477000" y="5373688"/>
            <a:ext cx="381000" cy="1223962"/>
            <a:chOff x="4080" y="3194"/>
            <a:chExt cx="240" cy="771"/>
          </a:xfrm>
        </p:grpSpPr>
        <p:sp>
          <p:nvSpPr>
            <p:cNvPr id="80929" name="Oval 49"/>
            <p:cNvSpPr>
              <a:spLocks noChangeArrowheads="1"/>
            </p:cNvSpPr>
            <p:nvPr/>
          </p:nvSpPr>
          <p:spPr bwMode="auto">
            <a:xfrm>
              <a:off x="4080" y="355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X/0</a:t>
              </a:r>
            </a:p>
          </p:txBody>
        </p:sp>
        <p:cxnSp>
          <p:nvCxnSpPr>
            <p:cNvPr id="80930" name="AutoShape 50"/>
            <p:cNvCxnSpPr>
              <a:cxnSpLocks noChangeShapeType="1"/>
              <a:stCxn id="80921" idx="4"/>
              <a:endCxn id="80929" idx="0"/>
            </p:cNvCxnSpPr>
            <p:nvPr/>
          </p:nvCxnSpPr>
          <p:spPr bwMode="auto">
            <a:xfrm flipH="1">
              <a:off x="4200" y="3194"/>
              <a:ext cx="96" cy="35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31" name="Rectangle 51"/>
            <p:cNvSpPr>
              <a:spLocks noChangeArrowheads="1"/>
            </p:cNvSpPr>
            <p:nvPr/>
          </p:nvSpPr>
          <p:spPr bwMode="auto">
            <a:xfrm>
              <a:off x="4080" y="355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32" name="Text Box 52"/>
            <p:cNvSpPr txBox="1">
              <a:spLocks noChangeArrowheads="1"/>
            </p:cNvSpPr>
            <p:nvPr/>
          </p:nvSpPr>
          <p:spPr bwMode="auto">
            <a:xfrm>
              <a:off x="4176" y="320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0933" name="Text Box 53"/>
            <p:cNvSpPr txBox="1">
              <a:spLocks noChangeArrowheads="1"/>
            </p:cNvSpPr>
            <p:nvPr/>
          </p:nvSpPr>
          <p:spPr bwMode="auto">
            <a:xfrm>
              <a:off x="4176" y="379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grpSp>
      <p:grpSp>
        <p:nvGrpSpPr>
          <p:cNvPr id="194614" name="Group 54"/>
          <p:cNvGrpSpPr>
            <a:grpSpLocks/>
          </p:cNvGrpSpPr>
          <p:nvPr/>
        </p:nvGrpSpPr>
        <p:grpSpPr bwMode="auto">
          <a:xfrm>
            <a:off x="6629400" y="4448175"/>
            <a:ext cx="1219200" cy="925513"/>
            <a:chOff x="4176" y="2611"/>
            <a:chExt cx="768" cy="583"/>
          </a:xfrm>
        </p:grpSpPr>
        <p:sp>
          <p:nvSpPr>
            <p:cNvPr id="80921" name="Oval 55"/>
            <p:cNvSpPr>
              <a:spLocks noChangeArrowheads="1"/>
            </p:cNvSpPr>
            <p:nvPr/>
          </p:nvSpPr>
          <p:spPr bwMode="auto">
            <a:xfrm>
              <a:off x="4176"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N/1</a:t>
              </a:r>
            </a:p>
          </p:txBody>
        </p:sp>
        <p:sp>
          <p:nvSpPr>
            <p:cNvPr id="80922" name="Oval 56"/>
            <p:cNvSpPr>
              <a:spLocks noChangeArrowheads="1"/>
            </p:cNvSpPr>
            <p:nvPr/>
          </p:nvSpPr>
          <p:spPr bwMode="auto">
            <a:xfrm>
              <a:off x="4656"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O/3</a:t>
              </a:r>
            </a:p>
          </p:txBody>
        </p:sp>
        <p:cxnSp>
          <p:nvCxnSpPr>
            <p:cNvPr id="80923" name="AutoShape 57"/>
            <p:cNvCxnSpPr>
              <a:cxnSpLocks noChangeShapeType="1"/>
              <a:stCxn id="80914" idx="4"/>
              <a:endCxn id="80921" idx="0"/>
            </p:cNvCxnSpPr>
            <p:nvPr/>
          </p:nvCxnSpPr>
          <p:spPr bwMode="auto">
            <a:xfrm flipH="1">
              <a:off x="4296" y="2678"/>
              <a:ext cx="240"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924" name="AutoShape 58"/>
            <p:cNvCxnSpPr>
              <a:cxnSpLocks noChangeShapeType="1"/>
              <a:stCxn id="80914" idx="4"/>
              <a:endCxn id="80922" idx="0"/>
            </p:cNvCxnSpPr>
            <p:nvPr/>
          </p:nvCxnSpPr>
          <p:spPr bwMode="auto">
            <a:xfrm>
              <a:off x="4536" y="2678"/>
              <a:ext cx="240"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25" name="Text Box 59"/>
            <p:cNvSpPr txBox="1">
              <a:spLocks noChangeArrowheads="1"/>
            </p:cNvSpPr>
            <p:nvPr/>
          </p:nvSpPr>
          <p:spPr bwMode="auto">
            <a:xfrm>
              <a:off x="4320"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0926" name="Text Box 60"/>
            <p:cNvSpPr txBox="1">
              <a:spLocks noChangeArrowheads="1"/>
            </p:cNvSpPr>
            <p:nvPr/>
          </p:nvSpPr>
          <p:spPr bwMode="auto">
            <a:xfrm>
              <a:off x="4656"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0927" name="Text Box 61"/>
            <p:cNvSpPr txBox="1">
              <a:spLocks noChangeArrowheads="1"/>
            </p:cNvSpPr>
            <p:nvPr/>
          </p:nvSpPr>
          <p:spPr bwMode="auto">
            <a:xfrm>
              <a:off x="4896" y="288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8</a:t>
              </a:r>
            </a:p>
          </p:txBody>
        </p:sp>
        <p:sp>
          <p:nvSpPr>
            <p:cNvPr id="80928" name="Text Box 62"/>
            <p:cNvSpPr txBox="1">
              <a:spLocks noChangeArrowheads="1"/>
            </p:cNvSpPr>
            <p:nvPr/>
          </p:nvSpPr>
          <p:spPr bwMode="auto">
            <a:xfrm>
              <a:off x="4416" y="28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grpSp>
      <p:grpSp>
        <p:nvGrpSpPr>
          <p:cNvPr id="194623" name="Group 63"/>
          <p:cNvGrpSpPr>
            <a:grpSpLocks/>
          </p:cNvGrpSpPr>
          <p:nvPr/>
        </p:nvGrpSpPr>
        <p:grpSpPr bwMode="auto">
          <a:xfrm>
            <a:off x="5334000" y="3732213"/>
            <a:ext cx="2133600" cy="822325"/>
            <a:chOff x="3360" y="2160"/>
            <a:chExt cx="1344" cy="518"/>
          </a:xfrm>
        </p:grpSpPr>
        <p:sp>
          <p:nvSpPr>
            <p:cNvPr id="80913" name="Oval 64"/>
            <p:cNvSpPr>
              <a:spLocks noChangeArrowheads="1"/>
            </p:cNvSpPr>
            <p:nvPr/>
          </p:nvSpPr>
          <p:spPr bwMode="auto">
            <a:xfrm>
              <a:off x="3408"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F/3</a:t>
              </a:r>
            </a:p>
          </p:txBody>
        </p:sp>
        <p:sp>
          <p:nvSpPr>
            <p:cNvPr id="80914" name="Oval 65"/>
            <p:cNvSpPr>
              <a:spLocks noChangeArrowheads="1"/>
            </p:cNvSpPr>
            <p:nvPr/>
          </p:nvSpPr>
          <p:spPr bwMode="auto">
            <a:xfrm>
              <a:off x="4416"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G/2</a:t>
              </a:r>
            </a:p>
          </p:txBody>
        </p:sp>
        <p:cxnSp>
          <p:nvCxnSpPr>
            <p:cNvPr id="80915" name="AutoShape 66"/>
            <p:cNvCxnSpPr>
              <a:cxnSpLocks noChangeShapeType="1"/>
              <a:stCxn id="80952" idx="4"/>
              <a:endCxn id="80913" idx="0"/>
            </p:cNvCxnSpPr>
            <p:nvPr/>
          </p:nvCxnSpPr>
          <p:spPr bwMode="auto">
            <a:xfrm flipH="1">
              <a:off x="3528" y="2208"/>
              <a:ext cx="528"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916" name="AutoShape 67"/>
            <p:cNvCxnSpPr>
              <a:cxnSpLocks noChangeShapeType="1"/>
              <a:stCxn id="80952" idx="4"/>
              <a:endCxn id="80914" idx="0"/>
            </p:cNvCxnSpPr>
            <p:nvPr/>
          </p:nvCxnSpPr>
          <p:spPr bwMode="auto">
            <a:xfrm>
              <a:off x="4056" y="2208"/>
              <a:ext cx="480"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917" name="Text Box 68"/>
            <p:cNvSpPr txBox="1">
              <a:spLocks noChangeArrowheads="1"/>
            </p:cNvSpPr>
            <p:nvPr/>
          </p:nvSpPr>
          <p:spPr bwMode="auto">
            <a:xfrm>
              <a:off x="3744" y="216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0918" name="Text Box 69"/>
            <p:cNvSpPr txBox="1">
              <a:spLocks noChangeArrowheads="1"/>
            </p:cNvSpPr>
            <p:nvPr/>
          </p:nvSpPr>
          <p:spPr bwMode="auto">
            <a:xfrm>
              <a:off x="4272" y="217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0919" name="Text Box 70"/>
            <p:cNvSpPr txBox="1">
              <a:spLocks noChangeArrowheads="1"/>
            </p:cNvSpPr>
            <p:nvPr/>
          </p:nvSpPr>
          <p:spPr bwMode="auto">
            <a:xfrm>
              <a:off x="3360" y="230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5</a:t>
              </a:r>
            </a:p>
          </p:txBody>
        </p:sp>
        <p:sp>
          <p:nvSpPr>
            <p:cNvPr id="80920" name="Text Box 71"/>
            <p:cNvSpPr txBox="1">
              <a:spLocks noChangeArrowheads="1"/>
            </p:cNvSpPr>
            <p:nvPr/>
          </p:nvSpPr>
          <p:spPr bwMode="auto">
            <a:xfrm>
              <a:off x="4656" y="235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80"/>
                                        </p:tgtEl>
                                        <p:attrNameLst>
                                          <p:attrName>style.visibility</p:attrName>
                                        </p:attrNameLst>
                                      </p:cBhvr>
                                      <p:to>
                                        <p:strVal val="visible"/>
                                      </p:to>
                                    </p:set>
                                    <p:animEffect transition="in" filter="fade">
                                      <p:cBhvr>
                                        <p:cTn id="7" dur="2000"/>
                                        <p:tgtEl>
                                          <p:spTgt spid="19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68"/>
                                        </p:tgtEl>
                                        <p:attrNameLst>
                                          <p:attrName>style.visibility</p:attrName>
                                        </p:attrNameLst>
                                      </p:cBhvr>
                                      <p:to>
                                        <p:strVal val="visible"/>
                                      </p:to>
                                    </p:set>
                                    <p:animEffect transition="in" filter="fade">
                                      <p:cBhvr>
                                        <p:cTn id="12" dur="2000"/>
                                        <p:tgtEl>
                                          <p:spTgt spid="1945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589"/>
                                        </p:tgtEl>
                                        <p:attrNameLst>
                                          <p:attrName>style.visibility</p:attrName>
                                        </p:attrNameLst>
                                      </p:cBhvr>
                                      <p:to>
                                        <p:strVal val="visible"/>
                                      </p:to>
                                    </p:set>
                                    <p:animEffect transition="in" filter="fade">
                                      <p:cBhvr>
                                        <p:cTn id="17" dur="2000"/>
                                        <p:tgtEl>
                                          <p:spTgt spid="1945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565"/>
                                        </p:tgtEl>
                                        <p:attrNameLst>
                                          <p:attrName>style.visibility</p:attrName>
                                        </p:attrNameLst>
                                      </p:cBhvr>
                                      <p:to>
                                        <p:strVal val="visible"/>
                                      </p:to>
                                    </p:set>
                                    <p:animEffect transition="in" filter="fade">
                                      <p:cBhvr>
                                        <p:cTn id="22" dur="2000"/>
                                        <p:tgtEl>
                                          <p:spTgt spid="1945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4598"/>
                                        </p:tgtEl>
                                        <p:attrNameLst>
                                          <p:attrName>style.visibility</p:attrName>
                                        </p:attrNameLst>
                                      </p:cBhvr>
                                      <p:to>
                                        <p:strVal val="visible"/>
                                      </p:to>
                                    </p:set>
                                    <p:animEffect transition="in" filter="fade">
                                      <p:cBhvr>
                                        <p:cTn id="27" dur="2000"/>
                                        <p:tgtEl>
                                          <p:spTgt spid="1945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4571"/>
                                        </p:tgtEl>
                                        <p:attrNameLst>
                                          <p:attrName>style.visibility</p:attrName>
                                        </p:attrNameLst>
                                      </p:cBhvr>
                                      <p:to>
                                        <p:strVal val="visible"/>
                                      </p:to>
                                    </p:set>
                                    <p:animEffect transition="in" filter="fade">
                                      <p:cBhvr>
                                        <p:cTn id="32" dur="2000"/>
                                        <p:tgtEl>
                                          <p:spTgt spid="1945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4623"/>
                                        </p:tgtEl>
                                        <p:attrNameLst>
                                          <p:attrName>style.visibility</p:attrName>
                                        </p:attrNameLst>
                                      </p:cBhvr>
                                      <p:to>
                                        <p:strVal val="visible"/>
                                      </p:to>
                                    </p:set>
                                    <p:animEffect transition="in" filter="fade">
                                      <p:cBhvr>
                                        <p:cTn id="37" dur="2000"/>
                                        <p:tgtEl>
                                          <p:spTgt spid="1946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94574"/>
                                        </p:tgtEl>
                                        <p:attrNameLst>
                                          <p:attrName>style.visibility</p:attrName>
                                        </p:attrNameLst>
                                      </p:cBhvr>
                                      <p:to>
                                        <p:strVal val="visible"/>
                                      </p:to>
                                    </p:set>
                                    <p:animEffect transition="in" filter="fade">
                                      <p:cBhvr>
                                        <p:cTn id="42" dur="2000"/>
                                        <p:tgtEl>
                                          <p:spTgt spid="1945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94614"/>
                                        </p:tgtEl>
                                        <p:attrNameLst>
                                          <p:attrName>style.visibility</p:attrName>
                                        </p:attrNameLst>
                                      </p:cBhvr>
                                      <p:to>
                                        <p:strVal val="visible"/>
                                      </p:to>
                                    </p:set>
                                    <p:animEffect transition="in" filter="fade">
                                      <p:cBhvr>
                                        <p:cTn id="47" dur="2000"/>
                                        <p:tgtEl>
                                          <p:spTgt spid="1946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94577"/>
                                        </p:tgtEl>
                                        <p:attrNameLst>
                                          <p:attrName>style.visibility</p:attrName>
                                        </p:attrNameLst>
                                      </p:cBhvr>
                                      <p:to>
                                        <p:strVal val="visible"/>
                                      </p:to>
                                    </p:set>
                                    <p:animEffect transition="in" filter="fade">
                                      <p:cBhvr>
                                        <p:cTn id="52" dur="2000"/>
                                        <p:tgtEl>
                                          <p:spTgt spid="19457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94608"/>
                                        </p:tgtEl>
                                        <p:attrNameLst>
                                          <p:attrName>style.visibility</p:attrName>
                                        </p:attrNameLst>
                                      </p:cBhvr>
                                      <p:to>
                                        <p:strVal val="visible"/>
                                      </p:to>
                                    </p:set>
                                    <p:animEffect transition="in" filter="fade">
                                      <p:cBhvr>
                                        <p:cTn id="57" dur="2000"/>
                                        <p:tgtEl>
                                          <p:spTgt spid="194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p:cNvSpPr>
            <a:spLocks noGrp="1"/>
          </p:cNvSpPr>
          <p:nvPr>
            <p:ph type="sldNum" sz="quarter" idx="12"/>
          </p:nvPr>
        </p:nvSpPr>
        <p:spPr/>
        <p:txBody>
          <a:bodyPr/>
          <a:lstStyle/>
          <a:p>
            <a:pPr>
              <a:defRPr/>
            </a:pPr>
            <a:fld id="{CF724DD8-304A-4596-9F7C-0D6CCDC830D5}" type="slidenum">
              <a:rPr lang="fa-IR"/>
              <a:pPr>
                <a:defRPr/>
              </a:pPr>
              <a:t>79</a:t>
            </a:fld>
            <a:endParaRPr lang="en-US"/>
          </a:p>
        </p:txBody>
      </p:sp>
      <p:sp>
        <p:nvSpPr>
          <p:cNvPr id="81923" name="Rectangle 2"/>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p>
        </p:txBody>
      </p:sp>
      <p:sp>
        <p:nvSpPr>
          <p:cNvPr id="81924"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81925" name="Oval 4"/>
          <p:cNvSpPr>
            <a:spLocks noChangeArrowheads="1"/>
          </p:cNvSpPr>
          <p:nvPr/>
        </p:nvSpPr>
        <p:spPr bwMode="auto">
          <a:xfrm>
            <a:off x="4572000" y="26511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A/5</a:t>
            </a:r>
          </a:p>
        </p:txBody>
      </p:sp>
      <p:sp>
        <p:nvSpPr>
          <p:cNvPr id="81926" name="Oval 5"/>
          <p:cNvSpPr>
            <a:spLocks noChangeArrowheads="1"/>
          </p:cNvSpPr>
          <p:nvPr/>
        </p:nvSpPr>
        <p:spPr bwMode="auto">
          <a:xfrm>
            <a:off x="2743200" y="34131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B/1</a:t>
            </a:r>
          </a:p>
        </p:txBody>
      </p:sp>
      <p:sp>
        <p:nvSpPr>
          <p:cNvPr id="81927" name="Oval 6"/>
          <p:cNvSpPr>
            <a:spLocks noChangeArrowheads="1"/>
          </p:cNvSpPr>
          <p:nvPr/>
        </p:nvSpPr>
        <p:spPr bwMode="auto">
          <a:xfrm>
            <a:off x="6248400" y="34131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C/9</a:t>
            </a:r>
          </a:p>
        </p:txBody>
      </p:sp>
      <p:sp>
        <p:nvSpPr>
          <p:cNvPr id="81928" name="Oval 7"/>
          <p:cNvSpPr>
            <a:spLocks noChangeArrowheads="1"/>
          </p:cNvSpPr>
          <p:nvPr/>
        </p:nvSpPr>
        <p:spPr bwMode="auto">
          <a:xfrm>
            <a:off x="17526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D/5</a:t>
            </a:r>
          </a:p>
        </p:txBody>
      </p:sp>
      <p:sp>
        <p:nvSpPr>
          <p:cNvPr id="81929" name="Oval 8"/>
          <p:cNvSpPr>
            <a:spLocks noChangeArrowheads="1"/>
          </p:cNvSpPr>
          <p:nvPr/>
        </p:nvSpPr>
        <p:spPr bwMode="auto">
          <a:xfrm>
            <a:off x="36576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E/1</a:t>
            </a:r>
          </a:p>
        </p:txBody>
      </p:sp>
      <p:sp>
        <p:nvSpPr>
          <p:cNvPr id="81930" name="Oval 9"/>
          <p:cNvSpPr>
            <a:spLocks noChangeArrowheads="1"/>
          </p:cNvSpPr>
          <p:nvPr/>
        </p:nvSpPr>
        <p:spPr bwMode="auto">
          <a:xfrm>
            <a:off x="54102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F/3</a:t>
            </a:r>
          </a:p>
        </p:txBody>
      </p:sp>
      <p:sp>
        <p:nvSpPr>
          <p:cNvPr id="81931" name="Oval 10"/>
          <p:cNvSpPr>
            <a:spLocks noChangeArrowheads="1"/>
          </p:cNvSpPr>
          <p:nvPr/>
        </p:nvSpPr>
        <p:spPr bwMode="auto">
          <a:xfrm>
            <a:off x="7010400" y="41592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G/2</a:t>
            </a:r>
          </a:p>
        </p:txBody>
      </p:sp>
      <p:sp>
        <p:nvSpPr>
          <p:cNvPr id="81932" name="Oval 11"/>
          <p:cNvSpPr>
            <a:spLocks noChangeArrowheads="1"/>
          </p:cNvSpPr>
          <p:nvPr/>
        </p:nvSpPr>
        <p:spPr bwMode="auto">
          <a:xfrm>
            <a:off x="1295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H/2</a:t>
            </a:r>
          </a:p>
        </p:txBody>
      </p:sp>
      <p:sp>
        <p:nvSpPr>
          <p:cNvPr id="81933" name="Oval 12"/>
          <p:cNvSpPr>
            <a:spLocks noChangeArrowheads="1"/>
          </p:cNvSpPr>
          <p:nvPr/>
        </p:nvSpPr>
        <p:spPr bwMode="auto">
          <a:xfrm>
            <a:off x="2057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I/3</a:t>
            </a:r>
          </a:p>
        </p:txBody>
      </p:sp>
      <p:sp>
        <p:nvSpPr>
          <p:cNvPr id="81934" name="Oval 13"/>
          <p:cNvSpPr>
            <a:spLocks noChangeArrowheads="1"/>
          </p:cNvSpPr>
          <p:nvPr/>
        </p:nvSpPr>
        <p:spPr bwMode="auto">
          <a:xfrm>
            <a:off x="3962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K/0</a:t>
            </a:r>
          </a:p>
        </p:txBody>
      </p:sp>
      <p:sp>
        <p:nvSpPr>
          <p:cNvPr id="81935" name="Oval 14"/>
          <p:cNvSpPr>
            <a:spLocks noChangeArrowheads="1"/>
          </p:cNvSpPr>
          <p:nvPr/>
        </p:nvSpPr>
        <p:spPr bwMode="auto">
          <a:xfrm>
            <a:off x="57912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M/2</a:t>
            </a:r>
          </a:p>
        </p:txBody>
      </p:sp>
      <p:sp>
        <p:nvSpPr>
          <p:cNvPr id="81936" name="Oval 15"/>
          <p:cNvSpPr>
            <a:spLocks noChangeArrowheads="1"/>
          </p:cNvSpPr>
          <p:nvPr/>
        </p:nvSpPr>
        <p:spPr bwMode="auto">
          <a:xfrm>
            <a:off x="49530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L/3</a:t>
            </a:r>
          </a:p>
        </p:txBody>
      </p:sp>
      <p:sp>
        <p:nvSpPr>
          <p:cNvPr id="81937" name="Oval 16"/>
          <p:cNvSpPr>
            <a:spLocks noChangeArrowheads="1"/>
          </p:cNvSpPr>
          <p:nvPr/>
        </p:nvSpPr>
        <p:spPr bwMode="auto">
          <a:xfrm>
            <a:off x="6629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N/1</a:t>
            </a:r>
          </a:p>
        </p:txBody>
      </p:sp>
      <p:sp>
        <p:nvSpPr>
          <p:cNvPr id="81938" name="Oval 17"/>
          <p:cNvSpPr>
            <a:spLocks noChangeArrowheads="1"/>
          </p:cNvSpPr>
          <p:nvPr/>
        </p:nvSpPr>
        <p:spPr bwMode="auto">
          <a:xfrm>
            <a:off x="7391400" y="497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O/3</a:t>
            </a:r>
          </a:p>
        </p:txBody>
      </p:sp>
      <p:cxnSp>
        <p:nvCxnSpPr>
          <p:cNvPr id="81939" name="AutoShape 18"/>
          <p:cNvCxnSpPr>
            <a:cxnSpLocks noChangeShapeType="1"/>
            <a:stCxn id="81925" idx="4"/>
            <a:endCxn id="81926" idx="0"/>
          </p:cNvCxnSpPr>
          <p:nvPr/>
        </p:nvCxnSpPr>
        <p:spPr bwMode="auto">
          <a:xfrm flipH="1">
            <a:off x="2933700" y="3032125"/>
            <a:ext cx="18288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40" name="AutoShape 19"/>
          <p:cNvCxnSpPr>
            <a:cxnSpLocks noChangeShapeType="1"/>
            <a:stCxn id="81925" idx="4"/>
            <a:endCxn id="81927" idx="0"/>
          </p:cNvCxnSpPr>
          <p:nvPr/>
        </p:nvCxnSpPr>
        <p:spPr bwMode="auto">
          <a:xfrm>
            <a:off x="4762500" y="3032125"/>
            <a:ext cx="16764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41" name="AutoShape 20"/>
          <p:cNvCxnSpPr>
            <a:cxnSpLocks noChangeShapeType="1"/>
            <a:stCxn id="81926" idx="4"/>
            <a:endCxn id="81928" idx="0"/>
          </p:cNvCxnSpPr>
          <p:nvPr/>
        </p:nvCxnSpPr>
        <p:spPr bwMode="auto">
          <a:xfrm flipH="1">
            <a:off x="1943100" y="3794125"/>
            <a:ext cx="9906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42" name="AutoShape 21"/>
          <p:cNvCxnSpPr>
            <a:cxnSpLocks noChangeShapeType="1"/>
            <a:stCxn id="81926" idx="4"/>
            <a:endCxn id="81929" idx="0"/>
          </p:cNvCxnSpPr>
          <p:nvPr/>
        </p:nvCxnSpPr>
        <p:spPr bwMode="auto">
          <a:xfrm>
            <a:off x="2933700" y="3794125"/>
            <a:ext cx="9144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43" name="AutoShape 22"/>
          <p:cNvCxnSpPr>
            <a:cxnSpLocks noChangeShapeType="1"/>
            <a:stCxn id="81927" idx="4"/>
            <a:endCxn id="81930" idx="0"/>
          </p:cNvCxnSpPr>
          <p:nvPr/>
        </p:nvCxnSpPr>
        <p:spPr bwMode="auto">
          <a:xfrm flipH="1">
            <a:off x="5600700" y="3794125"/>
            <a:ext cx="8382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44" name="AutoShape 23"/>
          <p:cNvCxnSpPr>
            <a:cxnSpLocks noChangeShapeType="1"/>
            <a:stCxn id="81927" idx="4"/>
            <a:endCxn id="81931" idx="0"/>
          </p:cNvCxnSpPr>
          <p:nvPr/>
        </p:nvCxnSpPr>
        <p:spPr bwMode="auto">
          <a:xfrm>
            <a:off x="6438900" y="3794125"/>
            <a:ext cx="762000" cy="365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45" name="AutoShape 24"/>
          <p:cNvCxnSpPr>
            <a:cxnSpLocks noChangeShapeType="1"/>
            <a:stCxn id="81928" idx="4"/>
            <a:endCxn id="81932" idx="0"/>
          </p:cNvCxnSpPr>
          <p:nvPr/>
        </p:nvCxnSpPr>
        <p:spPr bwMode="auto">
          <a:xfrm flipH="1">
            <a:off x="1485900" y="4540250"/>
            <a:ext cx="4572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46" name="AutoShape 25"/>
          <p:cNvCxnSpPr>
            <a:cxnSpLocks noChangeShapeType="1"/>
            <a:stCxn id="81928" idx="4"/>
            <a:endCxn id="81933" idx="0"/>
          </p:cNvCxnSpPr>
          <p:nvPr/>
        </p:nvCxnSpPr>
        <p:spPr bwMode="auto">
          <a:xfrm>
            <a:off x="1943100" y="4540250"/>
            <a:ext cx="3048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47" name="AutoShape 26"/>
          <p:cNvCxnSpPr>
            <a:cxnSpLocks noChangeShapeType="1"/>
            <a:stCxn id="81929" idx="4"/>
            <a:endCxn id="81934" idx="0"/>
          </p:cNvCxnSpPr>
          <p:nvPr/>
        </p:nvCxnSpPr>
        <p:spPr bwMode="auto">
          <a:xfrm>
            <a:off x="3848100" y="4540250"/>
            <a:ext cx="3048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48" name="AutoShape 27"/>
          <p:cNvCxnSpPr>
            <a:cxnSpLocks noChangeShapeType="1"/>
            <a:stCxn id="81930" idx="4"/>
            <a:endCxn id="81936" idx="0"/>
          </p:cNvCxnSpPr>
          <p:nvPr/>
        </p:nvCxnSpPr>
        <p:spPr bwMode="auto">
          <a:xfrm flipH="1">
            <a:off x="5143500" y="4540250"/>
            <a:ext cx="4572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49" name="AutoShape 28"/>
          <p:cNvCxnSpPr>
            <a:cxnSpLocks noChangeShapeType="1"/>
            <a:stCxn id="81931" idx="4"/>
            <a:endCxn id="81937" idx="0"/>
          </p:cNvCxnSpPr>
          <p:nvPr/>
        </p:nvCxnSpPr>
        <p:spPr bwMode="auto">
          <a:xfrm flipH="1">
            <a:off x="6819900" y="4540250"/>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50" name="AutoShape 29"/>
          <p:cNvCxnSpPr>
            <a:cxnSpLocks noChangeShapeType="1"/>
            <a:stCxn id="81931" idx="4"/>
            <a:endCxn id="81938" idx="0"/>
          </p:cNvCxnSpPr>
          <p:nvPr/>
        </p:nvCxnSpPr>
        <p:spPr bwMode="auto">
          <a:xfrm>
            <a:off x="7200900" y="4540250"/>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51" name="AutoShape 30"/>
          <p:cNvCxnSpPr>
            <a:cxnSpLocks noChangeShapeType="1"/>
            <a:stCxn id="81930" idx="4"/>
            <a:endCxn id="81935" idx="0"/>
          </p:cNvCxnSpPr>
          <p:nvPr/>
        </p:nvCxnSpPr>
        <p:spPr bwMode="auto">
          <a:xfrm>
            <a:off x="5600700" y="4540250"/>
            <a:ext cx="381000" cy="4381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52" name="Rectangle 31"/>
          <p:cNvSpPr>
            <a:spLocks noChangeArrowheads="1"/>
          </p:cNvSpPr>
          <p:nvPr/>
        </p:nvSpPr>
        <p:spPr bwMode="auto">
          <a:xfrm>
            <a:off x="3962400" y="4978400"/>
            <a:ext cx="381000" cy="3810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3" name="Text Box 32"/>
          <p:cNvSpPr txBox="1">
            <a:spLocks noChangeArrowheads="1"/>
          </p:cNvSpPr>
          <p:nvPr/>
        </p:nvSpPr>
        <p:spPr bwMode="auto">
          <a:xfrm>
            <a:off x="3657600" y="2986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81954" name="Oval 33"/>
          <p:cNvSpPr>
            <a:spLocks noChangeArrowheads="1"/>
          </p:cNvSpPr>
          <p:nvPr/>
        </p:nvSpPr>
        <p:spPr bwMode="auto">
          <a:xfrm>
            <a:off x="9144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P/3</a:t>
            </a:r>
          </a:p>
        </p:txBody>
      </p:sp>
      <p:sp>
        <p:nvSpPr>
          <p:cNvPr id="81955" name="Oval 34"/>
          <p:cNvSpPr>
            <a:spLocks noChangeArrowheads="1"/>
          </p:cNvSpPr>
          <p:nvPr/>
        </p:nvSpPr>
        <p:spPr bwMode="auto">
          <a:xfrm>
            <a:off x="15240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Q/1</a:t>
            </a:r>
          </a:p>
        </p:txBody>
      </p:sp>
      <p:sp>
        <p:nvSpPr>
          <p:cNvPr id="81956" name="Oval 35"/>
          <p:cNvSpPr>
            <a:spLocks noChangeArrowheads="1"/>
          </p:cNvSpPr>
          <p:nvPr/>
        </p:nvSpPr>
        <p:spPr bwMode="auto">
          <a:xfrm>
            <a:off x="3200400" y="4967288"/>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J/1</a:t>
            </a:r>
          </a:p>
        </p:txBody>
      </p:sp>
      <p:sp>
        <p:nvSpPr>
          <p:cNvPr id="81957" name="Oval 36"/>
          <p:cNvSpPr>
            <a:spLocks noChangeArrowheads="1"/>
          </p:cNvSpPr>
          <p:nvPr/>
        </p:nvSpPr>
        <p:spPr bwMode="auto">
          <a:xfrm>
            <a:off x="58674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W/1</a:t>
            </a:r>
          </a:p>
        </p:txBody>
      </p:sp>
      <p:sp>
        <p:nvSpPr>
          <p:cNvPr id="81958" name="Oval 37"/>
          <p:cNvSpPr>
            <a:spLocks noChangeArrowheads="1"/>
          </p:cNvSpPr>
          <p:nvPr/>
        </p:nvSpPr>
        <p:spPr bwMode="auto">
          <a:xfrm>
            <a:off x="51816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V/2</a:t>
            </a:r>
          </a:p>
        </p:txBody>
      </p:sp>
      <p:sp>
        <p:nvSpPr>
          <p:cNvPr id="81959" name="Oval 38"/>
          <p:cNvSpPr>
            <a:spLocks noChangeArrowheads="1"/>
          </p:cNvSpPr>
          <p:nvPr/>
        </p:nvSpPr>
        <p:spPr bwMode="auto">
          <a:xfrm>
            <a:off x="64770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X/0</a:t>
            </a:r>
          </a:p>
        </p:txBody>
      </p:sp>
      <p:sp>
        <p:nvSpPr>
          <p:cNvPr id="81960" name="Oval 39"/>
          <p:cNvSpPr>
            <a:spLocks noChangeArrowheads="1"/>
          </p:cNvSpPr>
          <p:nvPr/>
        </p:nvSpPr>
        <p:spPr bwMode="auto">
          <a:xfrm>
            <a:off x="70866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Y/2</a:t>
            </a:r>
          </a:p>
        </p:txBody>
      </p:sp>
      <p:sp>
        <p:nvSpPr>
          <p:cNvPr id="81961" name="Oval 40"/>
          <p:cNvSpPr>
            <a:spLocks noChangeArrowheads="1"/>
          </p:cNvSpPr>
          <p:nvPr/>
        </p:nvSpPr>
        <p:spPr bwMode="auto">
          <a:xfrm>
            <a:off x="76962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Z/1</a:t>
            </a:r>
          </a:p>
        </p:txBody>
      </p:sp>
      <p:sp>
        <p:nvSpPr>
          <p:cNvPr id="81962" name="Oval 41"/>
          <p:cNvSpPr>
            <a:spLocks noChangeArrowheads="1"/>
          </p:cNvSpPr>
          <p:nvPr/>
        </p:nvSpPr>
        <p:spPr bwMode="auto">
          <a:xfrm>
            <a:off x="22098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R/2</a:t>
            </a:r>
          </a:p>
        </p:txBody>
      </p:sp>
      <p:sp>
        <p:nvSpPr>
          <p:cNvPr id="81963" name="Oval 42"/>
          <p:cNvSpPr>
            <a:spLocks noChangeArrowheads="1"/>
          </p:cNvSpPr>
          <p:nvPr/>
        </p:nvSpPr>
        <p:spPr bwMode="auto">
          <a:xfrm>
            <a:off x="28194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S/2</a:t>
            </a:r>
          </a:p>
        </p:txBody>
      </p:sp>
      <p:sp>
        <p:nvSpPr>
          <p:cNvPr id="81964" name="Oval 43"/>
          <p:cNvSpPr>
            <a:spLocks noChangeArrowheads="1"/>
          </p:cNvSpPr>
          <p:nvPr/>
        </p:nvSpPr>
        <p:spPr bwMode="auto">
          <a:xfrm>
            <a:off x="35052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T/1</a:t>
            </a:r>
          </a:p>
        </p:txBody>
      </p:sp>
      <p:sp>
        <p:nvSpPr>
          <p:cNvPr id="81965" name="Oval 44"/>
          <p:cNvSpPr>
            <a:spLocks noChangeArrowheads="1"/>
          </p:cNvSpPr>
          <p:nvPr/>
        </p:nvSpPr>
        <p:spPr bwMode="auto">
          <a:xfrm>
            <a:off x="4572000" y="59277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U/1</a:t>
            </a:r>
          </a:p>
        </p:txBody>
      </p:sp>
      <p:cxnSp>
        <p:nvCxnSpPr>
          <p:cNvPr id="81966" name="AutoShape 45"/>
          <p:cNvCxnSpPr>
            <a:cxnSpLocks noChangeShapeType="1"/>
            <a:stCxn id="81929" idx="4"/>
            <a:endCxn id="81956" idx="0"/>
          </p:cNvCxnSpPr>
          <p:nvPr/>
        </p:nvCxnSpPr>
        <p:spPr bwMode="auto">
          <a:xfrm flipH="1">
            <a:off x="3390900" y="4540250"/>
            <a:ext cx="457200" cy="4270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67" name="AutoShape 46"/>
          <p:cNvCxnSpPr>
            <a:cxnSpLocks noChangeShapeType="1"/>
            <a:stCxn id="81932" idx="4"/>
            <a:endCxn id="81954" idx="0"/>
          </p:cNvCxnSpPr>
          <p:nvPr/>
        </p:nvCxnSpPr>
        <p:spPr bwMode="auto">
          <a:xfrm flipH="1">
            <a:off x="1104900" y="5359400"/>
            <a:ext cx="3810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68" name="AutoShape 47"/>
          <p:cNvCxnSpPr>
            <a:cxnSpLocks noChangeShapeType="1"/>
            <a:stCxn id="81932" idx="4"/>
            <a:endCxn id="81955" idx="0"/>
          </p:cNvCxnSpPr>
          <p:nvPr/>
        </p:nvCxnSpPr>
        <p:spPr bwMode="auto">
          <a:xfrm>
            <a:off x="1485900" y="5359400"/>
            <a:ext cx="2286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69" name="AutoShape 48"/>
          <p:cNvCxnSpPr>
            <a:cxnSpLocks noChangeShapeType="1"/>
            <a:stCxn id="81933" idx="4"/>
            <a:endCxn id="81962" idx="0"/>
          </p:cNvCxnSpPr>
          <p:nvPr/>
        </p:nvCxnSpPr>
        <p:spPr bwMode="auto">
          <a:xfrm>
            <a:off x="2247900" y="5359400"/>
            <a:ext cx="1524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0" name="AutoShape 49"/>
          <p:cNvCxnSpPr>
            <a:cxnSpLocks noChangeShapeType="1"/>
            <a:stCxn id="81956" idx="4"/>
            <a:endCxn id="81963" idx="0"/>
          </p:cNvCxnSpPr>
          <p:nvPr/>
        </p:nvCxnSpPr>
        <p:spPr bwMode="auto">
          <a:xfrm flipH="1">
            <a:off x="3009900" y="5348288"/>
            <a:ext cx="381000" cy="579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1" name="AutoShape 50"/>
          <p:cNvCxnSpPr>
            <a:cxnSpLocks noChangeShapeType="1"/>
            <a:stCxn id="81956" idx="4"/>
            <a:endCxn id="81964" idx="0"/>
          </p:cNvCxnSpPr>
          <p:nvPr/>
        </p:nvCxnSpPr>
        <p:spPr bwMode="auto">
          <a:xfrm>
            <a:off x="3390900" y="5348288"/>
            <a:ext cx="304800" cy="579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2" name="AutoShape 51"/>
          <p:cNvCxnSpPr>
            <a:cxnSpLocks noChangeShapeType="1"/>
            <a:stCxn id="81936" idx="4"/>
            <a:endCxn id="81965" idx="0"/>
          </p:cNvCxnSpPr>
          <p:nvPr/>
        </p:nvCxnSpPr>
        <p:spPr bwMode="auto">
          <a:xfrm flipH="1">
            <a:off x="4762500" y="5359400"/>
            <a:ext cx="3810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3" name="AutoShape 52"/>
          <p:cNvCxnSpPr>
            <a:cxnSpLocks noChangeShapeType="1"/>
            <a:stCxn id="81936" idx="4"/>
            <a:endCxn id="81958" idx="0"/>
          </p:cNvCxnSpPr>
          <p:nvPr/>
        </p:nvCxnSpPr>
        <p:spPr bwMode="auto">
          <a:xfrm>
            <a:off x="5143500" y="5359400"/>
            <a:ext cx="2286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4" name="AutoShape 53"/>
          <p:cNvCxnSpPr>
            <a:cxnSpLocks noChangeShapeType="1"/>
            <a:stCxn id="81935" idx="4"/>
            <a:endCxn id="81957" idx="0"/>
          </p:cNvCxnSpPr>
          <p:nvPr/>
        </p:nvCxnSpPr>
        <p:spPr bwMode="auto">
          <a:xfrm>
            <a:off x="5981700" y="5359400"/>
            <a:ext cx="762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5" name="AutoShape 54"/>
          <p:cNvCxnSpPr>
            <a:cxnSpLocks noChangeShapeType="1"/>
            <a:stCxn id="81937" idx="4"/>
            <a:endCxn id="81959" idx="0"/>
          </p:cNvCxnSpPr>
          <p:nvPr/>
        </p:nvCxnSpPr>
        <p:spPr bwMode="auto">
          <a:xfrm flipH="1">
            <a:off x="6667500" y="5359400"/>
            <a:ext cx="1524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6" name="AutoShape 55"/>
          <p:cNvCxnSpPr>
            <a:cxnSpLocks noChangeShapeType="1"/>
            <a:stCxn id="81938" idx="4"/>
            <a:endCxn id="81960" idx="0"/>
          </p:cNvCxnSpPr>
          <p:nvPr/>
        </p:nvCxnSpPr>
        <p:spPr bwMode="auto">
          <a:xfrm flipH="1">
            <a:off x="7277100" y="5359400"/>
            <a:ext cx="3048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7" name="AutoShape 56"/>
          <p:cNvCxnSpPr>
            <a:cxnSpLocks noChangeShapeType="1"/>
            <a:stCxn id="81938" idx="4"/>
            <a:endCxn id="81961" idx="0"/>
          </p:cNvCxnSpPr>
          <p:nvPr/>
        </p:nvCxnSpPr>
        <p:spPr bwMode="auto">
          <a:xfrm>
            <a:off x="7581900" y="5359400"/>
            <a:ext cx="304800" cy="568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78" name="Rectangle 57"/>
          <p:cNvSpPr>
            <a:spLocks noChangeArrowheads="1"/>
          </p:cNvSpPr>
          <p:nvPr/>
        </p:nvSpPr>
        <p:spPr bwMode="auto">
          <a:xfrm>
            <a:off x="6477000" y="5927725"/>
            <a:ext cx="381000" cy="3810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9" name="Text Box 58"/>
          <p:cNvSpPr txBox="1">
            <a:spLocks noChangeArrowheads="1"/>
          </p:cNvSpPr>
          <p:nvPr/>
        </p:nvSpPr>
        <p:spPr bwMode="auto">
          <a:xfrm>
            <a:off x="5638800" y="2986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1980" name="Text Box 59"/>
          <p:cNvSpPr txBox="1">
            <a:spLocks noChangeArrowheads="1"/>
          </p:cNvSpPr>
          <p:nvPr/>
        </p:nvSpPr>
        <p:spPr bwMode="auto">
          <a:xfrm>
            <a:off x="2286000" y="37179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1981" name="Text Box 60"/>
          <p:cNvSpPr txBox="1">
            <a:spLocks noChangeArrowheads="1"/>
          </p:cNvSpPr>
          <p:nvPr/>
        </p:nvSpPr>
        <p:spPr bwMode="auto">
          <a:xfrm>
            <a:off x="3352800" y="3748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1982" name="Text Box 61"/>
          <p:cNvSpPr txBox="1">
            <a:spLocks noChangeArrowheads="1"/>
          </p:cNvSpPr>
          <p:nvPr/>
        </p:nvSpPr>
        <p:spPr bwMode="auto">
          <a:xfrm>
            <a:off x="15240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1983" name="Text Box 62"/>
          <p:cNvSpPr txBox="1">
            <a:spLocks noChangeArrowheads="1"/>
          </p:cNvSpPr>
          <p:nvPr/>
        </p:nvSpPr>
        <p:spPr bwMode="auto">
          <a:xfrm>
            <a:off x="21336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1984" name="Text Box 63"/>
          <p:cNvSpPr txBox="1">
            <a:spLocks noChangeArrowheads="1"/>
          </p:cNvSpPr>
          <p:nvPr/>
        </p:nvSpPr>
        <p:spPr bwMode="auto">
          <a:xfrm>
            <a:off x="34290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1985" name="Text Box 64"/>
          <p:cNvSpPr txBox="1">
            <a:spLocks noChangeArrowheads="1"/>
          </p:cNvSpPr>
          <p:nvPr/>
        </p:nvSpPr>
        <p:spPr bwMode="auto">
          <a:xfrm>
            <a:off x="40386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1986" name="Text Box 65"/>
          <p:cNvSpPr txBox="1">
            <a:spLocks noChangeArrowheads="1"/>
          </p:cNvSpPr>
          <p:nvPr/>
        </p:nvSpPr>
        <p:spPr bwMode="auto">
          <a:xfrm>
            <a:off x="11430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1987" name="Text Box 66"/>
          <p:cNvSpPr txBox="1">
            <a:spLocks noChangeArrowheads="1"/>
          </p:cNvSpPr>
          <p:nvPr/>
        </p:nvSpPr>
        <p:spPr bwMode="auto">
          <a:xfrm>
            <a:off x="16002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81988" name="Text Box 67"/>
          <p:cNvSpPr txBox="1">
            <a:spLocks noChangeArrowheads="1"/>
          </p:cNvSpPr>
          <p:nvPr/>
        </p:nvSpPr>
        <p:spPr bwMode="auto">
          <a:xfrm>
            <a:off x="23622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1989" name="Text Box 68"/>
          <p:cNvSpPr txBox="1">
            <a:spLocks noChangeArrowheads="1"/>
          </p:cNvSpPr>
          <p:nvPr/>
        </p:nvSpPr>
        <p:spPr bwMode="auto">
          <a:xfrm>
            <a:off x="30480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81990" name="Text Box 69"/>
          <p:cNvSpPr txBox="1">
            <a:spLocks noChangeArrowheads="1"/>
          </p:cNvSpPr>
          <p:nvPr/>
        </p:nvSpPr>
        <p:spPr bwMode="auto">
          <a:xfrm>
            <a:off x="35814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1991" name="Text Box 70"/>
          <p:cNvSpPr txBox="1">
            <a:spLocks noChangeArrowheads="1"/>
          </p:cNvSpPr>
          <p:nvPr/>
        </p:nvSpPr>
        <p:spPr bwMode="auto">
          <a:xfrm>
            <a:off x="5943600" y="3717925"/>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1992" name="Text Box 71"/>
          <p:cNvSpPr txBox="1">
            <a:spLocks noChangeArrowheads="1"/>
          </p:cNvSpPr>
          <p:nvPr/>
        </p:nvSpPr>
        <p:spPr bwMode="auto">
          <a:xfrm>
            <a:off x="6781800" y="37480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1993" name="Text Box 72"/>
          <p:cNvSpPr txBox="1">
            <a:spLocks noChangeArrowheads="1"/>
          </p:cNvSpPr>
          <p:nvPr/>
        </p:nvSpPr>
        <p:spPr bwMode="auto">
          <a:xfrm>
            <a:off x="51816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1994" name="Text Box 73"/>
          <p:cNvSpPr txBox="1">
            <a:spLocks noChangeArrowheads="1"/>
          </p:cNvSpPr>
          <p:nvPr/>
        </p:nvSpPr>
        <p:spPr bwMode="auto">
          <a:xfrm>
            <a:off x="57912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81995" name="Text Box 74"/>
          <p:cNvSpPr txBox="1">
            <a:spLocks noChangeArrowheads="1"/>
          </p:cNvSpPr>
          <p:nvPr/>
        </p:nvSpPr>
        <p:spPr bwMode="auto">
          <a:xfrm>
            <a:off x="48006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1996" name="Text Box 75"/>
          <p:cNvSpPr txBox="1">
            <a:spLocks noChangeArrowheads="1"/>
          </p:cNvSpPr>
          <p:nvPr/>
        </p:nvSpPr>
        <p:spPr bwMode="auto">
          <a:xfrm>
            <a:off x="52578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81997" name="Text Box 76"/>
          <p:cNvSpPr txBox="1">
            <a:spLocks noChangeArrowheads="1"/>
          </p:cNvSpPr>
          <p:nvPr/>
        </p:nvSpPr>
        <p:spPr bwMode="auto">
          <a:xfrm>
            <a:off x="5867400" y="54244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1998" name="Text Box 77"/>
          <p:cNvSpPr txBox="1">
            <a:spLocks noChangeArrowheads="1"/>
          </p:cNvSpPr>
          <p:nvPr/>
        </p:nvSpPr>
        <p:spPr bwMode="auto">
          <a:xfrm>
            <a:off x="66294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1999" name="Text Box 78"/>
          <p:cNvSpPr txBox="1">
            <a:spLocks noChangeArrowheads="1"/>
          </p:cNvSpPr>
          <p:nvPr/>
        </p:nvSpPr>
        <p:spPr bwMode="auto">
          <a:xfrm>
            <a:off x="68580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2000" name="Text Box 79"/>
          <p:cNvSpPr txBox="1">
            <a:spLocks noChangeArrowheads="1"/>
          </p:cNvSpPr>
          <p:nvPr/>
        </p:nvSpPr>
        <p:spPr bwMode="auto">
          <a:xfrm>
            <a:off x="7391400" y="44338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2001" name="Text Box 80"/>
          <p:cNvSpPr txBox="1">
            <a:spLocks noChangeArrowheads="1"/>
          </p:cNvSpPr>
          <p:nvPr/>
        </p:nvSpPr>
        <p:spPr bwMode="auto">
          <a:xfrm>
            <a:off x="7315200" y="5348288"/>
            <a:ext cx="7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82002" name="Text Box 81"/>
          <p:cNvSpPr txBox="1">
            <a:spLocks noChangeArrowheads="1"/>
          </p:cNvSpPr>
          <p:nvPr/>
        </p:nvSpPr>
        <p:spPr bwMode="auto">
          <a:xfrm>
            <a:off x="7772400" y="5378450"/>
            <a:ext cx="7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25BD5C4-9C2A-4E17-B7B8-E7FDF65C5C62}" type="slidenum">
              <a:rPr lang="fa-IR"/>
              <a:pPr>
                <a:defRPr/>
              </a:pPr>
              <a:t>8</a:t>
            </a:fld>
            <a:endParaRPr lang="en-US"/>
          </a:p>
        </p:txBody>
      </p:sp>
      <p:sp>
        <p:nvSpPr>
          <p:cNvPr id="9219"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a:t>
            </a:r>
            <a:endParaRPr lang="en-US" sz="2400" b="1">
              <a:latin typeface="Times New Roman" pitchFamily="18" charset="0"/>
              <a:cs typeface="Homa" pitchFamily="2" charset="-78"/>
            </a:endParaRPr>
          </a:p>
        </p:txBody>
      </p:sp>
      <p:sp>
        <p:nvSpPr>
          <p:cNvPr id="9220" name="Text Box 5"/>
          <p:cNvSpPr txBox="1">
            <a:spLocks noChangeArrowheads="1"/>
          </p:cNvSpPr>
          <p:nvPr/>
        </p:nvSpPr>
        <p:spPr bwMode="auto">
          <a:xfrm>
            <a:off x="323850" y="2133600"/>
            <a:ext cx="7991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r>
              <a:rPr lang="fa-IR" sz="4400" b="1">
                <a:solidFill>
                  <a:srgbClr val="000099"/>
                </a:solidFill>
                <a:cs typeface="Lotus" pitchFamily="2" charset="-78"/>
              </a:rPr>
              <a:t>عاقلانه فکر کردن</a:t>
            </a:r>
            <a:r>
              <a:rPr lang="ar-SA" sz="4400" b="1">
                <a:solidFill>
                  <a:srgbClr val="000099"/>
                </a:solidFill>
              </a:rPr>
              <a:t>	</a:t>
            </a:r>
            <a:r>
              <a:rPr lang="en-US" sz="4400" b="1">
                <a:solidFill>
                  <a:srgbClr val="000099"/>
                </a:solidFill>
              </a:rPr>
              <a:t>		</a:t>
            </a:r>
            <a:r>
              <a:rPr lang="ar-SA" sz="2000" b="1">
                <a:solidFill>
                  <a:srgbClr val="000099"/>
                </a:solidFill>
                <a:cs typeface="Lotus" pitchFamily="2" charset="-78"/>
              </a:rPr>
              <a:t> </a:t>
            </a:r>
            <a:r>
              <a:rPr lang="en-US" sz="2000" b="1">
                <a:solidFill>
                  <a:srgbClr val="000099"/>
                </a:solidFill>
              </a:rPr>
              <a:t>Think rationally	</a:t>
            </a:r>
            <a:endParaRPr lang="en-US"/>
          </a:p>
        </p:txBody>
      </p:sp>
      <p:sp>
        <p:nvSpPr>
          <p:cNvPr id="9221" name="Text Box 8"/>
          <p:cNvSpPr txBox="1">
            <a:spLocks noChangeArrowheads="1"/>
          </p:cNvSpPr>
          <p:nvPr/>
        </p:nvSpPr>
        <p:spPr bwMode="auto">
          <a:xfrm>
            <a:off x="827088" y="3317875"/>
            <a:ext cx="72739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SzPct val="120000"/>
              <a:buFont typeface="Wingdings" pitchFamily="2" charset="2"/>
              <a:buChar char="ü"/>
            </a:pPr>
            <a:r>
              <a:rPr lang="fa-IR" sz="3600" b="1">
                <a:solidFill>
                  <a:srgbClr val="CC3300"/>
                </a:solidFill>
                <a:cs typeface="Lotus" pitchFamily="2" charset="-78"/>
              </a:rPr>
              <a:t> مطالعه تواناي</a:t>
            </a:r>
            <a:r>
              <a:rPr lang="ar-SA" sz="3600" b="1">
                <a:solidFill>
                  <a:srgbClr val="CC3300"/>
                </a:solidFill>
                <a:cs typeface="Lotus" pitchFamily="2" charset="-78"/>
              </a:rPr>
              <a:t>ي</a:t>
            </a:r>
            <a:r>
              <a:rPr lang="fa-IR" sz="3600" b="1">
                <a:solidFill>
                  <a:srgbClr val="CC3300"/>
                </a:solidFill>
                <a:cs typeface="Lotus" pitchFamily="2" charset="-78"/>
              </a:rPr>
              <a:t> ها</a:t>
            </a:r>
            <a:r>
              <a:rPr lang="ar-SA" sz="3600" b="1">
                <a:solidFill>
                  <a:srgbClr val="CC3300"/>
                </a:solidFill>
                <a:cs typeface="Lotus" pitchFamily="2" charset="-78"/>
              </a:rPr>
              <a:t>ي</a:t>
            </a:r>
            <a:r>
              <a:rPr lang="fa-IR" sz="3600" b="1">
                <a:solidFill>
                  <a:srgbClr val="CC3300"/>
                </a:solidFill>
                <a:cs typeface="Lotus" pitchFamily="2" charset="-78"/>
              </a:rPr>
              <a:t> ذهن</a:t>
            </a:r>
            <a:r>
              <a:rPr lang="ar-SA" sz="3600" b="1">
                <a:solidFill>
                  <a:srgbClr val="CC3300"/>
                </a:solidFill>
                <a:cs typeface="Lotus" pitchFamily="2" charset="-78"/>
              </a:rPr>
              <a:t>ي</a:t>
            </a:r>
            <a:r>
              <a:rPr lang="fa-IR" sz="3600" b="1">
                <a:solidFill>
                  <a:srgbClr val="CC3300"/>
                </a:solidFill>
                <a:cs typeface="Lotus" pitchFamily="2" charset="-78"/>
              </a:rPr>
              <a:t> از طريق مدل ها</a:t>
            </a:r>
            <a:r>
              <a:rPr lang="ar-SA" sz="3600" b="1">
                <a:solidFill>
                  <a:srgbClr val="CC3300"/>
                </a:solidFill>
                <a:cs typeface="Lotus" pitchFamily="2" charset="-78"/>
              </a:rPr>
              <a:t>ي</a:t>
            </a:r>
            <a:r>
              <a:rPr lang="fa-IR" sz="3600" b="1">
                <a:solidFill>
                  <a:srgbClr val="CC3300"/>
                </a:solidFill>
                <a:cs typeface="Lotus" pitchFamily="2" charset="-78"/>
              </a:rPr>
              <a:t> محاسبات</a:t>
            </a:r>
            <a:r>
              <a:rPr lang="ar-SA" sz="3600" b="1">
                <a:solidFill>
                  <a:srgbClr val="CC3300"/>
                </a:solidFill>
                <a:cs typeface="Lotus" pitchFamily="2" charset="-78"/>
              </a:rPr>
              <a:t>ي</a:t>
            </a:r>
            <a:r>
              <a:rPr lang="fa-IR" sz="3600" b="1">
                <a:solidFill>
                  <a:srgbClr val="CC3300"/>
                </a:solidFill>
                <a:cs typeface="Lotus" pitchFamily="2" charset="-78"/>
              </a:rPr>
              <a:t> </a:t>
            </a:r>
            <a:r>
              <a:rPr lang="fa-IR" sz="2800" b="1">
                <a:solidFill>
                  <a:srgbClr val="CC3300"/>
                </a:solidFill>
                <a:cs typeface="Lotus" pitchFamily="2" charset="-78"/>
              </a:rPr>
              <a:t>(منطق گرايي)</a:t>
            </a:r>
            <a:endParaRPr lang="en-US" sz="2800" b="1">
              <a:solidFill>
                <a:srgbClr val="CC3300"/>
              </a:solidFill>
              <a:cs typeface="Lotus" pitchFamily="2" charset="-78"/>
            </a:endParaRPr>
          </a:p>
        </p:txBody>
      </p:sp>
      <p:sp>
        <p:nvSpPr>
          <p:cNvPr id="9222" name="Text Box 9"/>
          <p:cNvSpPr txBox="1">
            <a:spLocks noChangeArrowheads="1"/>
          </p:cNvSpPr>
          <p:nvPr/>
        </p:nvSpPr>
        <p:spPr bwMode="auto">
          <a:xfrm>
            <a:off x="684213" y="4941888"/>
            <a:ext cx="741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SzPct val="120000"/>
              <a:buFont typeface="Wingdings" pitchFamily="2" charset="2"/>
              <a:buChar char="ü"/>
            </a:pPr>
            <a:r>
              <a:rPr lang="fa-IR" sz="3600" b="1">
                <a:solidFill>
                  <a:srgbClr val="CC3300"/>
                </a:solidFill>
                <a:cs typeface="Lotus" pitchFamily="2" charset="-78"/>
              </a:rPr>
              <a:t>مطالعه محاسبات</a:t>
            </a:r>
            <a:r>
              <a:rPr lang="ar-SA" sz="3600" b="1">
                <a:solidFill>
                  <a:srgbClr val="CC3300"/>
                </a:solidFill>
                <a:cs typeface="Lotus" pitchFamily="2" charset="-78"/>
              </a:rPr>
              <a:t>ي</a:t>
            </a:r>
            <a:r>
              <a:rPr lang="fa-IR" sz="3600" b="1">
                <a:solidFill>
                  <a:srgbClr val="CC3300"/>
                </a:solidFill>
                <a:cs typeface="Lotus" pitchFamily="2" charset="-78"/>
              </a:rPr>
              <a:t> که منجر به درک و استدلال م</a:t>
            </a:r>
            <a:r>
              <a:rPr lang="ar-SA" sz="3600" b="1">
                <a:solidFill>
                  <a:srgbClr val="CC3300"/>
                </a:solidFill>
                <a:cs typeface="Lotus" pitchFamily="2" charset="-78"/>
              </a:rPr>
              <a:t>ي</a:t>
            </a:r>
            <a:r>
              <a:rPr lang="fa-IR" sz="3600" b="1">
                <a:solidFill>
                  <a:srgbClr val="CC3300"/>
                </a:solidFill>
                <a:cs typeface="Lotus" pitchFamily="2" charset="-78"/>
              </a:rPr>
              <a:t> شود.</a:t>
            </a:r>
            <a:endParaRPr lang="en-US" sz="36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pPr>
              <a:defRPr/>
            </a:pPr>
            <a:fld id="{0C11A22E-1C99-4974-8745-77E3075004A9}" type="slidenum">
              <a:rPr lang="fa-IR"/>
              <a:pPr>
                <a:defRPr/>
              </a:pPr>
              <a:t>80</a:t>
            </a:fld>
            <a:endParaRPr lang="en-US"/>
          </a:p>
        </p:txBody>
      </p:sp>
      <p:sp>
        <p:nvSpPr>
          <p:cNvPr id="82947" name="Rectangle 2"/>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p>
        </p:txBody>
      </p:sp>
      <p:sp>
        <p:nvSpPr>
          <p:cNvPr id="82948"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82949" name="Oval 4"/>
          <p:cNvSpPr>
            <a:spLocks noChangeArrowheads="1"/>
          </p:cNvSpPr>
          <p:nvPr/>
        </p:nvSpPr>
        <p:spPr bwMode="auto">
          <a:xfrm>
            <a:off x="4572000" y="2689225"/>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A/5</a:t>
            </a:r>
          </a:p>
        </p:txBody>
      </p:sp>
      <p:grpSp>
        <p:nvGrpSpPr>
          <p:cNvPr id="196613" name="Group 5"/>
          <p:cNvGrpSpPr>
            <a:grpSpLocks/>
          </p:cNvGrpSpPr>
          <p:nvPr/>
        </p:nvGrpSpPr>
        <p:grpSpPr bwMode="auto">
          <a:xfrm>
            <a:off x="3962400" y="4060825"/>
            <a:ext cx="533400" cy="622300"/>
            <a:chOff x="720" y="1797"/>
            <a:chExt cx="336" cy="392"/>
          </a:xfrm>
        </p:grpSpPr>
        <p:sp>
          <p:nvSpPr>
            <p:cNvPr id="82985" name="Text Box 6"/>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2986" name="Text Box 7"/>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grpSp>
        <p:nvGrpSpPr>
          <p:cNvPr id="196616" name="Group 8"/>
          <p:cNvGrpSpPr>
            <a:grpSpLocks/>
          </p:cNvGrpSpPr>
          <p:nvPr/>
        </p:nvGrpSpPr>
        <p:grpSpPr bwMode="auto">
          <a:xfrm>
            <a:off x="2286000" y="3133725"/>
            <a:ext cx="533400" cy="622300"/>
            <a:chOff x="720" y="1797"/>
            <a:chExt cx="336" cy="392"/>
          </a:xfrm>
        </p:grpSpPr>
        <p:sp>
          <p:nvSpPr>
            <p:cNvPr id="82983" name="Text Box 9"/>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2984" name="Text Box 10"/>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196619" name="Group 11"/>
          <p:cNvGrpSpPr>
            <a:grpSpLocks/>
          </p:cNvGrpSpPr>
          <p:nvPr/>
        </p:nvGrpSpPr>
        <p:grpSpPr bwMode="auto">
          <a:xfrm>
            <a:off x="4191000" y="4594225"/>
            <a:ext cx="533400" cy="622300"/>
            <a:chOff x="720" y="1797"/>
            <a:chExt cx="336" cy="392"/>
          </a:xfrm>
        </p:grpSpPr>
        <p:sp>
          <p:nvSpPr>
            <p:cNvPr id="82981" name="Text Box 12"/>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2982" name="Text Box 13"/>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grpSp>
        <p:nvGrpSpPr>
          <p:cNvPr id="196622" name="Group 14"/>
          <p:cNvGrpSpPr>
            <a:grpSpLocks/>
          </p:cNvGrpSpPr>
          <p:nvPr/>
        </p:nvGrpSpPr>
        <p:grpSpPr bwMode="auto">
          <a:xfrm>
            <a:off x="2667000" y="3024188"/>
            <a:ext cx="4419600" cy="808037"/>
            <a:chOff x="1680" y="1699"/>
            <a:chExt cx="2784" cy="509"/>
          </a:xfrm>
        </p:grpSpPr>
        <p:sp>
          <p:nvSpPr>
            <p:cNvPr id="82973" name="Oval 15"/>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B/1</a:t>
              </a:r>
            </a:p>
          </p:txBody>
        </p:sp>
        <p:sp>
          <p:nvSpPr>
            <p:cNvPr id="82974" name="Oval 16"/>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C/9</a:t>
              </a:r>
            </a:p>
          </p:txBody>
        </p:sp>
        <p:cxnSp>
          <p:nvCxnSpPr>
            <p:cNvPr id="82975" name="AutoShape 17"/>
            <p:cNvCxnSpPr>
              <a:cxnSpLocks noChangeShapeType="1"/>
              <a:stCxn id="82949" idx="4"/>
              <a:endCxn id="82973" idx="0"/>
            </p:cNvCxnSpPr>
            <p:nvPr/>
          </p:nvCxnSpPr>
          <p:spPr bwMode="auto">
            <a:xfrm flipH="1">
              <a:off x="1848" y="1728"/>
              <a:ext cx="115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976" name="AutoShape 18"/>
            <p:cNvCxnSpPr>
              <a:cxnSpLocks noChangeShapeType="1"/>
              <a:stCxn id="82949" idx="4"/>
              <a:endCxn id="82974" idx="0"/>
            </p:cNvCxnSpPr>
            <p:nvPr/>
          </p:nvCxnSpPr>
          <p:spPr bwMode="auto">
            <a:xfrm>
              <a:off x="3000" y="1728"/>
              <a:ext cx="1056"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77" name="Text Box 19"/>
            <p:cNvSpPr txBox="1">
              <a:spLocks noChangeArrowheads="1"/>
            </p:cNvSpPr>
            <p:nvPr/>
          </p:nvSpPr>
          <p:spPr bwMode="auto">
            <a:xfrm>
              <a:off x="2304" y="16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2</a:t>
              </a:r>
            </a:p>
          </p:txBody>
        </p:sp>
        <p:sp>
          <p:nvSpPr>
            <p:cNvPr id="82978" name="Text Box 20"/>
            <p:cNvSpPr txBox="1">
              <a:spLocks noChangeArrowheads="1"/>
            </p:cNvSpPr>
            <p:nvPr/>
          </p:nvSpPr>
          <p:spPr bwMode="auto">
            <a:xfrm>
              <a:off x="3552" y="169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2979" name="Text Box 21"/>
            <p:cNvSpPr txBox="1">
              <a:spLocks noChangeArrowheads="1"/>
            </p:cNvSpPr>
            <p:nvPr/>
          </p:nvSpPr>
          <p:spPr bwMode="auto">
            <a:xfrm>
              <a:off x="1680" y="187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82980" name="Text Box 22"/>
            <p:cNvSpPr txBox="1">
              <a:spLocks noChangeArrowheads="1"/>
            </p:cNvSpPr>
            <p:nvPr/>
          </p:nvSpPr>
          <p:spPr bwMode="auto">
            <a:xfrm>
              <a:off x="4176" y="1824"/>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10</a:t>
              </a:r>
            </a:p>
          </p:txBody>
        </p:sp>
      </p:grpSp>
      <p:grpSp>
        <p:nvGrpSpPr>
          <p:cNvPr id="196631" name="Group 23"/>
          <p:cNvGrpSpPr>
            <a:grpSpLocks/>
          </p:cNvGrpSpPr>
          <p:nvPr/>
        </p:nvGrpSpPr>
        <p:grpSpPr bwMode="auto">
          <a:xfrm>
            <a:off x="1676400" y="3756025"/>
            <a:ext cx="2362200" cy="822325"/>
            <a:chOff x="1056" y="2160"/>
            <a:chExt cx="1488" cy="518"/>
          </a:xfrm>
        </p:grpSpPr>
        <p:sp>
          <p:nvSpPr>
            <p:cNvPr id="82965" name="Oval 24"/>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D/5</a:t>
              </a:r>
            </a:p>
          </p:txBody>
        </p:sp>
        <p:sp>
          <p:nvSpPr>
            <p:cNvPr id="82966" name="Oval 25"/>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E/1</a:t>
              </a:r>
            </a:p>
          </p:txBody>
        </p:sp>
        <p:cxnSp>
          <p:nvCxnSpPr>
            <p:cNvPr id="82967" name="AutoShape 26"/>
            <p:cNvCxnSpPr>
              <a:cxnSpLocks noChangeShapeType="1"/>
              <a:stCxn id="82973" idx="4"/>
              <a:endCxn id="82965" idx="0"/>
            </p:cNvCxnSpPr>
            <p:nvPr/>
          </p:nvCxnSpPr>
          <p:spPr bwMode="auto">
            <a:xfrm flipH="1">
              <a:off x="1224" y="2208"/>
              <a:ext cx="624"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968" name="AutoShape 27"/>
            <p:cNvCxnSpPr>
              <a:cxnSpLocks noChangeShapeType="1"/>
              <a:stCxn id="82973" idx="4"/>
              <a:endCxn id="82966" idx="0"/>
            </p:cNvCxnSpPr>
            <p:nvPr/>
          </p:nvCxnSpPr>
          <p:spPr bwMode="auto">
            <a:xfrm>
              <a:off x="1848" y="2208"/>
              <a:ext cx="576"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69" name="Text Box 28"/>
            <p:cNvSpPr txBox="1">
              <a:spLocks noChangeArrowheads="1"/>
            </p:cNvSpPr>
            <p:nvPr/>
          </p:nvSpPr>
          <p:spPr bwMode="auto">
            <a:xfrm>
              <a:off x="1440" y="216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2970" name="Text Box 29"/>
            <p:cNvSpPr txBox="1">
              <a:spLocks noChangeArrowheads="1"/>
            </p:cNvSpPr>
            <p:nvPr/>
          </p:nvSpPr>
          <p:spPr bwMode="auto">
            <a:xfrm>
              <a:off x="2112" y="217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2971" name="Text Box 30"/>
            <p:cNvSpPr txBox="1">
              <a:spLocks noChangeArrowheads="1"/>
            </p:cNvSpPr>
            <p:nvPr/>
          </p:nvSpPr>
          <p:spPr bwMode="auto">
            <a:xfrm>
              <a:off x="1056" y="2323"/>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8</a:t>
              </a:r>
            </a:p>
          </p:txBody>
        </p:sp>
        <p:sp>
          <p:nvSpPr>
            <p:cNvPr id="82972" name="Text Box 31"/>
            <p:cNvSpPr txBox="1">
              <a:spLocks noChangeArrowheads="1"/>
            </p:cNvSpPr>
            <p:nvPr/>
          </p:nvSpPr>
          <p:spPr bwMode="auto">
            <a:xfrm>
              <a:off x="2496" y="2275"/>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grpSp>
      <p:grpSp>
        <p:nvGrpSpPr>
          <p:cNvPr id="196640" name="Group 32"/>
          <p:cNvGrpSpPr>
            <a:grpSpLocks/>
          </p:cNvGrpSpPr>
          <p:nvPr/>
        </p:nvGrpSpPr>
        <p:grpSpPr bwMode="auto">
          <a:xfrm>
            <a:off x="3048000" y="4471988"/>
            <a:ext cx="1295400" cy="1189037"/>
            <a:chOff x="1920" y="2611"/>
            <a:chExt cx="816" cy="749"/>
          </a:xfrm>
        </p:grpSpPr>
        <p:sp>
          <p:nvSpPr>
            <p:cNvPr id="82956" name="Oval 33"/>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K/0</a:t>
              </a:r>
            </a:p>
          </p:txBody>
        </p:sp>
        <p:cxnSp>
          <p:nvCxnSpPr>
            <p:cNvPr id="82957" name="AutoShape 34"/>
            <p:cNvCxnSpPr>
              <a:cxnSpLocks noChangeShapeType="1"/>
              <a:stCxn id="82966" idx="4"/>
              <a:endCxn id="82956" idx="0"/>
            </p:cNvCxnSpPr>
            <p:nvPr/>
          </p:nvCxnSpPr>
          <p:spPr bwMode="auto">
            <a:xfrm>
              <a:off x="2424" y="2678"/>
              <a:ext cx="192"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58" name="Rectangle 35"/>
            <p:cNvSpPr>
              <a:spLocks noChangeArrowheads="1"/>
            </p:cNvSpPr>
            <p:nvPr/>
          </p:nvSpPr>
          <p:spPr bwMode="auto">
            <a:xfrm>
              <a:off x="2496" y="2954"/>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9" name="Oval 36"/>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cs typeface="Arial" charset="0"/>
                </a:rPr>
                <a:t>J/1</a:t>
              </a:r>
            </a:p>
          </p:txBody>
        </p:sp>
        <p:cxnSp>
          <p:nvCxnSpPr>
            <p:cNvPr id="82960" name="AutoShape 37"/>
            <p:cNvCxnSpPr>
              <a:cxnSpLocks noChangeShapeType="1"/>
              <a:stCxn id="82966" idx="4"/>
              <a:endCxn id="82959" idx="0"/>
            </p:cNvCxnSpPr>
            <p:nvPr/>
          </p:nvCxnSpPr>
          <p:spPr bwMode="auto">
            <a:xfrm flipH="1">
              <a:off x="2136" y="2678"/>
              <a:ext cx="288" cy="2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61" name="Text Box 38"/>
            <p:cNvSpPr txBox="1">
              <a:spLocks noChangeArrowheads="1"/>
            </p:cNvSpPr>
            <p:nvPr/>
          </p:nvSpPr>
          <p:spPr bwMode="auto">
            <a:xfrm>
              <a:off x="2160"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2962" name="Text Box 39"/>
            <p:cNvSpPr txBox="1">
              <a:spLocks noChangeArrowheads="1"/>
            </p:cNvSpPr>
            <p:nvPr/>
          </p:nvSpPr>
          <p:spPr bwMode="auto">
            <a:xfrm>
              <a:off x="2544" y="261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3</a:t>
              </a:r>
            </a:p>
          </p:txBody>
        </p:sp>
        <p:sp>
          <p:nvSpPr>
            <p:cNvPr id="82963" name="Text Box 40"/>
            <p:cNvSpPr txBox="1">
              <a:spLocks noChangeArrowheads="1"/>
            </p:cNvSpPr>
            <p:nvPr/>
          </p:nvSpPr>
          <p:spPr bwMode="auto">
            <a:xfrm>
              <a:off x="2688" y="318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6</a:t>
              </a:r>
            </a:p>
          </p:txBody>
        </p:sp>
        <p:sp>
          <p:nvSpPr>
            <p:cNvPr id="82964" name="Text Box 41"/>
            <p:cNvSpPr txBox="1">
              <a:spLocks noChangeArrowheads="1"/>
            </p:cNvSpPr>
            <p:nvPr/>
          </p:nvSpPr>
          <p:spPr bwMode="auto">
            <a:xfrm>
              <a:off x="1920" y="288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6622"/>
                                        </p:tgtEl>
                                        <p:attrNameLst>
                                          <p:attrName>style.visibility</p:attrName>
                                        </p:attrNameLst>
                                      </p:cBhvr>
                                      <p:to>
                                        <p:strVal val="visible"/>
                                      </p:to>
                                    </p:set>
                                    <p:animEffect transition="in" filter="fade">
                                      <p:cBhvr>
                                        <p:cTn id="7" dur="2000"/>
                                        <p:tgtEl>
                                          <p:spTgt spid="196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6616"/>
                                        </p:tgtEl>
                                        <p:attrNameLst>
                                          <p:attrName>style.visibility</p:attrName>
                                        </p:attrNameLst>
                                      </p:cBhvr>
                                      <p:to>
                                        <p:strVal val="visible"/>
                                      </p:to>
                                    </p:set>
                                    <p:animEffect transition="in" filter="fade">
                                      <p:cBhvr>
                                        <p:cTn id="12" dur="2000"/>
                                        <p:tgtEl>
                                          <p:spTgt spid="1966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6631"/>
                                        </p:tgtEl>
                                        <p:attrNameLst>
                                          <p:attrName>style.visibility</p:attrName>
                                        </p:attrNameLst>
                                      </p:cBhvr>
                                      <p:to>
                                        <p:strVal val="visible"/>
                                      </p:to>
                                    </p:set>
                                    <p:animEffect transition="in" filter="fade">
                                      <p:cBhvr>
                                        <p:cTn id="17" dur="2000"/>
                                        <p:tgtEl>
                                          <p:spTgt spid="1966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6613"/>
                                        </p:tgtEl>
                                        <p:attrNameLst>
                                          <p:attrName>style.visibility</p:attrName>
                                        </p:attrNameLst>
                                      </p:cBhvr>
                                      <p:to>
                                        <p:strVal val="visible"/>
                                      </p:to>
                                    </p:set>
                                    <p:animEffect transition="in" filter="fade">
                                      <p:cBhvr>
                                        <p:cTn id="22" dur="2000"/>
                                        <p:tgtEl>
                                          <p:spTgt spid="1966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6640"/>
                                        </p:tgtEl>
                                        <p:attrNameLst>
                                          <p:attrName>style.visibility</p:attrName>
                                        </p:attrNameLst>
                                      </p:cBhvr>
                                      <p:to>
                                        <p:strVal val="visible"/>
                                      </p:to>
                                    </p:set>
                                    <p:animEffect transition="in" filter="fade">
                                      <p:cBhvr>
                                        <p:cTn id="27" dur="2000"/>
                                        <p:tgtEl>
                                          <p:spTgt spid="1966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6619"/>
                                        </p:tgtEl>
                                        <p:attrNameLst>
                                          <p:attrName>style.visibility</p:attrName>
                                        </p:attrNameLst>
                                      </p:cBhvr>
                                      <p:to>
                                        <p:strVal val="visible"/>
                                      </p:to>
                                    </p:set>
                                    <p:animEffect transition="in" filter="fade">
                                      <p:cBhvr>
                                        <p:cTn id="32" dur="2000"/>
                                        <p:tgtEl>
                                          <p:spTgt spid="196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1F8B475F-EC42-4A82-82C7-E5ADAEEE763A}" type="slidenum">
              <a:rPr lang="fa-IR"/>
              <a:pPr>
                <a:defRPr/>
              </a:pPr>
              <a:t>81</a:t>
            </a:fld>
            <a:endParaRPr lang="en-US"/>
          </a:p>
        </p:txBody>
      </p:sp>
      <p:sp>
        <p:nvSpPr>
          <p:cNvPr id="83971" name="Rectangle 2"/>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p>
        </p:txBody>
      </p:sp>
      <p:sp>
        <p:nvSpPr>
          <p:cNvPr id="83972"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83973" name="Text Box 4"/>
          <p:cNvSpPr txBox="1">
            <a:spLocks noChangeArrowheads="1"/>
          </p:cNvSpPr>
          <p:nvPr/>
        </p:nvSpPr>
        <p:spPr bwMode="auto">
          <a:xfrm>
            <a:off x="684213" y="2565400"/>
            <a:ext cx="7632700"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کامل بودن:</a:t>
            </a:r>
            <a:r>
              <a:rPr lang="fa-IR" sz="3200">
                <a:solidFill>
                  <a:schemeClr val="accent2"/>
                </a:solidFill>
                <a:cs typeface="Homa" pitchFamily="2" charset="-78"/>
              </a:rPr>
              <a:t> </a:t>
            </a:r>
            <a:r>
              <a:rPr lang="fa-IR" sz="3200">
                <a:solidFill>
                  <a:srgbClr val="CC3300"/>
                </a:solidFill>
                <a:cs typeface="Homa" pitchFamily="2" charset="-78"/>
              </a:rPr>
              <a:t>بله</a:t>
            </a:r>
          </a:p>
          <a:p>
            <a:pPr algn="r" rtl="1">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بهينگی:</a:t>
            </a:r>
            <a:r>
              <a:rPr lang="fa-IR" sz="3200">
                <a:solidFill>
                  <a:schemeClr val="accent2"/>
                </a:solidFill>
                <a:cs typeface="Homa" pitchFamily="2" charset="-78"/>
              </a:rPr>
              <a:t> </a:t>
            </a:r>
            <a:r>
              <a:rPr lang="fa-IR" sz="3200">
                <a:solidFill>
                  <a:srgbClr val="CC3300"/>
                </a:solidFill>
                <a:cs typeface="Homa" pitchFamily="2" charset="-78"/>
              </a:rPr>
              <a:t>بله</a:t>
            </a:r>
          </a:p>
          <a:p>
            <a:pPr algn="r" rtl="1">
              <a:lnSpc>
                <a:spcPct val="90000"/>
              </a:lnSpc>
              <a:spcBef>
                <a:spcPct val="30000"/>
              </a:spcBef>
              <a:buClr>
                <a:srgbClr val="00D600"/>
              </a:buClr>
              <a:buFont typeface="Wingdings" pitchFamily="2" charset="2"/>
              <a:buChar char="Ã"/>
            </a:pPr>
            <a:r>
              <a:rPr lang="fa-IR" sz="3200">
                <a:solidFill>
                  <a:srgbClr val="CC3300"/>
                </a:solidFill>
                <a:cs typeface="Homa" pitchFamily="2" charset="-78"/>
              </a:rPr>
              <a:t>بهینه کارا</a:t>
            </a:r>
          </a:p>
          <a:p>
            <a:pPr algn="r" rtl="1">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پيچيدگي زماني:</a:t>
            </a:r>
          </a:p>
          <a:p>
            <a:pPr algn="r" rtl="1">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پيچيدگی فضا:</a:t>
            </a:r>
          </a:p>
        </p:txBody>
      </p:sp>
      <p:graphicFrame>
        <p:nvGraphicFramePr>
          <p:cNvPr id="83974" name="Object 5"/>
          <p:cNvGraphicFramePr>
            <a:graphicFrameLocks noChangeAspect="1"/>
          </p:cNvGraphicFramePr>
          <p:nvPr/>
        </p:nvGraphicFramePr>
        <p:xfrm>
          <a:off x="4211638" y="4437063"/>
          <a:ext cx="936625" cy="511175"/>
        </p:xfrm>
        <a:graphic>
          <a:graphicData uri="http://schemas.openxmlformats.org/presentationml/2006/ole">
            <mc:AlternateContent xmlns:mc="http://schemas.openxmlformats.org/markup-compatibility/2006">
              <mc:Choice xmlns:v="urn:schemas-microsoft-com:vml" Requires="v">
                <p:oleObj spid="_x0000_s84022" name="Equation" r:id="rId3" imgW="419100" imgH="228600" progId="Equation.3">
                  <p:embed/>
                </p:oleObj>
              </mc:Choice>
              <mc:Fallback>
                <p:oleObj name="Equation" r:id="rId3" imgW="4191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4437063"/>
                        <a:ext cx="93662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5" name="Object 6"/>
          <p:cNvGraphicFramePr>
            <a:graphicFrameLocks noChangeAspect="1"/>
          </p:cNvGraphicFramePr>
          <p:nvPr/>
        </p:nvGraphicFramePr>
        <p:xfrm>
          <a:off x="4211638" y="5084763"/>
          <a:ext cx="936625" cy="511175"/>
        </p:xfrm>
        <a:graphic>
          <a:graphicData uri="http://schemas.openxmlformats.org/presentationml/2006/ole">
            <mc:AlternateContent xmlns:mc="http://schemas.openxmlformats.org/markup-compatibility/2006">
              <mc:Choice xmlns:v="urn:schemas-microsoft-com:vml" Requires="v">
                <p:oleObj spid="_x0000_s84023" name="Equation" r:id="rId5" imgW="419100" imgH="228600" progId="Equation.3">
                  <p:embed/>
                </p:oleObj>
              </mc:Choice>
              <mc:Fallback>
                <p:oleObj name="Equation" r:id="rId5" imgW="4191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5084763"/>
                        <a:ext cx="93662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428625" y="1844675"/>
            <a:ext cx="83581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rtl="1" eaLnBrk="1" hangingPunct="1">
              <a:lnSpc>
                <a:spcPct val="135000"/>
              </a:lnSpc>
            </a:pPr>
            <a:r>
              <a:rPr lang="ar-SA" sz="2800" b="1">
                <a:solidFill>
                  <a:srgbClr val="7F5429"/>
                </a:solidFill>
                <a:cs typeface="Zar" pitchFamily="2" charset="-78"/>
              </a:rPr>
              <a:t>رفتار جستجوي </a:t>
            </a:r>
            <a:r>
              <a:rPr lang="en-US" sz="2800" b="1">
                <a:solidFill>
                  <a:srgbClr val="7F5429"/>
                </a:solidFill>
                <a:cs typeface="Zar" pitchFamily="2" charset="-78"/>
              </a:rPr>
              <a:t>A*</a:t>
            </a:r>
            <a:endParaRPr lang="fa-IR" sz="2800" b="1">
              <a:solidFill>
                <a:srgbClr val="7F5429"/>
              </a:solidFill>
              <a:cs typeface="Zar" pitchFamily="2" charset="-78"/>
            </a:endParaRPr>
          </a:p>
          <a:p>
            <a:pPr algn="just" rtl="1" eaLnBrk="1" hangingPunct="1">
              <a:lnSpc>
                <a:spcPct val="135000"/>
              </a:lnSpc>
            </a:pPr>
            <a:endParaRPr lang="fa-IR" sz="2800" b="1">
              <a:solidFill>
                <a:srgbClr val="7F5429"/>
              </a:solidFill>
              <a:cs typeface="Zar" pitchFamily="2" charset="-78"/>
            </a:endParaRPr>
          </a:p>
          <a:p>
            <a:pPr algn="just" rtl="1" eaLnBrk="1" hangingPunct="1">
              <a:lnSpc>
                <a:spcPct val="135000"/>
              </a:lnSpc>
            </a:pPr>
            <a:r>
              <a:rPr lang="ar-SA" sz="2400">
                <a:solidFill>
                  <a:srgbClr val="7F5429"/>
                </a:solidFill>
                <a:cs typeface="Zar" pitchFamily="2" charset="-78"/>
              </a:rPr>
              <a:t>نگاهي گذرا به اثبات کامل و بهينه بودن </a:t>
            </a:r>
            <a:r>
              <a:rPr lang="en-US" sz="2400">
                <a:solidFill>
                  <a:srgbClr val="7F5429"/>
                </a:solidFill>
                <a:cs typeface="Zar" pitchFamily="2" charset="-78"/>
              </a:rPr>
              <a:t>A*</a:t>
            </a:r>
            <a:r>
              <a:rPr lang="fa-IR" sz="2400">
                <a:solidFill>
                  <a:srgbClr val="7F5429"/>
                </a:solidFill>
                <a:cs typeface="Zar" pitchFamily="2" charset="-78"/>
              </a:rPr>
              <a:t>:</a:t>
            </a:r>
          </a:p>
          <a:p>
            <a:pPr algn="just" rtl="1" eaLnBrk="1" hangingPunct="1">
              <a:lnSpc>
                <a:spcPct val="135000"/>
              </a:lnSpc>
            </a:pPr>
            <a:r>
              <a:rPr lang="ar-SA" sz="2400">
                <a:cs typeface="Zar" pitchFamily="2" charset="-78"/>
              </a:rPr>
              <a:t>مشاهده مقدماتي:</a:t>
            </a:r>
            <a:endParaRPr lang="fa-IR" sz="2400">
              <a:cs typeface="Zar" pitchFamily="2" charset="-78"/>
            </a:endParaRPr>
          </a:p>
          <a:p>
            <a:pPr algn="just" rtl="1" eaLnBrk="1" hangingPunct="1">
              <a:lnSpc>
                <a:spcPct val="135000"/>
              </a:lnSpc>
            </a:pPr>
            <a:r>
              <a:rPr lang="ar-SA" sz="2400">
                <a:cs typeface="Zar" pitchFamily="2" charset="-78"/>
              </a:rPr>
              <a:t>تقريباً تمام کشف‌کنندگي‌هاي مجاز داراي اين ويژگي هستند که در طول هر مسيري از ريشه، هزينه </a:t>
            </a:r>
            <a:r>
              <a:rPr lang="en-US" sz="2400">
                <a:cs typeface="Zar" pitchFamily="2" charset="-78"/>
              </a:rPr>
              <a:t>f</a:t>
            </a:r>
            <a:r>
              <a:rPr lang="ar-SA" sz="2400">
                <a:cs typeface="Zar" pitchFamily="2" charset="-78"/>
              </a:rPr>
              <a:t> هرگز کاهش پيدا نمي‌کند.</a:t>
            </a:r>
            <a:endParaRPr lang="fa-IR" sz="2400">
              <a:cs typeface="Zar" pitchFamily="2" charset="-78"/>
            </a:endParaRPr>
          </a:p>
          <a:p>
            <a:pPr algn="just" rtl="1" eaLnBrk="1" hangingPunct="1">
              <a:lnSpc>
                <a:spcPct val="135000"/>
              </a:lnSpc>
            </a:pPr>
            <a:r>
              <a:rPr lang="ar-SA" sz="2400">
                <a:cs typeface="Zar" pitchFamily="2" charset="-78"/>
              </a:rPr>
              <a:t>اين خاصيت براي کشف‌کنندگي، خاصيت يکنوايي </a:t>
            </a:r>
            <a:r>
              <a:rPr lang="en-US" sz="2400">
                <a:cs typeface="Zar" pitchFamily="2" charset="-78"/>
              </a:rPr>
              <a:t>(monotonicity)</a:t>
            </a:r>
            <a:r>
              <a:rPr lang="ar-SA" sz="2400">
                <a:cs typeface="Zar" pitchFamily="2" charset="-78"/>
              </a:rPr>
              <a:t> گفته مي‌شود.</a:t>
            </a:r>
            <a:endParaRPr lang="fa-IR" sz="2400">
              <a:cs typeface="Zar" pitchFamily="2" charset="-78"/>
            </a:endParaRPr>
          </a:p>
          <a:p>
            <a:pPr algn="just" rtl="1" eaLnBrk="1" hangingPunct="1">
              <a:lnSpc>
                <a:spcPct val="135000"/>
              </a:lnSpc>
            </a:pPr>
            <a:r>
              <a:rPr lang="ar-SA" sz="2400">
                <a:cs typeface="Zar" pitchFamily="2" charset="-78"/>
              </a:rPr>
              <a:t>اگر يکنوا نباشد، با ايجاد يک اصلاح جزئي آن را يکنوا مي‌کنيم.</a:t>
            </a:r>
            <a:endParaRPr lang="en-US" sz="2400">
              <a:cs typeface="Zar" pitchFamily="2" charset="-7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71488" y="1773238"/>
            <a:ext cx="8215312"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rtl="1" eaLnBrk="1" hangingPunct="1">
              <a:lnSpc>
                <a:spcPct val="135000"/>
              </a:lnSpc>
            </a:pPr>
            <a:r>
              <a:rPr lang="ar-SA" sz="2400">
                <a:cs typeface="Zar" pitchFamily="2" charset="-78"/>
              </a:rPr>
              <a:t>بنابراين هر گره جديدي که توليد مي‌شود، بايد کنترل کنيم که آيا هزينة </a:t>
            </a:r>
            <a:r>
              <a:rPr lang="en-US" sz="2400">
                <a:cs typeface="Zar" pitchFamily="2" charset="-78"/>
              </a:rPr>
              <a:t>f</a:t>
            </a:r>
            <a:r>
              <a:rPr lang="ar-SA" sz="2400">
                <a:cs typeface="Zar" pitchFamily="2" charset="-78"/>
              </a:rPr>
              <a:t> اين گره از هزينه </a:t>
            </a:r>
            <a:r>
              <a:rPr lang="en-US" sz="2400">
                <a:cs typeface="Zar" pitchFamily="2" charset="-78"/>
              </a:rPr>
              <a:t>f</a:t>
            </a:r>
            <a:r>
              <a:rPr lang="ar-SA" sz="2400">
                <a:cs typeface="Zar" pitchFamily="2" charset="-78"/>
              </a:rPr>
              <a:t> پدرش کمتر است يا خير. اگر کمتر باشد، هزينة </a:t>
            </a:r>
            <a:r>
              <a:rPr lang="en-US" sz="2400">
                <a:cs typeface="Zar" pitchFamily="2" charset="-78"/>
              </a:rPr>
              <a:t>f</a:t>
            </a:r>
            <a:r>
              <a:rPr lang="ar-SA" sz="2400">
                <a:cs typeface="Zar" pitchFamily="2" charset="-78"/>
              </a:rPr>
              <a:t> پدر به جاي فرزند مي‌نشيند:</a:t>
            </a:r>
            <a:endParaRPr lang="fa-IR" sz="2400">
              <a:cs typeface="Zar" pitchFamily="2" charset="-78"/>
            </a:endParaRPr>
          </a:p>
          <a:p>
            <a:pPr algn="just" rtl="1" eaLnBrk="1" hangingPunct="1">
              <a:lnSpc>
                <a:spcPct val="135000"/>
              </a:lnSpc>
            </a:pPr>
            <a:endParaRPr lang="fa-IR" sz="2400">
              <a:cs typeface="Zar" pitchFamily="2" charset="-78"/>
            </a:endParaRPr>
          </a:p>
          <a:p>
            <a:pPr algn="r" rtl="1" eaLnBrk="1" hangingPunct="1">
              <a:lnSpc>
                <a:spcPct val="135000"/>
              </a:lnSpc>
            </a:pPr>
            <a:r>
              <a:rPr lang="fa-IR" sz="2400" b="1" u="sng">
                <a:cs typeface="Zar" pitchFamily="2" charset="-78"/>
              </a:rPr>
              <a:t>بنابراين:</a:t>
            </a:r>
          </a:p>
          <a:p>
            <a:pPr algn="just" eaLnBrk="1" hangingPunct="1">
              <a:lnSpc>
                <a:spcPct val="135000"/>
              </a:lnSpc>
            </a:pPr>
            <a:r>
              <a:rPr lang="en-US" sz="2400">
                <a:cs typeface="Zar" pitchFamily="2" charset="-78"/>
              </a:rPr>
              <a:t>h(n)&lt;=c(n,a,n’)+h(n’)=h*(n)</a:t>
            </a:r>
            <a:endParaRPr lang="fa-IR" sz="2400">
              <a:cs typeface="Zar" pitchFamily="2" charset="-78"/>
            </a:endParaRPr>
          </a:p>
          <a:p>
            <a:pPr algn="r" rtl="1" eaLnBrk="1" hangingPunct="1">
              <a:lnSpc>
                <a:spcPct val="135000"/>
              </a:lnSpc>
            </a:pPr>
            <a:r>
              <a:rPr lang="en-US" sz="2400" u="sng">
                <a:solidFill>
                  <a:srgbClr val="7F5429"/>
                </a:solidFill>
                <a:cs typeface="Zar" pitchFamily="2" charset="-78"/>
              </a:rPr>
              <a:t>f</a:t>
            </a:r>
            <a:r>
              <a:rPr lang="ar-SA" sz="2400" u="sng">
                <a:solidFill>
                  <a:srgbClr val="7F5429"/>
                </a:solidFill>
                <a:cs typeface="Zar" pitchFamily="2" charset="-78"/>
              </a:rPr>
              <a:t> هميشه در طول هر مسيري از ريشه غيرکاهشي خواهد بود، مشروط بر اينکه </a:t>
            </a:r>
            <a:r>
              <a:rPr lang="en-US" sz="2400" u="sng">
                <a:solidFill>
                  <a:srgbClr val="7F5429"/>
                </a:solidFill>
                <a:cs typeface="Zar" pitchFamily="2" charset="-78"/>
              </a:rPr>
              <a:t>h</a:t>
            </a:r>
            <a:r>
              <a:rPr lang="ar-SA" sz="2400" u="sng">
                <a:solidFill>
                  <a:srgbClr val="7F5429"/>
                </a:solidFill>
                <a:cs typeface="Zar" pitchFamily="2" charset="-78"/>
              </a:rPr>
              <a:t> امکان‌پذير باشد.</a:t>
            </a:r>
            <a:endParaRPr lang="en-US" sz="2400" u="sng">
              <a:solidFill>
                <a:srgbClr val="7F5429"/>
              </a:solidFill>
              <a:cs typeface="Zar"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685800" y="1887538"/>
            <a:ext cx="80581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 rtl="1" eaLnBrk="1" hangingPunct="1">
              <a:lnSpc>
                <a:spcPct val="135000"/>
              </a:lnSpc>
            </a:pPr>
            <a:r>
              <a:rPr lang="en-US" sz="2400">
                <a:solidFill>
                  <a:srgbClr val="7F5429"/>
                </a:solidFill>
                <a:cs typeface="Zar" pitchFamily="2" charset="-78"/>
              </a:rPr>
              <a:t>h*(n) </a:t>
            </a:r>
            <a:r>
              <a:rPr lang="fa-IR" sz="2400">
                <a:solidFill>
                  <a:srgbClr val="7F5429"/>
                </a:solidFill>
                <a:cs typeface="Zar" pitchFamily="2" charset="-78"/>
              </a:rPr>
              <a:t>:</a:t>
            </a:r>
            <a:r>
              <a:rPr lang="fa-IR" sz="2400">
                <a:cs typeface="Zar" pitchFamily="2" charset="-78"/>
              </a:rPr>
              <a:t> </a:t>
            </a:r>
            <a:r>
              <a:rPr lang="ar-SA" sz="2400">
                <a:cs typeface="Zar" pitchFamily="2" charset="-78"/>
              </a:rPr>
              <a:t>هزينه واقعي رسيدن از </a:t>
            </a:r>
            <a:r>
              <a:rPr lang="en-US" sz="2400">
                <a:cs typeface="Zar" pitchFamily="2" charset="-78"/>
              </a:rPr>
              <a:t>n</a:t>
            </a:r>
            <a:r>
              <a:rPr lang="ar-SA" sz="2400">
                <a:cs typeface="Zar" pitchFamily="2" charset="-78"/>
              </a:rPr>
              <a:t> به هدف است.</a:t>
            </a:r>
            <a:endParaRPr lang="fa-IR" sz="2400">
              <a:cs typeface="Zar" pitchFamily="2" charset="-78"/>
            </a:endParaRPr>
          </a:p>
          <a:p>
            <a:pPr algn="just" rtl="1" eaLnBrk="1" hangingPunct="1">
              <a:lnSpc>
                <a:spcPct val="135000"/>
              </a:lnSpc>
            </a:pPr>
            <a:r>
              <a:rPr lang="ar-SA" sz="2400">
                <a:cs typeface="Zar" pitchFamily="2" charset="-78"/>
              </a:rPr>
              <a:t>در استفاده عملي، خطاها با هزينه مسير متناسب هستند، و سرانجام رشد نمايي هر کامپيوتر را تسخير مي‌کند. البته، استفاده از يک کشف‌کنندگي خوب هنوز باعث صرفه‌جويي زيادي نسبت به جستجوي ناآگاهانه مي‌شود.</a:t>
            </a:r>
            <a:endParaRPr lang="en-US" sz="2400">
              <a:cs typeface="Zar" pitchFamily="2" charset="-78"/>
            </a:endParaRPr>
          </a:p>
          <a:p>
            <a:pPr algn="just" rtl="1" eaLnBrk="1" hangingPunct="1">
              <a:lnSpc>
                <a:spcPct val="135000"/>
              </a:lnSpc>
            </a:pPr>
            <a:r>
              <a:rPr lang="en-US" sz="2400">
                <a:cs typeface="Zar" pitchFamily="2" charset="-78"/>
              </a:rPr>
              <a:t>A*</a:t>
            </a:r>
            <a:r>
              <a:rPr lang="ar-SA" sz="2400">
                <a:cs typeface="Zar" pitchFamily="2" charset="-78"/>
              </a:rPr>
              <a:t> معمولاً قبل از اينکه دچار کمبود زمان شود، دچار کمبود فضا مي‌شود. زيرا اين جستجو تمام گره‌هاي توليد شده را در حافظه ذخيره مي‌کند.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5"/>
          <p:cNvSpPr>
            <a:spLocks noGrp="1"/>
          </p:cNvSpPr>
          <p:nvPr>
            <p:ph type="sldNum" sz="quarter" idx="12"/>
          </p:nvPr>
        </p:nvSpPr>
        <p:spPr/>
        <p:txBody>
          <a:bodyPr/>
          <a:lstStyle/>
          <a:p>
            <a:pPr>
              <a:defRPr/>
            </a:pPr>
            <a:fld id="{20D0D6D9-FF11-4C49-A3CA-43ED60803B05}" type="slidenum">
              <a:rPr lang="fa-IR"/>
              <a:pPr>
                <a:defRPr/>
              </a:pPr>
              <a:t>85</a:t>
            </a:fld>
            <a:endParaRPr lang="en-US"/>
          </a:p>
        </p:txBody>
      </p:sp>
      <p:sp>
        <p:nvSpPr>
          <p:cNvPr id="8806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grpSp>
        <p:nvGrpSpPr>
          <p:cNvPr id="88068" name="Group 3"/>
          <p:cNvGrpSpPr>
            <a:grpSpLocks/>
          </p:cNvGrpSpPr>
          <p:nvPr/>
        </p:nvGrpSpPr>
        <p:grpSpPr bwMode="auto">
          <a:xfrm>
            <a:off x="1206500" y="2578100"/>
            <a:ext cx="2743200" cy="3657600"/>
            <a:chOff x="2160" y="1488"/>
            <a:chExt cx="1728" cy="2304"/>
          </a:xfrm>
        </p:grpSpPr>
        <p:sp>
          <p:nvSpPr>
            <p:cNvPr id="88105" name="Oval 4"/>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88106" name="Oval 5"/>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88107" name="Oval 6"/>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88108" name="Oval 7"/>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88109" name="Oval 8"/>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88110" name="Oval 9"/>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88111" name="Oval 10"/>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cxnSp>
          <p:nvCxnSpPr>
            <p:cNvPr id="88112" name="AutoShape 11"/>
            <p:cNvCxnSpPr>
              <a:cxnSpLocks noChangeShapeType="1"/>
              <a:stCxn id="88105" idx="4"/>
              <a:endCxn id="88106" idx="0"/>
            </p:cNvCxnSpPr>
            <p:nvPr/>
          </p:nvCxnSpPr>
          <p:spPr bwMode="auto">
            <a:xfrm flipH="1">
              <a:off x="2568" y="1728"/>
              <a:ext cx="43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113" name="AutoShape 12"/>
            <p:cNvCxnSpPr>
              <a:cxnSpLocks noChangeShapeType="1"/>
              <a:stCxn id="88105" idx="4"/>
              <a:endCxn id="88107" idx="0"/>
            </p:cNvCxnSpPr>
            <p:nvPr/>
          </p:nvCxnSpPr>
          <p:spPr bwMode="auto">
            <a:xfrm>
              <a:off x="3000" y="1728"/>
              <a:ext cx="528"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114" name="AutoShape 13"/>
            <p:cNvCxnSpPr>
              <a:cxnSpLocks noChangeShapeType="1"/>
              <a:stCxn id="88106" idx="4"/>
              <a:endCxn id="88108" idx="0"/>
            </p:cNvCxnSpPr>
            <p:nvPr/>
          </p:nvCxnSpPr>
          <p:spPr bwMode="auto">
            <a:xfrm flipH="1">
              <a:off x="2520" y="2208"/>
              <a:ext cx="48"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115" name="AutoShape 14"/>
            <p:cNvCxnSpPr>
              <a:cxnSpLocks noChangeShapeType="1"/>
              <a:stCxn id="88107" idx="4"/>
              <a:endCxn id="88109" idx="0"/>
            </p:cNvCxnSpPr>
            <p:nvPr/>
          </p:nvCxnSpPr>
          <p:spPr bwMode="auto">
            <a:xfrm>
              <a:off x="3528" y="2208"/>
              <a:ext cx="48"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116" name="AutoShape 15"/>
            <p:cNvCxnSpPr>
              <a:cxnSpLocks noChangeShapeType="1"/>
              <a:stCxn id="88108" idx="4"/>
              <a:endCxn id="88110" idx="0"/>
            </p:cNvCxnSpPr>
            <p:nvPr/>
          </p:nvCxnSpPr>
          <p:spPr bwMode="auto">
            <a:xfrm flipH="1">
              <a:off x="2472" y="2678"/>
              <a:ext cx="48"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117" name="AutoShape 16"/>
            <p:cNvCxnSpPr>
              <a:cxnSpLocks noChangeShapeType="1"/>
              <a:stCxn id="88109" idx="4"/>
              <a:endCxn id="88111" idx="0"/>
            </p:cNvCxnSpPr>
            <p:nvPr/>
          </p:nvCxnSpPr>
          <p:spPr bwMode="auto">
            <a:xfrm>
              <a:off x="3576" y="2678"/>
              <a:ext cx="48"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118" name="Text Box 17"/>
            <p:cNvSpPr txBox="1">
              <a:spLocks noChangeArrowheads="1"/>
            </p:cNvSpPr>
            <p:nvPr/>
          </p:nvSpPr>
          <p:spPr bwMode="auto">
            <a:xfrm>
              <a:off x="2688" y="172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119" name="Oval 18"/>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cxnSp>
          <p:nvCxnSpPr>
            <p:cNvPr id="88120" name="AutoShape 19"/>
            <p:cNvCxnSpPr>
              <a:cxnSpLocks noChangeShapeType="1"/>
              <a:stCxn id="88110" idx="4"/>
              <a:endCxn id="88119" idx="0"/>
            </p:cNvCxnSpPr>
            <p:nvPr/>
          </p:nvCxnSpPr>
          <p:spPr bwMode="auto">
            <a:xfrm flipH="1">
              <a:off x="2424" y="3194"/>
              <a:ext cx="48" cy="35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121" name="Text Box 20"/>
            <p:cNvSpPr txBox="1">
              <a:spLocks noChangeArrowheads="1"/>
            </p:cNvSpPr>
            <p:nvPr/>
          </p:nvSpPr>
          <p:spPr bwMode="auto">
            <a:xfrm>
              <a:off x="3312" y="173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122" name="Text Box 21"/>
            <p:cNvSpPr txBox="1">
              <a:spLocks noChangeArrowheads="1"/>
            </p:cNvSpPr>
            <p:nvPr/>
          </p:nvSpPr>
          <p:spPr bwMode="auto">
            <a:xfrm>
              <a:off x="2448" y="220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123" name="Text Box 22"/>
            <p:cNvSpPr txBox="1">
              <a:spLocks noChangeArrowheads="1"/>
            </p:cNvSpPr>
            <p:nvPr/>
          </p:nvSpPr>
          <p:spPr bwMode="auto">
            <a:xfrm>
              <a:off x="2400" y="274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124" name="Text Box 23"/>
            <p:cNvSpPr txBox="1">
              <a:spLocks noChangeArrowheads="1"/>
            </p:cNvSpPr>
            <p:nvPr/>
          </p:nvSpPr>
          <p:spPr bwMode="auto">
            <a:xfrm>
              <a:off x="2352" y="326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125" name="Text Box 24"/>
            <p:cNvSpPr txBox="1">
              <a:spLocks noChangeArrowheads="1"/>
            </p:cNvSpPr>
            <p:nvPr/>
          </p:nvSpPr>
          <p:spPr bwMode="auto">
            <a:xfrm>
              <a:off x="3600" y="222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126" name="Text Box 25"/>
            <p:cNvSpPr txBox="1">
              <a:spLocks noChangeArrowheads="1"/>
            </p:cNvSpPr>
            <p:nvPr/>
          </p:nvSpPr>
          <p:spPr bwMode="auto">
            <a:xfrm>
              <a:off x="3648" y="273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127" name="Text Box 26"/>
            <p:cNvSpPr txBox="1">
              <a:spLocks noChangeArrowheads="1"/>
            </p:cNvSpPr>
            <p:nvPr/>
          </p:nvSpPr>
          <p:spPr bwMode="auto">
            <a:xfrm>
              <a:off x="2352" y="198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8128" name="Text Box 27"/>
            <p:cNvSpPr txBox="1">
              <a:spLocks noChangeArrowheads="1"/>
            </p:cNvSpPr>
            <p:nvPr/>
          </p:nvSpPr>
          <p:spPr bwMode="auto">
            <a:xfrm>
              <a:off x="3696" y="198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88129" name="Text Box 28"/>
            <p:cNvSpPr txBox="1">
              <a:spLocks noChangeArrowheads="1"/>
            </p:cNvSpPr>
            <p:nvPr/>
          </p:nvSpPr>
          <p:spPr bwMode="auto">
            <a:xfrm>
              <a:off x="2282" y="247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8130" name="Text Box 29"/>
            <p:cNvSpPr txBox="1">
              <a:spLocks noChangeArrowheads="1"/>
            </p:cNvSpPr>
            <p:nvPr/>
          </p:nvSpPr>
          <p:spPr bwMode="auto">
            <a:xfrm>
              <a:off x="2256" y="296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8131" name="Text Box 30"/>
            <p:cNvSpPr txBox="1">
              <a:spLocks noChangeArrowheads="1"/>
            </p:cNvSpPr>
            <p:nvPr/>
          </p:nvSpPr>
          <p:spPr bwMode="auto">
            <a:xfrm>
              <a:off x="2160" y="358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88132" name="Text Box 31"/>
            <p:cNvSpPr txBox="1">
              <a:spLocks noChangeArrowheads="1"/>
            </p:cNvSpPr>
            <p:nvPr/>
          </p:nvSpPr>
          <p:spPr bwMode="auto">
            <a:xfrm>
              <a:off x="3840" y="299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88133" name="Text Box 32"/>
            <p:cNvSpPr txBox="1">
              <a:spLocks noChangeArrowheads="1"/>
            </p:cNvSpPr>
            <p:nvPr/>
          </p:nvSpPr>
          <p:spPr bwMode="auto">
            <a:xfrm>
              <a:off x="3744" y="247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8134" name="Rectangle 33"/>
            <p:cNvSpPr>
              <a:spLocks noChangeArrowheads="1"/>
            </p:cNvSpPr>
            <p:nvPr/>
          </p:nvSpPr>
          <p:spPr bwMode="auto">
            <a:xfrm>
              <a:off x="3504" y="2963"/>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135" name="Rectangle 34"/>
            <p:cNvSpPr>
              <a:spLocks noChangeArrowheads="1"/>
            </p:cNvSpPr>
            <p:nvPr/>
          </p:nvSpPr>
          <p:spPr bwMode="auto">
            <a:xfrm>
              <a:off x="2304" y="355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8069" name="Group 35"/>
          <p:cNvGrpSpPr>
            <a:grpSpLocks/>
          </p:cNvGrpSpPr>
          <p:nvPr/>
        </p:nvGrpSpPr>
        <p:grpSpPr bwMode="auto">
          <a:xfrm>
            <a:off x="5245100" y="2578100"/>
            <a:ext cx="2743200" cy="3657600"/>
            <a:chOff x="2160" y="1488"/>
            <a:chExt cx="1728" cy="2304"/>
          </a:xfrm>
        </p:grpSpPr>
        <p:sp>
          <p:nvSpPr>
            <p:cNvPr id="88074" name="Oval 36"/>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88075" name="Oval 37"/>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88076" name="Oval 38"/>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88077" name="Oval 39"/>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88078" name="Oval 40"/>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88079" name="Oval 41"/>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88080" name="Oval 42"/>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cxnSp>
          <p:nvCxnSpPr>
            <p:cNvPr id="88081" name="AutoShape 43"/>
            <p:cNvCxnSpPr>
              <a:cxnSpLocks noChangeShapeType="1"/>
              <a:stCxn id="88074" idx="4"/>
              <a:endCxn id="88075" idx="0"/>
            </p:cNvCxnSpPr>
            <p:nvPr/>
          </p:nvCxnSpPr>
          <p:spPr bwMode="auto">
            <a:xfrm flipH="1">
              <a:off x="2568" y="1728"/>
              <a:ext cx="43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82" name="AutoShape 44"/>
            <p:cNvCxnSpPr>
              <a:cxnSpLocks noChangeShapeType="1"/>
              <a:stCxn id="88074" idx="4"/>
              <a:endCxn id="88076" idx="0"/>
            </p:cNvCxnSpPr>
            <p:nvPr/>
          </p:nvCxnSpPr>
          <p:spPr bwMode="auto">
            <a:xfrm>
              <a:off x="3000" y="1728"/>
              <a:ext cx="528"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83" name="AutoShape 45"/>
            <p:cNvCxnSpPr>
              <a:cxnSpLocks noChangeShapeType="1"/>
              <a:stCxn id="88075" idx="4"/>
              <a:endCxn id="88077" idx="0"/>
            </p:cNvCxnSpPr>
            <p:nvPr/>
          </p:nvCxnSpPr>
          <p:spPr bwMode="auto">
            <a:xfrm flipH="1">
              <a:off x="2520" y="2208"/>
              <a:ext cx="48"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84" name="AutoShape 46"/>
            <p:cNvCxnSpPr>
              <a:cxnSpLocks noChangeShapeType="1"/>
              <a:stCxn id="88076" idx="4"/>
              <a:endCxn id="88078" idx="0"/>
            </p:cNvCxnSpPr>
            <p:nvPr/>
          </p:nvCxnSpPr>
          <p:spPr bwMode="auto">
            <a:xfrm>
              <a:off x="3528" y="2208"/>
              <a:ext cx="48"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85" name="AutoShape 47"/>
            <p:cNvCxnSpPr>
              <a:cxnSpLocks noChangeShapeType="1"/>
              <a:stCxn id="88077" idx="4"/>
              <a:endCxn id="88079" idx="0"/>
            </p:cNvCxnSpPr>
            <p:nvPr/>
          </p:nvCxnSpPr>
          <p:spPr bwMode="auto">
            <a:xfrm flipH="1">
              <a:off x="2472" y="2678"/>
              <a:ext cx="48"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86" name="AutoShape 48"/>
            <p:cNvCxnSpPr>
              <a:cxnSpLocks noChangeShapeType="1"/>
              <a:stCxn id="88078" idx="4"/>
              <a:endCxn id="88080" idx="0"/>
            </p:cNvCxnSpPr>
            <p:nvPr/>
          </p:nvCxnSpPr>
          <p:spPr bwMode="auto">
            <a:xfrm>
              <a:off x="3576" y="2678"/>
              <a:ext cx="48"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87" name="Text Box 49"/>
            <p:cNvSpPr txBox="1">
              <a:spLocks noChangeArrowheads="1"/>
            </p:cNvSpPr>
            <p:nvPr/>
          </p:nvSpPr>
          <p:spPr bwMode="auto">
            <a:xfrm>
              <a:off x="2688" y="172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088" name="Oval 50"/>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cxnSp>
          <p:nvCxnSpPr>
            <p:cNvPr id="88089" name="AutoShape 51"/>
            <p:cNvCxnSpPr>
              <a:cxnSpLocks noChangeShapeType="1"/>
              <a:stCxn id="88079" idx="4"/>
              <a:endCxn id="88088" idx="0"/>
            </p:cNvCxnSpPr>
            <p:nvPr/>
          </p:nvCxnSpPr>
          <p:spPr bwMode="auto">
            <a:xfrm flipH="1">
              <a:off x="2424" y="3194"/>
              <a:ext cx="48" cy="35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90" name="Text Box 52"/>
            <p:cNvSpPr txBox="1">
              <a:spLocks noChangeArrowheads="1"/>
            </p:cNvSpPr>
            <p:nvPr/>
          </p:nvSpPr>
          <p:spPr bwMode="auto">
            <a:xfrm>
              <a:off x="3312" y="173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091" name="Text Box 53"/>
            <p:cNvSpPr txBox="1">
              <a:spLocks noChangeArrowheads="1"/>
            </p:cNvSpPr>
            <p:nvPr/>
          </p:nvSpPr>
          <p:spPr bwMode="auto">
            <a:xfrm>
              <a:off x="2448" y="220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092" name="Text Box 54"/>
            <p:cNvSpPr txBox="1">
              <a:spLocks noChangeArrowheads="1"/>
            </p:cNvSpPr>
            <p:nvPr/>
          </p:nvSpPr>
          <p:spPr bwMode="auto">
            <a:xfrm>
              <a:off x="2400" y="274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093" name="Text Box 55"/>
            <p:cNvSpPr txBox="1">
              <a:spLocks noChangeArrowheads="1"/>
            </p:cNvSpPr>
            <p:nvPr/>
          </p:nvSpPr>
          <p:spPr bwMode="auto">
            <a:xfrm>
              <a:off x="2352" y="326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094" name="Text Box 56"/>
            <p:cNvSpPr txBox="1">
              <a:spLocks noChangeArrowheads="1"/>
            </p:cNvSpPr>
            <p:nvPr/>
          </p:nvSpPr>
          <p:spPr bwMode="auto">
            <a:xfrm>
              <a:off x="3600" y="222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095" name="Text Box 57"/>
            <p:cNvSpPr txBox="1">
              <a:spLocks noChangeArrowheads="1"/>
            </p:cNvSpPr>
            <p:nvPr/>
          </p:nvSpPr>
          <p:spPr bwMode="auto">
            <a:xfrm>
              <a:off x="3648" y="273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8096" name="Text Box 58"/>
            <p:cNvSpPr txBox="1">
              <a:spLocks noChangeArrowheads="1"/>
            </p:cNvSpPr>
            <p:nvPr/>
          </p:nvSpPr>
          <p:spPr bwMode="auto">
            <a:xfrm>
              <a:off x="2352" y="198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88097" name="Text Box 59"/>
            <p:cNvSpPr txBox="1">
              <a:spLocks noChangeArrowheads="1"/>
            </p:cNvSpPr>
            <p:nvPr/>
          </p:nvSpPr>
          <p:spPr bwMode="auto">
            <a:xfrm>
              <a:off x="3696" y="198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sp>
          <p:nvSpPr>
            <p:cNvPr id="88098" name="Text Box 60"/>
            <p:cNvSpPr txBox="1">
              <a:spLocks noChangeArrowheads="1"/>
            </p:cNvSpPr>
            <p:nvPr/>
          </p:nvSpPr>
          <p:spPr bwMode="auto">
            <a:xfrm>
              <a:off x="2282" y="247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88099" name="Text Box 61"/>
            <p:cNvSpPr txBox="1">
              <a:spLocks noChangeArrowheads="1"/>
            </p:cNvSpPr>
            <p:nvPr/>
          </p:nvSpPr>
          <p:spPr bwMode="auto">
            <a:xfrm>
              <a:off x="2256" y="296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8100" name="Text Box 62"/>
            <p:cNvSpPr txBox="1">
              <a:spLocks noChangeArrowheads="1"/>
            </p:cNvSpPr>
            <p:nvPr/>
          </p:nvSpPr>
          <p:spPr bwMode="auto">
            <a:xfrm>
              <a:off x="2160" y="358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88101" name="Text Box 63"/>
            <p:cNvSpPr txBox="1">
              <a:spLocks noChangeArrowheads="1"/>
            </p:cNvSpPr>
            <p:nvPr/>
          </p:nvSpPr>
          <p:spPr bwMode="auto">
            <a:xfrm>
              <a:off x="3840" y="299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88102" name="Text Box 64"/>
            <p:cNvSpPr txBox="1">
              <a:spLocks noChangeArrowheads="1"/>
            </p:cNvSpPr>
            <p:nvPr/>
          </p:nvSpPr>
          <p:spPr bwMode="auto">
            <a:xfrm>
              <a:off x="3744" y="247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8103" name="Rectangle 65"/>
            <p:cNvSpPr>
              <a:spLocks noChangeArrowheads="1"/>
            </p:cNvSpPr>
            <p:nvPr/>
          </p:nvSpPr>
          <p:spPr bwMode="auto">
            <a:xfrm>
              <a:off x="3504" y="2963"/>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104" name="Rectangle 66"/>
            <p:cNvSpPr>
              <a:spLocks noChangeArrowheads="1"/>
            </p:cNvSpPr>
            <p:nvPr/>
          </p:nvSpPr>
          <p:spPr bwMode="auto">
            <a:xfrm>
              <a:off x="2304" y="355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8070" name="Text Box 67"/>
          <p:cNvSpPr txBox="1">
            <a:spLocks noChangeArrowheads="1"/>
          </p:cNvSpPr>
          <p:nvPr/>
        </p:nvSpPr>
        <p:spPr bwMode="auto">
          <a:xfrm>
            <a:off x="2730500" y="6159500"/>
            <a:ext cx="1009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cs typeface="Arial" charset="0"/>
              </a:rPr>
              <a:t>h ≤ h*</a:t>
            </a:r>
          </a:p>
        </p:txBody>
      </p:sp>
      <p:sp>
        <p:nvSpPr>
          <p:cNvPr id="88071" name="Text Box 68"/>
          <p:cNvSpPr txBox="1">
            <a:spLocks noChangeArrowheads="1"/>
          </p:cNvSpPr>
          <p:nvPr/>
        </p:nvSpPr>
        <p:spPr bwMode="auto">
          <a:xfrm>
            <a:off x="7835900" y="6083300"/>
            <a:ext cx="1009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cs typeface="Arial" charset="0"/>
              </a:rPr>
              <a:t>h ≤ h*</a:t>
            </a:r>
          </a:p>
        </p:txBody>
      </p:sp>
      <p:sp>
        <p:nvSpPr>
          <p:cNvPr id="88072" name="Text Box 69"/>
          <p:cNvSpPr txBox="1">
            <a:spLocks noChangeArrowheads="1"/>
          </p:cNvSpPr>
          <p:nvPr/>
        </p:nvSpPr>
        <p:spPr bwMode="auto">
          <a:xfrm>
            <a:off x="8140700" y="6038850"/>
            <a:ext cx="296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a:cs typeface="Arial" charset="0"/>
              </a:rPr>
              <a:t>/</a:t>
            </a:r>
          </a:p>
        </p:txBody>
      </p:sp>
      <p:sp>
        <p:nvSpPr>
          <p:cNvPr id="88073" name="Rectangle 70"/>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lide Number Placeholder 5"/>
          <p:cNvSpPr>
            <a:spLocks noGrp="1"/>
          </p:cNvSpPr>
          <p:nvPr>
            <p:ph type="sldNum" sz="quarter" idx="12"/>
          </p:nvPr>
        </p:nvSpPr>
        <p:spPr/>
        <p:txBody>
          <a:bodyPr/>
          <a:lstStyle/>
          <a:p>
            <a:pPr>
              <a:defRPr/>
            </a:pPr>
            <a:fld id="{DF60A362-1077-47F3-811E-4E4B1B733686}" type="slidenum">
              <a:rPr lang="fa-IR"/>
              <a:pPr>
                <a:defRPr/>
              </a:pPr>
              <a:t>86</a:t>
            </a:fld>
            <a:endParaRPr lang="en-US"/>
          </a:p>
        </p:txBody>
      </p:sp>
      <p:sp>
        <p:nvSpPr>
          <p:cNvPr id="8909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89092" name="Rectangle 3"/>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p>
        </p:txBody>
      </p:sp>
      <p:grpSp>
        <p:nvGrpSpPr>
          <p:cNvPr id="199684" name="Group 4"/>
          <p:cNvGrpSpPr>
            <a:grpSpLocks/>
          </p:cNvGrpSpPr>
          <p:nvPr/>
        </p:nvGrpSpPr>
        <p:grpSpPr bwMode="auto">
          <a:xfrm>
            <a:off x="5245100" y="2959100"/>
            <a:ext cx="533400" cy="622300"/>
            <a:chOff x="720" y="1797"/>
            <a:chExt cx="336" cy="392"/>
          </a:xfrm>
        </p:grpSpPr>
        <p:sp>
          <p:nvSpPr>
            <p:cNvPr id="89197" name="Text Box 5"/>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9198" name="Text Box 6"/>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199687" name="Group 7"/>
          <p:cNvGrpSpPr>
            <a:grpSpLocks/>
          </p:cNvGrpSpPr>
          <p:nvPr/>
        </p:nvGrpSpPr>
        <p:grpSpPr bwMode="auto">
          <a:xfrm>
            <a:off x="5092700" y="3873500"/>
            <a:ext cx="533400" cy="622300"/>
            <a:chOff x="720" y="1797"/>
            <a:chExt cx="336" cy="392"/>
          </a:xfrm>
        </p:grpSpPr>
        <p:sp>
          <p:nvSpPr>
            <p:cNvPr id="89195" name="Text Box 8"/>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9196" name="Text Box 9"/>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grpSp>
        <p:nvGrpSpPr>
          <p:cNvPr id="199690" name="Group 10"/>
          <p:cNvGrpSpPr>
            <a:grpSpLocks/>
          </p:cNvGrpSpPr>
          <p:nvPr/>
        </p:nvGrpSpPr>
        <p:grpSpPr bwMode="auto">
          <a:xfrm>
            <a:off x="5016500" y="4635500"/>
            <a:ext cx="533400" cy="622300"/>
            <a:chOff x="720" y="1797"/>
            <a:chExt cx="336" cy="392"/>
          </a:xfrm>
        </p:grpSpPr>
        <p:sp>
          <p:nvSpPr>
            <p:cNvPr id="89193" name="Text Box 11"/>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9194" name="Text Box 12"/>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grpSp>
        <p:nvGrpSpPr>
          <p:cNvPr id="199693" name="Group 13"/>
          <p:cNvGrpSpPr>
            <a:grpSpLocks/>
          </p:cNvGrpSpPr>
          <p:nvPr/>
        </p:nvGrpSpPr>
        <p:grpSpPr bwMode="auto">
          <a:xfrm>
            <a:off x="5016500" y="5549900"/>
            <a:ext cx="533400" cy="622300"/>
            <a:chOff x="720" y="1797"/>
            <a:chExt cx="336" cy="392"/>
          </a:xfrm>
        </p:grpSpPr>
        <p:sp>
          <p:nvSpPr>
            <p:cNvPr id="89191" name="Text Box 14"/>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9192" name="Text Box 15"/>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4</a:t>
              </a:r>
            </a:p>
          </p:txBody>
        </p:sp>
      </p:grpSp>
      <p:grpSp>
        <p:nvGrpSpPr>
          <p:cNvPr id="89097" name="Group 16"/>
          <p:cNvGrpSpPr>
            <a:grpSpLocks/>
          </p:cNvGrpSpPr>
          <p:nvPr/>
        </p:nvGrpSpPr>
        <p:grpSpPr bwMode="auto">
          <a:xfrm>
            <a:off x="1206500" y="2578100"/>
            <a:ext cx="2743200" cy="3657600"/>
            <a:chOff x="2160" y="1488"/>
            <a:chExt cx="1728" cy="2304"/>
          </a:xfrm>
        </p:grpSpPr>
        <p:sp>
          <p:nvSpPr>
            <p:cNvPr id="89160" name="Oval 17"/>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89161" name="Oval 18"/>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89162" name="Oval 19"/>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89163" name="Oval 20"/>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89164" name="Oval 21"/>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89165" name="Oval 22"/>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89166" name="Oval 23"/>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cxnSp>
          <p:nvCxnSpPr>
            <p:cNvPr id="89167" name="AutoShape 24"/>
            <p:cNvCxnSpPr>
              <a:cxnSpLocks noChangeShapeType="1"/>
              <a:stCxn id="89160" idx="4"/>
              <a:endCxn id="89161" idx="0"/>
            </p:cNvCxnSpPr>
            <p:nvPr/>
          </p:nvCxnSpPr>
          <p:spPr bwMode="auto">
            <a:xfrm flipH="1">
              <a:off x="2568" y="1728"/>
              <a:ext cx="43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68" name="AutoShape 25"/>
            <p:cNvCxnSpPr>
              <a:cxnSpLocks noChangeShapeType="1"/>
              <a:stCxn id="89160" idx="4"/>
              <a:endCxn id="89162" idx="0"/>
            </p:cNvCxnSpPr>
            <p:nvPr/>
          </p:nvCxnSpPr>
          <p:spPr bwMode="auto">
            <a:xfrm>
              <a:off x="3000" y="1728"/>
              <a:ext cx="528"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69" name="AutoShape 26"/>
            <p:cNvCxnSpPr>
              <a:cxnSpLocks noChangeShapeType="1"/>
              <a:stCxn id="89161" idx="4"/>
              <a:endCxn id="89163" idx="0"/>
            </p:cNvCxnSpPr>
            <p:nvPr/>
          </p:nvCxnSpPr>
          <p:spPr bwMode="auto">
            <a:xfrm flipH="1">
              <a:off x="2520" y="2208"/>
              <a:ext cx="48"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70" name="AutoShape 27"/>
            <p:cNvCxnSpPr>
              <a:cxnSpLocks noChangeShapeType="1"/>
              <a:stCxn id="89162" idx="4"/>
              <a:endCxn id="89164" idx="0"/>
            </p:cNvCxnSpPr>
            <p:nvPr/>
          </p:nvCxnSpPr>
          <p:spPr bwMode="auto">
            <a:xfrm>
              <a:off x="3528" y="2208"/>
              <a:ext cx="48"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71" name="AutoShape 28"/>
            <p:cNvCxnSpPr>
              <a:cxnSpLocks noChangeShapeType="1"/>
              <a:stCxn id="89163" idx="4"/>
              <a:endCxn id="89165" idx="0"/>
            </p:cNvCxnSpPr>
            <p:nvPr/>
          </p:nvCxnSpPr>
          <p:spPr bwMode="auto">
            <a:xfrm flipH="1">
              <a:off x="2472" y="2678"/>
              <a:ext cx="48"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72" name="AutoShape 29"/>
            <p:cNvCxnSpPr>
              <a:cxnSpLocks noChangeShapeType="1"/>
              <a:stCxn id="89164" idx="4"/>
              <a:endCxn id="89166" idx="0"/>
            </p:cNvCxnSpPr>
            <p:nvPr/>
          </p:nvCxnSpPr>
          <p:spPr bwMode="auto">
            <a:xfrm>
              <a:off x="3576" y="2678"/>
              <a:ext cx="48"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173" name="Text Box 30"/>
            <p:cNvSpPr txBox="1">
              <a:spLocks noChangeArrowheads="1"/>
            </p:cNvSpPr>
            <p:nvPr/>
          </p:nvSpPr>
          <p:spPr bwMode="auto">
            <a:xfrm>
              <a:off x="2688" y="172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74" name="Oval 31"/>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cxnSp>
          <p:nvCxnSpPr>
            <p:cNvPr id="89175" name="AutoShape 32"/>
            <p:cNvCxnSpPr>
              <a:cxnSpLocks noChangeShapeType="1"/>
              <a:stCxn id="89165" idx="4"/>
              <a:endCxn id="89174" idx="0"/>
            </p:cNvCxnSpPr>
            <p:nvPr/>
          </p:nvCxnSpPr>
          <p:spPr bwMode="auto">
            <a:xfrm flipH="1">
              <a:off x="2424" y="3194"/>
              <a:ext cx="48" cy="35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176" name="Text Box 33"/>
            <p:cNvSpPr txBox="1">
              <a:spLocks noChangeArrowheads="1"/>
            </p:cNvSpPr>
            <p:nvPr/>
          </p:nvSpPr>
          <p:spPr bwMode="auto">
            <a:xfrm>
              <a:off x="3312" y="173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77" name="Text Box 34"/>
            <p:cNvSpPr txBox="1">
              <a:spLocks noChangeArrowheads="1"/>
            </p:cNvSpPr>
            <p:nvPr/>
          </p:nvSpPr>
          <p:spPr bwMode="auto">
            <a:xfrm>
              <a:off x="2448" y="220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78" name="Text Box 35"/>
            <p:cNvSpPr txBox="1">
              <a:spLocks noChangeArrowheads="1"/>
            </p:cNvSpPr>
            <p:nvPr/>
          </p:nvSpPr>
          <p:spPr bwMode="auto">
            <a:xfrm>
              <a:off x="2400" y="274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79" name="Text Box 36"/>
            <p:cNvSpPr txBox="1">
              <a:spLocks noChangeArrowheads="1"/>
            </p:cNvSpPr>
            <p:nvPr/>
          </p:nvSpPr>
          <p:spPr bwMode="auto">
            <a:xfrm>
              <a:off x="2352" y="326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80" name="Text Box 37"/>
            <p:cNvSpPr txBox="1">
              <a:spLocks noChangeArrowheads="1"/>
            </p:cNvSpPr>
            <p:nvPr/>
          </p:nvSpPr>
          <p:spPr bwMode="auto">
            <a:xfrm>
              <a:off x="3600" y="222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81" name="Text Box 38"/>
            <p:cNvSpPr txBox="1">
              <a:spLocks noChangeArrowheads="1"/>
            </p:cNvSpPr>
            <p:nvPr/>
          </p:nvSpPr>
          <p:spPr bwMode="auto">
            <a:xfrm>
              <a:off x="3648" y="273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82" name="Text Box 39"/>
            <p:cNvSpPr txBox="1">
              <a:spLocks noChangeArrowheads="1"/>
            </p:cNvSpPr>
            <p:nvPr/>
          </p:nvSpPr>
          <p:spPr bwMode="auto">
            <a:xfrm>
              <a:off x="2352" y="198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9183" name="Text Box 40"/>
            <p:cNvSpPr txBox="1">
              <a:spLocks noChangeArrowheads="1"/>
            </p:cNvSpPr>
            <p:nvPr/>
          </p:nvSpPr>
          <p:spPr bwMode="auto">
            <a:xfrm>
              <a:off x="3696" y="198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89184" name="Text Box 41"/>
            <p:cNvSpPr txBox="1">
              <a:spLocks noChangeArrowheads="1"/>
            </p:cNvSpPr>
            <p:nvPr/>
          </p:nvSpPr>
          <p:spPr bwMode="auto">
            <a:xfrm>
              <a:off x="2282" y="247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9185" name="Text Box 42"/>
            <p:cNvSpPr txBox="1">
              <a:spLocks noChangeArrowheads="1"/>
            </p:cNvSpPr>
            <p:nvPr/>
          </p:nvSpPr>
          <p:spPr bwMode="auto">
            <a:xfrm>
              <a:off x="2256" y="296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9186" name="Text Box 43"/>
            <p:cNvSpPr txBox="1">
              <a:spLocks noChangeArrowheads="1"/>
            </p:cNvSpPr>
            <p:nvPr/>
          </p:nvSpPr>
          <p:spPr bwMode="auto">
            <a:xfrm>
              <a:off x="2160" y="358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89187" name="Text Box 44"/>
            <p:cNvSpPr txBox="1">
              <a:spLocks noChangeArrowheads="1"/>
            </p:cNvSpPr>
            <p:nvPr/>
          </p:nvSpPr>
          <p:spPr bwMode="auto">
            <a:xfrm>
              <a:off x="3840" y="299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89188" name="Text Box 45"/>
            <p:cNvSpPr txBox="1">
              <a:spLocks noChangeArrowheads="1"/>
            </p:cNvSpPr>
            <p:nvPr/>
          </p:nvSpPr>
          <p:spPr bwMode="auto">
            <a:xfrm>
              <a:off x="3744" y="247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9189" name="Rectangle 46"/>
            <p:cNvSpPr>
              <a:spLocks noChangeArrowheads="1"/>
            </p:cNvSpPr>
            <p:nvPr/>
          </p:nvSpPr>
          <p:spPr bwMode="auto">
            <a:xfrm>
              <a:off x="3504" y="2963"/>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90" name="Rectangle 47"/>
            <p:cNvSpPr>
              <a:spLocks noChangeArrowheads="1"/>
            </p:cNvSpPr>
            <p:nvPr/>
          </p:nvSpPr>
          <p:spPr bwMode="auto">
            <a:xfrm>
              <a:off x="2304" y="355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9098" name="Group 48"/>
          <p:cNvGrpSpPr>
            <a:grpSpLocks/>
          </p:cNvGrpSpPr>
          <p:nvPr/>
        </p:nvGrpSpPr>
        <p:grpSpPr bwMode="auto">
          <a:xfrm>
            <a:off x="5245100" y="2578100"/>
            <a:ext cx="2743200" cy="3657600"/>
            <a:chOff x="2160" y="1488"/>
            <a:chExt cx="1728" cy="2304"/>
          </a:xfrm>
        </p:grpSpPr>
        <p:sp>
          <p:nvSpPr>
            <p:cNvPr id="89129" name="Oval 49"/>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A</a:t>
              </a:r>
            </a:p>
          </p:txBody>
        </p:sp>
        <p:sp>
          <p:nvSpPr>
            <p:cNvPr id="89130" name="Oval 50"/>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B</a:t>
              </a:r>
            </a:p>
          </p:txBody>
        </p:sp>
        <p:sp>
          <p:nvSpPr>
            <p:cNvPr id="89131" name="Oval 51"/>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C</a:t>
              </a:r>
            </a:p>
          </p:txBody>
        </p:sp>
        <p:sp>
          <p:nvSpPr>
            <p:cNvPr id="89132" name="Oval 52"/>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D</a:t>
              </a:r>
            </a:p>
          </p:txBody>
        </p:sp>
        <p:sp>
          <p:nvSpPr>
            <p:cNvPr id="89133" name="Oval 53"/>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E</a:t>
              </a:r>
            </a:p>
          </p:txBody>
        </p:sp>
        <p:sp>
          <p:nvSpPr>
            <p:cNvPr id="89134" name="Oval 54"/>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F</a:t>
              </a:r>
            </a:p>
          </p:txBody>
        </p:sp>
        <p:sp>
          <p:nvSpPr>
            <p:cNvPr id="89135" name="Oval 55"/>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G</a:t>
              </a:r>
            </a:p>
          </p:txBody>
        </p:sp>
        <p:cxnSp>
          <p:nvCxnSpPr>
            <p:cNvPr id="89136" name="AutoShape 56"/>
            <p:cNvCxnSpPr>
              <a:cxnSpLocks noChangeShapeType="1"/>
              <a:stCxn id="89129" idx="4"/>
              <a:endCxn id="89130" idx="0"/>
            </p:cNvCxnSpPr>
            <p:nvPr/>
          </p:nvCxnSpPr>
          <p:spPr bwMode="auto">
            <a:xfrm flipH="1">
              <a:off x="2568" y="1728"/>
              <a:ext cx="43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37" name="AutoShape 57"/>
            <p:cNvCxnSpPr>
              <a:cxnSpLocks noChangeShapeType="1"/>
              <a:stCxn id="89129" idx="4"/>
              <a:endCxn id="89131" idx="0"/>
            </p:cNvCxnSpPr>
            <p:nvPr/>
          </p:nvCxnSpPr>
          <p:spPr bwMode="auto">
            <a:xfrm>
              <a:off x="3000" y="1728"/>
              <a:ext cx="528"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38" name="AutoShape 58"/>
            <p:cNvCxnSpPr>
              <a:cxnSpLocks noChangeShapeType="1"/>
              <a:stCxn id="89130" idx="4"/>
              <a:endCxn id="89132" idx="0"/>
            </p:cNvCxnSpPr>
            <p:nvPr/>
          </p:nvCxnSpPr>
          <p:spPr bwMode="auto">
            <a:xfrm flipH="1">
              <a:off x="2520" y="2208"/>
              <a:ext cx="48"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39" name="AutoShape 59"/>
            <p:cNvCxnSpPr>
              <a:cxnSpLocks noChangeShapeType="1"/>
              <a:stCxn id="89131" idx="4"/>
              <a:endCxn id="89133" idx="0"/>
            </p:cNvCxnSpPr>
            <p:nvPr/>
          </p:nvCxnSpPr>
          <p:spPr bwMode="auto">
            <a:xfrm>
              <a:off x="3528" y="2208"/>
              <a:ext cx="48"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40" name="AutoShape 60"/>
            <p:cNvCxnSpPr>
              <a:cxnSpLocks noChangeShapeType="1"/>
              <a:stCxn id="89132" idx="4"/>
              <a:endCxn id="89134" idx="0"/>
            </p:cNvCxnSpPr>
            <p:nvPr/>
          </p:nvCxnSpPr>
          <p:spPr bwMode="auto">
            <a:xfrm flipH="1">
              <a:off x="2472" y="2678"/>
              <a:ext cx="48"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41" name="AutoShape 61"/>
            <p:cNvCxnSpPr>
              <a:cxnSpLocks noChangeShapeType="1"/>
              <a:stCxn id="89133" idx="4"/>
              <a:endCxn id="89135" idx="0"/>
            </p:cNvCxnSpPr>
            <p:nvPr/>
          </p:nvCxnSpPr>
          <p:spPr bwMode="auto">
            <a:xfrm>
              <a:off x="3576" y="2678"/>
              <a:ext cx="48" cy="27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142" name="Text Box 62"/>
            <p:cNvSpPr txBox="1">
              <a:spLocks noChangeArrowheads="1"/>
            </p:cNvSpPr>
            <p:nvPr/>
          </p:nvSpPr>
          <p:spPr bwMode="auto">
            <a:xfrm>
              <a:off x="2688" y="172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43" name="Oval 63"/>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cs typeface="Arial" charset="0"/>
                </a:rPr>
                <a:t>H</a:t>
              </a:r>
            </a:p>
          </p:txBody>
        </p:sp>
        <p:cxnSp>
          <p:nvCxnSpPr>
            <p:cNvPr id="89144" name="AutoShape 64"/>
            <p:cNvCxnSpPr>
              <a:cxnSpLocks noChangeShapeType="1"/>
              <a:stCxn id="89134" idx="4"/>
              <a:endCxn id="89143" idx="0"/>
            </p:cNvCxnSpPr>
            <p:nvPr/>
          </p:nvCxnSpPr>
          <p:spPr bwMode="auto">
            <a:xfrm flipH="1">
              <a:off x="2424" y="3194"/>
              <a:ext cx="48" cy="35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145" name="Text Box 65"/>
            <p:cNvSpPr txBox="1">
              <a:spLocks noChangeArrowheads="1"/>
            </p:cNvSpPr>
            <p:nvPr/>
          </p:nvSpPr>
          <p:spPr bwMode="auto">
            <a:xfrm>
              <a:off x="3312" y="173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46" name="Text Box 66"/>
            <p:cNvSpPr txBox="1">
              <a:spLocks noChangeArrowheads="1"/>
            </p:cNvSpPr>
            <p:nvPr/>
          </p:nvSpPr>
          <p:spPr bwMode="auto">
            <a:xfrm>
              <a:off x="2448" y="220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47" name="Text Box 67"/>
            <p:cNvSpPr txBox="1">
              <a:spLocks noChangeArrowheads="1"/>
            </p:cNvSpPr>
            <p:nvPr/>
          </p:nvSpPr>
          <p:spPr bwMode="auto">
            <a:xfrm>
              <a:off x="2400" y="2742"/>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48" name="Text Box 68"/>
            <p:cNvSpPr txBox="1">
              <a:spLocks noChangeArrowheads="1"/>
            </p:cNvSpPr>
            <p:nvPr/>
          </p:nvSpPr>
          <p:spPr bwMode="auto">
            <a:xfrm>
              <a:off x="2352" y="326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49" name="Text Box 69"/>
            <p:cNvSpPr txBox="1">
              <a:spLocks noChangeArrowheads="1"/>
            </p:cNvSpPr>
            <p:nvPr/>
          </p:nvSpPr>
          <p:spPr bwMode="auto">
            <a:xfrm>
              <a:off x="3600" y="222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50" name="Text Box 70"/>
            <p:cNvSpPr txBox="1">
              <a:spLocks noChangeArrowheads="1"/>
            </p:cNvSpPr>
            <p:nvPr/>
          </p:nvSpPr>
          <p:spPr bwMode="auto">
            <a:xfrm>
              <a:off x="3648" y="2736"/>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FF0000"/>
                  </a:solidFill>
                  <a:cs typeface="Arial" charset="0"/>
                </a:rPr>
                <a:t>1</a:t>
              </a:r>
            </a:p>
          </p:txBody>
        </p:sp>
        <p:sp>
          <p:nvSpPr>
            <p:cNvPr id="89151" name="Text Box 71"/>
            <p:cNvSpPr txBox="1">
              <a:spLocks noChangeArrowheads="1"/>
            </p:cNvSpPr>
            <p:nvPr/>
          </p:nvSpPr>
          <p:spPr bwMode="auto">
            <a:xfrm>
              <a:off x="2352" y="1981"/>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3</a:t>
              </a:r>
            </a:p>
          </p:txBody>
        </p:sp>
        <p:sp>
          <p:nvSpPr>
            <p:cNvPr id="89152" name="Text Box 72"/>
            <p:cNvSpPr txBox="1">
              <a:spLocks noChangeArrowheads="1"/>
            </p:cNvSpPr>
            <p:nvPr/>
          </p:nvSpPr>
          <p:spPr bwMode="auto">
            <a:xfrm>
              <a:off x="3696" y="198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4</a:t>
              </a:r>
            </a:p>
          </p:txBody>
        </p:sp>
        <p:sp>
          <p:nvSpPr>
            <p:cNvPr id="89153" name="Text Box 73"/>
            <p:cNvSpPr txBox="1">
              <a:spLocks noChangeArrowheads="1"/>
            </p:cNvSpPr>
            <p:nvPr/>
          </p:nvSpPr>
          <p:spPr bwMode="auto">
            <a:xfrm>
              <a:off x="2282" y="2474"/>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2</a:t>
              </a:r>
            </a:p>
          </p:txBody>
        </p:sp>
        <p:sp>
          <p:nvSpPr>
            <p:cNvPr id="89154" name="Text Box 74"/>
            <p:cNvSpPr txBox="1">
              <a:spLocks noChangeArrowheads="1"/>
            </p:cNvSpPr>
            <p:nvPr/>
          </p:nvSpPr>
          <p:spPr bwMode="auto">
            <a:xfrm>
              <a:off x="2256" y="2969"/>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9155" name="Text Box 75"/>
            <p:cNvSpPr txBox="1">
              <a:spLocks noChangeArrowheads="1"/>
            </p:cNvSpPr>
            <p:nvPr/>
          </p:nvSpPr>
          <p:spPr bwMode="auto">
            <a:xfrm>
              <a:off x="2160" y="3587"/>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89156" name="Text Box 76"/>
            <p:cNvSpPr txBox="1">
              <a:spLocks noChangeArrowheads="1"/>
            </p:cNvSpPr>
            <p:nvPr/>
          </p:nvSpPr>
          <p:spPr bwMode="auto">
            <a:xfrm>
              <a:off x="3840" y="2998"/>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0</a:t>
              </a:r>
            </a:p>
          </p:txBody>
        </p:sp>
        <p:sp>
          <p:nvSpPr>
            <p:cNvPr id="89157" name="Text Box 77"/>
            <p:cNvSpPr txBox="1">
              <a:spLocks noChangeArrowheads="1"/>
            </p:cNvSpPr>
            <p:nvPr/>
          </p:nvSpPr>
          <p:spPr bwMode="auto">
            <a:xfrm>
              <a:off x="3744" y="2470"/>
              <a:ext cx="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2B5DD9"/>
                  </a:solidFill>
                  <a:cs typeface="Arial" charset="0"/>
                </a:rPr>
                <a:t>1</a:t>
              </a:r>
            </a:p>
          </p:txBody>
        </p:sp>
        <p:sp>
          <p:nvSpPr>
            <p:cNvPr id="89158" name="Rectangle 78"/>
            <p:cNvSpPr>
              <a:spLocks noChangeArrowheads="1"/>
            </p:cNvSpPr>
            <p:nvPr/>
          </p:nvSpPr>
          <p:spPr bwMode="auto">
            <a:xfrm>
              <a:off x="3504" y="2963"/>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59" name="Rectangle 79"/>
            <p:cNvSpPr>
              <a:spLocks noChangeArrowheads="1"/>
            </p:cNvSpPr>
            <p:nvPr/>
          </p:nvSpPr>
          <p:spPr bwMode="auto">
            <a:xfrm>
              <a:off x="2304" y="3552"/>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760" name="Group 80"/>
          <p:cNvGrpSpPr>
            <a:grpSpLocks/>
          </p:cNvGrpSpPr>
          <p:nvPr/>
        </p:nvGrpSpPr>
        <p:grpSpPr bwMode="auto">
          <a:xfrm>
            <a:off x="1206500" y="2959100"/>
            <a:ext cx="533400" cy="622300"/>
            <a:chOff x="720" y="1797"/>
            <a:chExt cx="336" cy="392"/>
          </a:xfrm>
        </p:grpSpPr>
        <p:sp>
          <p:nvSpPr>
            <p:cNvPr id="89127" name="Text Box 81"/>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9128" name="Text Box 82"/>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1</a:t>
              </a:r>
            </a:p>
          </p:txBody>
        </p:sp>
      </p:grpSp>
      <p:grpSp>
        <p:nvGrpSpPr>
          <p:cNvPr id="199763" name="Group 83"/>
          <p:cNvGrpSpPr>
            <a:grpSpLocks/>
          </p:cNvGrpSpPr>
          <p:nvPr/>
        </p:nvGrpSpPr>
        <p:grpSpPr bwMode="auto">
          <a:xfrm>
            <a:off x="1054100" y="3873500"/>
            <a:ext cx="533400" cy="622300"/>
            <a:chOff x="720" y="1797"/>
            <a:chExt cx="336" cy="392"/>
          </a:xfrm>
        </p:grpSpPr>
        <p:sp>
          <p:nvSpPr>
            <p:cNvPr id="89125" name="Text Box 84"/>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9126" name="Text Box 85"/>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2</a:t>
              </a:r>
            </a:p>
          </p:txBody>
        </p:sp>
      </p:grpSp>
      <p:grpSp>
        <p:nvGrpSpPr>
          <p:cNvPr id="199766" name="Group 86"/>
          <p:cNvGrpSpPr>
            <a:grpSpLocks/>
          </p:cNvGrpSpPr>
          <p:nvPr/>
        </p:nvGrpSpPr>
        <p:grpSpPr bwMode="auto">
          <a:xfrm>
            <a:off x="977900" y="4635500"/>
            <a:ext cx="533400" cy="622300"/>
            <a:chOff x="720" y="1797"/>
            <a:chExt cx="336" cy="392"/>
          </a:xfrm>
        </p:grpSpPr>
        <p:sp>
          <p:nvSpPr>
            <p:cNvPr id="89123" name="Text Box 87"/>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9124" name="Text Box 88"/>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3</a:t>
              </a:r>
            </a:p>
          </p:txBody>
        </p:sp>
      </p:grpSp>
      <p:grpSp>
        <p:nvGrpSpPr>
          <p:cNvPr id="199769" name="Group 89"/>
          <p:cNvGrpSpPr>
            <a:grpSpLocks/>
          </p:cNvGrpSpPr>
          <p:nvPr/>
        </p:nvGrpSpPr>
        <p:grpSpPr bwMode="auto">
          <a:xfrm>
            <a:off x="3721100" y="3111500"/>
            <a:ext cx="533400" cy="622300"/>
            <a:chOff x="720" y="1797"/>
            <a:chExt cx="336" cy="392"/>
          </a:xfrm>
        </p:grpSpPr>
        <p:sp>
          <p:nvSpPr>
            <p:cNvPr id="89121" name="Text Box 90"/>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9122" name="Text Box 91"/>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4</a:t>
              </a:r>
            </a:p>
          </p:txBody>
        </p:sp>
      </p:grpSp>
      <p:grpSp>
        <p:nvGrpSpPr>
          <p:cNvPr id="199772" name="Group 92"/>
          <p:cNvGrpSpPr>
            <a:grpSpLocks/>
          </p:cNvGrpSpPr>
          <p:nvPr/>
        </p:nvGrpSpPr>
        <p:grpSpPr bwMode="auto">
          <a:xfrm>
            <a:off x="2959100" y="3873500"/>
            <a:ext cx="533400" cy="622300"/>
            <a:chOff x="720" y="1797"/>
            <a:chExt cx="336" cy="392"/>
          </a:xfrm>
        </p:grpSpPr>
        <p:sp>
          <p:nvSpPr>
            <p:cNvPr id="89119" name="Text Box 93"/>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9120" name="Text Box 94"/>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5</a:t>
              </a:r>
            </a:p>
          </p:txBody>
        </p:sp>
      </p:grpSp>
      <p:grpSp>
        <p:nvGrpSpPr>
          <p:cNvPr id="199775" name="Group 95"/>
          <p:cNvGrpSpPr>
            <a:grpSpLocks/>
          </p:cNvGrpSpPr>
          <p:nvPr/>
        </p:nvGrpSpPr>
        <p:grpSpPr bwMode="auto">
          <a:xfrm>
            <a:off x="3035300" y="4559300"/>
            <a:ext cx="533400" cy="622300"/>
            <a:chOff x="720" y="1797"/>
            <a:chExt cx="336" cy="392"/>
          </a:xfrm>
        </p:grpSpPr>
        <p:sp>
          <p:nvSpPr>
            <p:cNvPr id="89117" name="Text Box 96"/>
            <p:cNvSpPr txBox="1">
              <a:spLocks noChangeArrowheads="1"/>
            </p:cNvSpPr>
            <p:nvPr/>
          </p:nvSpPr>
          <p:spPr bwMode="auto">
            <a:xfrm>
              <a:off x="720" y="1824"/>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b="1">
                  <a:cs typeface="Arial" charset="0"/>
                  <a:sym typeface="Wingdings" pitchFamily="2" charset="2"/>
                </a:rPr>
                <a:t></a:t>
              </a:r>
            </a:p>
          </p:txBody>
        </p:sp>
        <p:sp>
          <p:nvSpPr>
            <p:cNvPr id="89118" name="Text Box 97"/>
            <p:cNvSpPr txBox="1">
              <a:spLocks noChangeArrowheads="1"/>
            </p:cNvSpPr>
            <p:nvPr/>
          </p:nvSpPr>
          <p:spPr bwMode="auto">
            <a:xfrm>
              <a:off x="746" y="17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a:solidFill>
                    <a:srgbClr val="5F5F5F"/>
                  </a:solidFill>
                  <a:cs typeface="Arial" charset="0"/>
                </a:rPr>
                <a:t>6</a:t>
              </a:r>
            </a:p>
          </p:txBody>
        </p:sp>
      </p:grpSp>
      <p:sp>
        <p:nvSpPr>
          <p:cNvPr id="199778" name="Rectangle 98"/>
          <p:cNvSpPr>
            <a:spLocks noChangeArrowheads="1"/>
          </p:cNvSpPr>
          <p:nvPr/>
        </p:nvSpPr>
        <p:spPr bwMode="auto">
          <a:xfrm>
            <a:off x="4864100" y="3721100"/>
            <a:ext cx="17526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9" name="Rectangle 99"/>
          <p:cNvSpPr>
            <a:spLocks noChangeArrowheads="1"/>
          </p:cNvSpPr>
          <p:nvPr/>
        </p:nvSpPr>
        <p:spPr bwMode="auto">
          <a:xfrm>
            <a:off x="4864100" y="4483100"/>
            <a:ext cx="17526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0" name="Rectangle 100"/>
          <p:cNvSpPr>
            <a:spLocks noChangeArrowheads="1"/>
          </p:cNvSpPr>
          <p:nvPr/>
        </p:nvSpPr>
        <p:spPr bwMode="auto">
          <a:xfrm>
            <a:off x="4864100" y="5286375"/>
            <a:ext cx="17526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1" name="Rectangle 101"/>
          <p:cNvSpPr>
            <a:spLocks noChangeArrowheads="1"/>
          </p:cNvSpPr>
          <p:nvPr/>
        </p:nvSpPr>
        <p:spPr bwMode="auto">
          <a:xfrm>
            <a:off x="6921500" y="3721100"/>
            <a:ext cx="1905000" cy="1905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2" name="Rectangle 102"/>
          <p:cNvSpPr>
            <a:spLocks noChangeArrowheads="1"/>
          </p:cNvSpPr>
          <p:nvPr/>
        </p:nvSpPr>
        <p:spPr bwMode="auto">
          <a:xfrm>
            <a:off x="1006475" y="3741738"/>
            <a:ext cx="1752600" cy="720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3" name="Rectangle 103"/>
          <p:cNvSpPr>
            <a:spLocks noChangeArrowheads="1"/>
          </p:cNvSpPr>
          <p:nvPr/>
        </p:nvSpPr>
        <p:spPr bwMode="auto">
          <a:xfrm>
            <a:off x="1006475" y="4462463"/>
            <a:ext cx="1752600" cy="842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4" name="Rectangle 104"/>
          <p:cNvSpPr>
            <a:spLocks noChangeArrowheads="1"/>
          </p:cNvSpPr>
          <p:nvPr/>
        </p:nvSpPr>
        <p:spPr bwMode="auto">
          <a:xfrm>
            <a:off x="1006475" y="5307013"/>
            <a:ext cx="17526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5" name="Rectangle 105"/>
          <p:cNvSpPr>
            <a:spLocks noChangeArrowheads="1"/>
          </p:cNvSpPr>
          <p:nvPr/>
        </p:nvSpPr>
        <p:spPr bwMode="auto">
          <a:xfrm>
            <a:off x="2806700" y="3741738"/>
            <a:ext cx="1752600" cy="720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6" name="Rectangle 106"/>
          <p:cNvSpPr>
            <a:spLocks noChangeArrowheads="1"/>
          </p:cNvSpPr>
          <p:nvPr/>
        </p:nvSpPr>
        <p:spPr bwMode="auto">
          <a:xfrm>
            <a:off x="2806700" y="4462463"/>
            <a:ext cx="1752600" cy="935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14" name="Text Box 107"/>
          <p:cNvSpPr txBox="1">
            <a:spLocks noChangeArrowheads="1"/>
          </p:cNvSpPr>
          <p:nvPr/>
        </p:nvSpPr>
        <p:spPr bwMode="auto">
          <a:xfrm>
            <a:off x="2730500" y="6159500"/>
            <a:ext cx="1009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cs typeface="Arial" charset="0"/>
              </a:rPr>
              <a:t>h ≤ h*</a:t>
            </a:r>
          </a:p>
        </p:txBody>
      </p:sp>
      <p:sp>
        <p:nvSpPr>
          <p:cNvPr id="89115" name="Text Box 108"/>
          <p:cNvSpPr txBox="1">
            <a:spLocks noChangeArrowheads="1"/>
          </p:cNvSpPr>
          <p:nvPr/>
        </p:nvSpPr>
        <p:spPr bwMode="auto">
          <a:xfrm>
            <a:off x="7835900" y="6083300"/>
            <a:ext cx="1009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400" b="1">
                <a:cs typeface="Arial" charset="0"/>
              </a:rPr>
              <a:t>h ≤ h*</a:t>
            </a:r>
          </a:p>
        </p:txBody>
      </p:sp>
      <p:sp>
        <p:nvSpPr>
          <p:cNvPr id="89116" name="Text Box 109"/>
          <p:cNvSpPr txBox="1">
            <a:spLocks noChangeArrowheads="1"/>
          </p:cNvSpPr>
          <p:nvPr/>
        </p:nvSpPr>
        <p:spPr bwMode="auto">
          <a:xfrm>
            <a:off x="8140700" y="6038850"/>
            <a:ext cx="296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320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778"/>
                                        </p:tgtEl>
                                        <p:attrNameLst>
                                          <p:attrName>style.visibility</p:attrName>
                                        </p:attrNameLst>
                                      </p:cBhvr>
                                      <p:to>
                                        <p:strVal val="visible"/>
                                      </p:to>
                                    </p:set>
                                    <p:animEffect transition="in" filter="fade">
                                      <p:cBhvr>
                                        <p:cTn id="7" dur="2000"/>
                                        <p:tgtEl>
                                          <p:spTgt spid="1997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9779"/>
                                        </p:tgtEl>
                                        <p:attrNameLst>
                                          <p:attrName>style.visibility</p:attrName>
                                        </p:attrNameLst>
                                      </p:cBhvr>
                                      <p:to>
                                        <p:strVal val="visible"/>
                                      </p:to>
                                    </p:set>
                                    <p:animEffect transition="in" filter="fade">
                                      <p:cBhvr>
                                        <p:cTn id="10" dur="2000"/>
                                        <p:tgtEl>
                                          <p:spTgt spid="1997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9780"/>
                                        </p:tgtEl>
                                        <p:attrNameLst>
                                          <p:attrName>style.visibility</p:attrName>
                                        </p:attrNameLst>
                                      </p:cBhvr>
                                      <p:to>
                                        <p:strVal val="visible"/>
                                      </p:to>
                                    </p:set>
                                    <p:animEffect transition="in" filter="fade">
                                      <p:cBhvr>
                                        <p:cTn id="13" dur="2000"/>
                                        <p:tgtEl>
                                          <p:spTgt spid="1997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9781"/>
                                        </p:tgtEl>
                                        <p:attrNameLst>
                                          <p:attrName>style.visibility</p:attrName>
                                        </p:attrNameLst>
                                      </p:cBhvr>
                                      <p:to>
                                        <p:strVal val="visible"/>
                                      </p:to>
                                    </p:set>
                                    <p:animEffect transition="in" filter="fade">
                                      <p:cBhvr>
                                        <p:cTn id="16" dur="2000"/>
                                        <p:tgtEl>
                                          <p:spTgt spid="1997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99684"/>
                                        </p:tgtEl>
                                        <p:attrNameLst>
                                          <p:attrName>style.visibility</p:attrName>
                                        </p:attrNameLst>
                                      </p:cBhvr>
                                      <p:to>
                                        <p:strVal val="visible"/>
                                      </p:to>
                                    </p:set>
                                    <p:animEffect transition="in" filter="fade">
                                      <p:cBhvr>
                                        <p:cTn id="21" dur="2000"/>
                                        <p:tgtEl>
                                          <p:spTgt spid="1996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1" nodeType="clickEffect">
                                  <p:stCondLst>
                                    <p:cond delay="0"/>
                                  </p:stCondLst>
                                  <p:childTnLst>
                                    <p:animEffect transition="out" filter="fade">
                                      <p:cBhvr>
                                        <p:cTn id="25" dur="2000"/>
                                        <p:tgtEl>
                                          <p:spTgt spid="199778"/>
                                        </p:tgtEl>
                                      </p:cBhvr>
                                    </p:animEffect>
                                    <p:set>
                                      <p:cBhvr>
                                        <p:cTn id="26" dur="1" fill="hold">
                                          <p:stCondLst>
                                            <p:cond delay="1999"/>
                                          </p:stCondLst>
                                        </p:cTn>
                                        <p:tgtEl>
                                          <p:spTgt spid="19977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99687"/>
                                        </p:tgtEl>
                                        <p:attrNameLst>
                                          <p:attrName>style.visibility</p:attrName>
                                        </p:attrNameLst>
                                      </p:cBhvr>
                                      <p:to>
                                        <p:strVal val="visible"/>
                                      </p:to>
                                    </p:set>
                                    <p:animEffect transition="in" filter="fade">
                                      <p:cBhvr>
                                        <p:cTn id="31" dur="2000"/>
                                        <p:tgtEl>
                                          <p:spTgt spid="19968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2000"/>
                                        <p:tgtEl>
                                          <p:spTgt spid="199779"/>
                                        </p:tgtEl>
                                      </p:cBhvr>
                                    </p:animEffect>
                                    <p:set>
                                      <p:cBhvr>
                                        <p:cTn id="36" dur="1" fill="hold">
                                          <p:stCondLst>
                                            <p:cond delay="1999"/>
                                          </p:stCondLst>
                                        </p:cTn>
                                        <p:tgtEl>
                                          <p:spTgt spid="199779"/>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99690"/>
                                        </p:tgtEl>
                                        <p:attrNameLst>
                                          <p:attrName>style.visibility</p:attrName>
                                        </p:attrNameLst>
                                      </p:cBhvr>
                                      <p:to>
                                        <p:strVal val="visible"/>
                                      </p:to>
                                    </p:set>
                                    <p:animEffect transition="in" filter="fade">
                                      <p:cBhvr>
                                        <p:cTn id="41" dur="2000"/>
                                        <p:tgtEl>
                                          <p:spTgt spid="19969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grpId="1" nodeType="clickEffect">
                                  <p:stCondLst>
                                    <p:cond delay="0"/>
                                  </p:stCondLst>
                                  <p:childTnLst>
                                    <p:animEffect transition="out" filter="fade">
                                      <p:cBhvr>
                                        <p:cTn id="45" dur="2000"/>
                                        <p:tgtEl>
                                          <p:spTgt spid="199780"/>
                                        </p:tgtEl>
                                      </p:cBhvr>
                                    </p:animEffect>
                                    <p:set>
                                      <p:cBhvr>
                                        <p:cTn id="46" dur="1" fill="hold">
                                          <p:stCondLst>
                                            <p:cond delay="1999"/>
                                          </p:stCondLst>
                                        </p:cTn>
                                        <p:tgtEl>
                                          <p:spTgt spid="199780"/>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99693"/>
                                        </p:tgtEl>
                                        <p:attrNameLst>
                                          <p:attrName>style.visibility</p:attrName>
                                        </p:attrNameLst>
                                      </p:cBhvr>
                                      <p:to>
                                        <p:strVal val="visible"/>
                                      </p:to>
                                    </p:set>
                                    <p:animEffect transition="in" filter="fade">
                                      <p:cBhvr>
                                        <p:cTn id="51" dur="2000"/>
                                        <p:tgtEl>
                                          <p:spTgt spid="19969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9782"/>
                                        </p:tgtEl>
                                        <p:attrNameLst>
                                          <p:attrName>style.visibility</p:attrName>
                                        </p:attrNameLst>
                                      </p:cBhvr>
                                      <p:to>
                                        <p:strVal val="visible"/>
                                      </p:to>
                                    </p:set>
                                    <p:animEffect transition="in" filter="fade">
                                      <p:cBhvr>
                                        <p:cTn id="56" dur="2000"/>
                                        <p:tgtEl>
                                          <p:spTgt spid="19978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9783"/>
                                        </p:tgtEl>
                                        <p:attrNameLst>
                                          <p:attrName>style.visibility</p:attrName>
                                        </p:attrNameLst>
                                      </p:cBhvr>
                                      <p:to>
                                        <p:strVal val="visible"/>
                                      </p:to>
                                    </p:set>
                                    <p:animEffect transition="in" filter="fade">
                                      <p:cBhvr>
                                        <p:cTn id="59" dur="2000"/>
                                        <p:tgtEl>
                                          <p:spTgt spid="19978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9784"/>
                                        </p:tgtEl>
                                        <p:attrNameLst>
                                          <p:attrName>style.visibility</p:attrName>
                                        </p:attrNameLst>
                                      </p:cBhvr>
                                      <p:to>
                                        <p:strVal val="visible"/>
                                      </p:to>
                                    </p:set>
                                    <p:animEffect transition="in" filter="fade">
                                      <p:cBhvr>
                                        <p:cTn id="62" dur="2000"/>
                                        <p:tgtEl>
                                          <p:spTgt spid="19978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9785"/>
                                        </p:tgtEl>
                                        <p:attrNameLst>
                                          <p:attrName>style.visibility</p:attrName>
                                        </p:attrNameLst>
                                      </p:cBhvr>
                                      <p:to>
                                        <p:strVal val="visible"/>
                                      </p:to>
                                    </p:set>
                                    <p:animEffect transition="in" filter="fade">
                                      <p:cBhvr>
                                        <p:cTn id="65" dur="2000"/>
                                        <p:tgtEl>
                                          <p:spTgt spid="19978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9786"/>
                                        </p:tgtEl>
                                        <p:attrNameLst>
                                          <p:attrName>style.visibility</p:attrName>
                                        </p:attrNameLst>
                                      </p:cBhvr>
                                      <p:to>
                                        <p:strVal val="visible"/>
                                      </p:to>
                                    </p:set>
                                    <p:animEffect transition="in" filter="fade">
                                      <p:cBhvr>
                                        <p:cTn id="68" dur="2000"/>
                                        <p:tgtEl>
                                          <p:spTgt spid="19978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199760"/>
                                        </p:tgtEl>
                                        <p:attrNameLst>
                                          <p:attrName>style.visibility</p:attrName>
                                        </p:attrNameLst>
                                      </p:cBhvr>
                                      <p:to>
                                        <p:strVal val="visible"/>
                                      </p:to>
                                    </p:set>
                                    <p:animEffect transition="in" filter="fade">
                                      <p:cBhvr>
                                        <p:cTn id="73" dur="2000"/>
                                        <p:tgtEl>
                                          <p:spTgt spid="19976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xit" presetSubtype="0" fill="hold" grpId="1" nodeType="clickEffect">
                                  <p:stCondLst>
                                    <p:cond delay="0"/>
                                  </p:stCondLst>
                                  <p:childTnLst>
                                    <p:animEffect transition="out" filter="fade">
                                      <p:cBhvr>
                                        <p:cTn id="77" dur="2000"/>
                                        <p:tgtEl>
                                          <p:spTgt spid="199782"/>
                                        </p:tgtEl>
                                      </p:cBhvr>
                                    </p:animEffect>
                                    <p:set>
                                      <p:cBhvr>
                                        <p:cTn id="78" dur="1" fill="hold">
                                          <p:stCondLst>
                                            <p:cond delay="1999"/>
                                          </p:stCondLst>
                                        </p:cTn>
                                        <p:tgtEl>
                                          <p:spTgt spid="199782"/>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199763"/>
                                        </p:tgtEl>
                                        <p:attrNameLst>
                                          <p:attrName>style.visibility</p:attrName>
                                        </p:attrNameLst>
                                      </p:cBhvr>
                                      <p:to>
                                        <p:strVal val="visible"/>
                                      </p:to>
                                    </p:set>
                                    <p:animEffect transition="in" filter="fade">
                                      <p:cBhvr>
                                        <p:cTn id="83" dur="2000"/>
                                        <p:tgtEl>
                                          <p:spTgt spid="19976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xit" presetSubtype="0" fill="hold" grpId="1" nodeType="clickEffect">
                                  <p:stCondLst>
                                    <p:cond delay="0"/>
                                  </p:stCondLst>
                                  <p:childTnLst>
                                    <p:animEffect transition="out" filter="fade">
                                      <p:cBhvr>
                                        <p:cTn id="87" dur="2000"/>
                                        <p:tgtEl>
                                          <p:spTgt spid="199783"/>
                                        </p:tgtEl>
                                      </p:cBhvr>
                                    </p:animEffect>
                                    <p:set>
                                      <p:cBhvr>
                                        <p:cTn id="88" dur="1" fill="hold">
                                          <p:stCondLst>
                                            <p:cond delay="1999"/>
                                          </p:stCondLst>
                                        </p:cTn>
                                        <p:tgtEl>
                                          <p:spTgt spid="199783"/>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199766"/>
                                        </p:tgtEl>
                                        <p:attrNameLst>
                                          <p:attrName>style.visibility</p:attrName>
                                        </p:attrNameLst>
                                      </p:cBhvr>
                                      <p:to>
                                        <p:strVal val="visible"/>
                                      </p:to>
                                    </p:set>
                                    <p:animEffect transition="in" filter="fade">
                                      <p:cBhvr>
                                        <p:cTn id="93" dur="2000"/>
                                        <p:tgtEl>
                                          <p:spTgt spid="19976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grpId="1" nodeType="clickEffect">
                                  <p:stCondLst>
                                    <p:cond delay="0"/>
                                  </p:stCondLst>
                                  <p:childTnLst>
                                    <p:animEffect transition="out" filter="fade">
                                      <p:cBhvr>
                                        <p:cTn id="97" dur="2000"/>
                                        <p:tgtEl>
                                          <p:spTgt spid="199784"/>
                                        </p:tgtEl>
                                      </p:cBhvr>
                                    </p:animEffect>
                                    <p:set>
                                      <p:cBhvr>
                                        <p:cTn id="98" dur="1" fill="hold">
                                          <p:stCondLst>
                                            <p:cond delay="1999"/>
                                          </p:stCondLst>
                                        </p:cTn>
                                        <p:tgtEl>
                                          <p:spTgt spid="199784"/>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199769"/>
                                        </p:tgtEl>
                                        <p:attrNameLst>
                                          <p:attrName>style.visibility</p:attrName>
                                        </p:attrNameLst>
                                      </p:cBhvr>
                                      <p:to>
                                        <p:strVal val="visible"/>
                                      </p:to>
                                    </p:set>
                                    <p:animEffect transition="in" filter="fade">
                                      <p:cBhvr>
                                        <p:cTn id="103" dur="2000"/>
                                        <p:tgtEl>
                                          <p:spTgt spid="199769"/>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xit" presetSubtype="0" fill="hold" grpId="1" nodeType="clickEffect">
                                  <p:stCondLst>
                                    <p:cond delay="0"/>
                                  </p:stCondLst>
                                  <p:childTnLst>
                                    <p:animEffect transition="out" filter="fade">
                                      <p:cBhvr>
                                        <p:cTn id="107" dur="2000"/>
                                        <p:tgtEl>
                                          <p:spTgt spid="199785"/>
                                        </p:tgtEl>
                                      </p:cBhvr>
                                    </p:animEffect>
                                    <p:set>
                                      <p:cBhvr>
                                        <p:cTn id="108" dur="1" fill="hold">
                                          <p:stCondLst>
                                            <p:cond delay="1999"/>
                                          </p:stCondLst>
                                        </p:cTn>
                                        <p:tgtEl>
                                          <p:spTgt spid="199785"/>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nodeType="clickEffect">
                                  <p:stCondLst>
                                    <p:cond delay="0"/>
                                  </p:stCondLst>
                                  <p:childTnLst>
                                    <p:set>
                                      <p:cBhvr>
                                        <p:cTn id="112" dur="1" fill="hold">
                                          <p:stCondLst>
                                            <p:cond delay="0"/>
                                          </p:stCondLst>
                                        </p:cTn>
                                        <p:tgtEl>
                                          <p:spTgt spid="199772"/>
                                        </p:tgtEl>
                                        <p:attrNameLst>
                                          <p:attrName>style.visibility</p:attrName>
                                        </p:attrNameLst>
                                      </p:cBhvr>
                                      <p:to>
                                        <p:strVal val="visible"/>
                                      </p:to>
                                    </p:set>
                                    <p:animEffect transition="in" filter="fade">
                                      <p:cBhvr>
                                        <p:cTn id="113" dur="2000"/>
                                        <p:tgtEl>
                                          <p:spTgt spid="199772"/>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xit" presetSubtype="0" fill="hold" grpId="1" nodeType="clickEffect">
                                  <p:stCondLst>
                                    <p:cond delay="0"/>
                                  </p:stCondLst>
                                  <p:childTnLst>
                                    <p:animEffect transition="out" filter="fade">
                                      <p:cBhvr>
                                        <p:cTn id="117" dur="2000"/>
                                        <p:tgtEl>
                                          <p:spTgt spid="199786"/>
                                        </p:tgtEl>
                                      </p:cBhvr>
                                    </p:animEffect>
                                    <p:set>
                                      <p:cBhvr>
                                        <p:cTn id="118" dur="1" fill="hold">
                                          <p:stCondLst>
                                            <p:cond delay="1999"/>
                                          </p:stCondLst>
                                        </p:cTn>
                                        <p:tgtEl>
                                          <p:spTgt spid="199786"/>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0" presetClass="entr" presetSubtype="0" fill="hold" nodeType="clickEffect">
                                  <p:stCondLst>
                                    <p:cond delay="0"/>
                                  </p:stCondLst>
                                  <p:childTnLst>
                                    <p:set>
                                      <p:cBhvr>
                                        <p:cTn id="122" dur="1" fill="hold">
                                          <p:stCondLst>
                                            <p:cond delay="0"/>
                                          </p:stCondLst>
                                        </p:cTn>
                                        <p:tgtEl>
                                          <p:spTgt spid="199775"/>
                                        </p:tgtEl>
                                        <p:attrNameLst>
                                          <p:attrName>style.visibility</p:attrName>
                                        </p:attrNameLst>
                                      </p:cBhvr>
                                      <p:to>
                                        <p:strVal val="visible"/>
                                      </p:to>
                                    </p:set>
                                    <p:animEffect transition="in" filter="fade">
                                      <p:cBhvr>
                                        <p:cTn id="123" dur="2000"/>
                                        <p:tgtEl>
                                          <p:spTgt spid="199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78" grpId="0" animBg="1"/>
      <p:bldP spid="199778" grpId="1" animBg="1"/>
      <p:bldP spid="199779" grpId="0" animBg="1"/>
      <p:bldP spid="199779" grpId="1" animBg="1"/>
      <p:bldP spid="199780" grpId="0" animBg="1"/>
      <p:bldP spid="199780" grpId="1" animBg="1"/>
      <p:bldP spid="199781" grpId="0" animBg="1"/>
      <p:bldP spid="199782" grpId="0" animBg="1"/>
      <p:bldP spid="199782" grpId="1" animBg="1"/>
      <p:bldP spid="199783" grpId="0" animBg="1"/>
      <p:bldP spid="199783" grpId="1" animBg="1"/>
      <p:bldP spid="199784" grpId="0" animBg="1"/>
      <p:bldP spid="199784" grpId="1" animBg="1"/>
      <p:bldP spid="199785" grpId="0" animBg="1"/>
      <p:bldP spid="199785" grpId="1" animBg="1"/>
      <p:bldP spid="199786" grpId="0" animBg="1"/>
      <p:bldP spid="199786"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5"/>
          <p:cNvSpPr>
            <a:spLocks noGrp="1"/>
          </p:cNvSpPr>
          <p:nvPr>
            <p:ph type="sldNum" sz="quarter" idx="12"/>
          </p:nvPr>
        </p:nvSpPr>
        <p:spPr/>
        <p:txBody>
          <a:bodyPr/>
          <a:lstStyle/>
          <a:p>
            <a:pPr>
              <a:defRPr/>
            </a:pPr>
            <a:fld id="{D9CAAB63-0A31-4C17-9338-62FB460B1A95}" type="slidenum">
              <a:rPr lang="fa-IR"/>
              <a:pPr>
                <a:defRPr/>
              </a:pPr>
              <a:t>87</a:t>
            </a:fld>
            <a:endParaRPr lang="en-US"/>
          </a:p>
        </p:txBody>
      </p:sp>
      <p:sp>
        <p:nvSpPr>
          <p:cNvPr id="9011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90116" name="Oval 3"/>
          <p:cNvSpPr>
            <a:spLocks noChangeArrowheads="1"/>
          </p:cNvSpPr>
          <p:nvPr/>
        </p:nvSpPr>
        <p:spPr bwMode="auto">
          <a:xfrm>
            <a:off x="4559300" y="2413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A/100</a:t>
            </a:r>
          </a:p>
        </p:txBody>
      </p:sp>
      <p:sp>
        <p:nvSpPr>
          <p:cNvPr id="90117" name="Oval 4"/>
          <p:cNvSpPr>
            <a:spLocks noChangeArrowheads="1"/>
          </p:cNvSpPr>
          <p:nvPr/>
        </p:nvSpPr>
        <p:spPr bwMode="auto">
          <a:xfrm>
            <a:off x="977900" y="3098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B/80</a:t>
            </a:r>
          </a:p>
        </p:txBody>
      </p:sp>
      <p:sp>
        <p:nvSpPr>
          <p:cNvPr id="90118" name="Oval 5"/>
          <p:cNvSpPr>
            <a:spLocks noChangeArrowheads="1"/>
          </p:cNvSpPr>
          <p:nvPr/>
        </p:nvSpPr>
        <p:spPr bwMode="auto">
          <a:xfrm>
            <a:off x="5092700" y="3098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C/95</a:t>
            </a:r>
          </a:p>
        </p:txBody>
      </p:sp>
      <p:sp>
        <p:nvSpPr>
          <p:cNvPr id="90119" name="Oval 6"/>
          <p:cNvSpPr>
            <a:spLocks noChangeArrowheads="1"/>
          </p:cNvSpPr>
          <p:nvPr/>
        </p:nvSpPr>
        <p:spPr bwMode="auto">
          <a:xfrm>
            <a:off x="292100" y="38147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E/86</a:t>
            </a:r>
          </a:p>
        </p:txBody>
      </p:sp>
      <p:sp>
        <p:nvSpPr>
          <p:cNvPr id="90120" name="Oval 7"/>
          <p:cNvSpPr>
            <a:spLocks noChangeArrowheads="1"/>
          </p:cNvSpPr>
          <p:nvPr/>
        </p:nvSpPr>
        <p:spPr bwMode="auto">
          <a:xfrm>
            <a:off x="2120900" y="38147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F/78</a:t>
            </a:r>
          </a:p>
        </p:txBody>
      </p:sp>
      <p:sp>
        <p:nvSpPr>
          <p:cNvPr id="90121" name="Oval 8"/>
          <p:cNvSpPr>
            <a:spLocks noChangeArrowheads="1"/>
          </p:cNvSpPr>
          <p:nvPr/>
        </p:nvSpPr>
        <p:spPr bwMode="auto">
          <a:xfrm>
            <a:off x="4406900" y="38147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G/90</a:t>
            </a:r>
          </a:p>
        </p:txBody>
      </p:sp>
      <p:sp>
        <p:nvSpPr>
          <p:cNvPr id="90122" name="Oval 9"/>
          <p:cNvSpPr>
            <a:spLocks noChangeArrowheads="1"/>
          </p:cNvSpPr>
          <p:nvPr/>
        </p:nvSpPr>
        <p:spPr bwMode="auto">
          <a:xfrm>
            <a:off x="6007100" y="38147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T/60</a:t>
            </a:r>
          </a:p>
        </p:txBody>
      </p:sp>
      <p:sp>
        <p:nvSpPr>
          <p:cNvPr id="90123" name="Oval 10"/>
          <p:cNvSpPr>
            <a:spLocks noChangeArrowheads="1"/>
          </p:cNvSpPr>
          <p:nvPr/>
        </p:nvSpPr>
        <p:spPr bwMode="auto">
          <a:xfrm>
            <a:off x="635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H/80</a:t>
            </a:r>
          </a:p>
        </p:txBody>
      </p:sp>
      <p:sp>
        <p:nvSpPr>
          <p:cNvPr id="90124" name="Oval 11"/>
          <p:cNvSpPr>
            <a:spLocks noChangeArrowheads="1"/>
          </p:cNvSpPr>
          <p:nvPr/>
        </p:nvSpPr>
        <p:spPr bwMode="auto">
          <a:xfrm>
            <a:off x="5969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J/82</a:t>
            </a:r>
          </a:p>
        </p:txBody>
      </p:sp>
      <p:sp>
        <p:nvSpPr>
          <p:cNvPr id="90125" name="Oval 12"/>
          <p:cNvSpPr>
            <a:spLocks noChangeArrowheads="1"/>
          </p:cNvSpPr>
          <p:nvPr/>
        </p:nvSpPr>
        <p:spPr bwMode="auto">
          <a:xfrm>
            <a:off x="29591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N/72</a:t>
            </a:r>
          </a:p>
        </p:txBody>
      </p:sp>
      <p:sp>
        <p:nvSpPr>
          <p:cNvPr id="90126" name="Oval 13"/>
          <p:cNvSpPr>
            <a:spLocks noChangeArrowheads="1"/>
          </p:cNvSpPr>
          <p:nvPr/>
        </p:nvSpPr>
        <p:spPr bwMode="auto">
          <a:xfrm>
            <a:off x="47117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L/80</a:t>
            </a:r>
          </a:p>
        </p:txBody>
      </p:sp>
      <p:sp>
        <p:nvSpPr>
          <p:cNvPr id="90127" name="Oval 14"/>
          <p:cNvSpPr>
            <a:spLocks noChangeArrowheads="1"/>
          </p:cNvSpPr>
          <p:nvPr/>
        </p:nvSpPr>
        <p:spPr bwMode="auto">
          <a:xfrm>
            <a:off x="41783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K/85</a:t>
            </a:r>
          </a:p>
        </p:txBody>
      </p:sp>
      <p:sp>
        <p:nvSpPr>
          <p:cNvPr id="90128" name="Oval 15"/>
          <p:cNvSpPr>
            <a:spLocks noChangeArrowheads="1"/>
          </p:cNvSpPr>
          <p:nvPr/>
        </p:nvSpPr>
        <p:spPr bwMode="auto">
          <a:xfrm>
            <a:off x="55880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W/52</a:t>
            </a:r>
          </a:p>
        </p:txBody>
      </p:sp>
      <p:sp>
        <p:nvSpPr>
          <p:cNvPr id="90129" name="Oval 16"/>
          <p:cNvSpPr>
            <a:spLocks noChangeArrowheads="1"/>
          </p:cNvSpPr>
          <p:nvPr/>
        </p:nvSpPr>
        <p:spPr bwMode="auto">
          <a:xfrm>
            <a:off x="63881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X/58</a:t>
            </a:r>
          </a:p>
        </p:txBody>
      </p:sp>
      <p:cxnSp>
        <p:nvCxnSpPr>
          <p:cNvPr id="90130" name="AutoShape 17"/>
          <p:cNvCxnSpPr>
            <a:cxnSpLocks noChangeShapeType="1"/>
            <a:stCxn id="90116" idx="4"/>
            <a:endCxn id="90117" idx="0"/>
          </p:cNvCxnSpPr>
          <p:nvPr/>
        </p:nvCxnSpPr>
        <p:spPr bwMode="auto">
          <a:xfrm flipH="1">
            <a:off x="1168400" y="2794000"/>
            <a:ext cx="358140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31" name="AutoShape 18"/>
          <p:cNvCxnSpPr>
            <a:cxnSpLocks noChangeShapeType="1"/>
            <a:stCxn id="90116" idx="4"/>
            <a:endCxn id="90118" idx="0"/>
          </p:cNvCxnSpPr>
          <p:nvPr/>
        </p:nvCxnSpPr>
        <p:spPr bwMode="auto">
          <a:xfrm>
            <a:off x="4749800" y="2794000"/>
            <a:ext cx="53340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32" name="AutoShape 19"/>
          <p:cNvCxnSpPr>
            <a:cxnSpLocks noChangeShapeType="1"/>
            <a:stCxn id="90117" idx="4"/>
            <a:endCxn id="90119" idx="0"/>
          </p:cNvCxnSpPr>
          <p:nvPr/>
        </p:nvCxnSpPr>
        <p:spPr bwMode="auto">
          <a:xfrm flipH="1">
            <a:off x="482600" y="3479800"/>
            <a:ext cx="685800" cy="3349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33" name="AutoShape 20"/>
          <p:cNvCxnSpPr>
            <a:cxnSpLocks noChangeShapeType="1"/>
            <a:stCxn id="90117" idx="4"/>
            <a:endCxn id="90120" idx="0"/>
          </p:cNvCxnSpPr>
          <p:nvPr/>
        </p:nvCxnSpPr>
        <p:spPr bwMode="auto">
          <a:xfrm>
            <a:off x="1168400" y="3479800"/>
            <a:ext cx="1143000" cy="3349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34" name="AutoShape 21"/>
          <p:cNvCxnSpPr>
            <a:cxnSpLocks noChangeShapeType="1"/>
            <a:stCxn id="90118" idx="4"/>
            <a:endCxn id="90121" idx="0"/>
          </p:cNvCxnSpPr>
          <p:nvPr/>
        </p:nvCxnSpPr>
        <p:spPr bwMode="auto">
          <a:xfrm flipH="1">
            <a:off x="4597400" y="3479800"/>
            <a:ext cx="685800" cy="3349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35" name="AutoShape 22"/>
          <p:cNvCxnSpPr>
            <a:cxnSpLocks noChangeShapeType="1"/>
            <a:stCxn id="90118" idx="4"/>
            <a:endCxn id="90122" idx="0"/>
          </p:cNvCxnSpPr>
          <p:nvPr/>
        </p:nvCxnSpPr>
        <p:spPr bwMode="auto">
          <a:xfrm>
            <a:off x="5283200" y="3479800"/>
            <a:ext cx="914400" cy="3349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36" name="AutoShape 23"/>
          <p:cNvCxnSpPr>
            <a:cxnSpLocks noChangeShapeType="1"/>
            <a:stCxn id="90119" idx="4"/>
            <a:endCxn id="90123" idx="0"/>
          </p:cNvCxnSpPr>
          <p:nvPr/>
        </p:nvCxnSpPr>
        <p:spPr bwMode="auto">
          <a:xfrm flipH="1">
            <a:off x="254000" y="4195763"/>
            <a:ext cx="2286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37" name="AutoShape 24"/>
          <p:cNvCxnSpPr>
            <a:cxnSpLocks noChangeShapeType="1"/>
            <a:stCxn id="90119" idx="4"/>
            <a:endCxn id="90124" idx="0"/>
          </p:cNvCxnSpPr>
          <p:nvPr/>
        </p:nvCxnSpPr>
        <p:spPr bwMode="auto">
          <a:xfrm>
            <a:off x="482600" y="4195763"/>
            <a:ext cx="3048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38" name="AutoShape 25"/>
          <p:cNvCxnSpPr>
            <a:cxnSpLocks noChangeShapeType="1"/>
            <a:stCxn id="90120" idx="4"/>
            <a:endCxn id="90125" idx="0"/>
          </p:cNvCxnSpPr>
          <p:nvPr/>
        </p:nvCxnSpPr>
        <p:spPr bwMode="auto">
          <a:xfrm>
            <a:off x="2311400" y="4195763"/>
            <a:ext cx="8382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39" name="AutoShape 26"/>
          <p:cNvCxnSpPr>
            <a:cxnSpLocks noChangeShapeType="1"/>
            <a:stCxn id="90121" idx="4"/>
            <a:endCxn id="90127" idx="0"/>
          </p:cNvCxnSpPr>
          <p:nvPr/>
        </p:nvCxnSpPr>
        <p:spPr bwMode="auto">
          <a:xfrm flipH="1">
            <a:off x="4368800" y="4195763"/>
            <a:ext cx="2286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40" name="AutoShape 27"/>
          <p:cNvCxnSpPr>
            <a:cxnSpLocks noChangeShapeType="1"/>
            <a:stCxn id="90122" idx="4"/>
            <a:endCxn id="90128" idx="0"/>
          </p:cNvCxnSpPr>
          <p:nvPr/>
        </p:nvCxnSpPr>
        <p:spPr bwMode="auto">
          <a:xfrm flipH="1">
            <a:off x="5778500" y="4195763"/>
            <a:ext cx="4191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41" name="AutoShape 28"/>
          <p:cNvCxnSpPr>
            <a:cxnSpLocks noChangeShapeType="1"/>
            <a:stCxn id="90122" idx="4"/>
            <a:endCxn id="90129" idx="0"/>
          </p:cNvCxnSpPr>
          <p:nvPr/>
        </p:nvCxnSpPr>
        <p:spPr bwMode="auto">
          <a:xfrm>
            <a:off x="6197600" y="4195763"/>
            <a:ext cx="3810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42" name="AutoShape 29"/>
          <p:cNvCxnSpPr>
            <a:cxnSpLocks noChangeShapeType="1"/>
            <a:stCxn id="90121" idx="4"/>
            <a:endCxn id="90126" idx="0"/>
          </p:cNvCxnSpPr>
          <p:nvPr/>
        </p:nvCxnSpPr>
        <p:spPr bwMode="auto">
          <a:xfrm>
            <a:off x="4597400" y="4195763"/>
            <a:ext cx="3048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143" name="Oval 30"/>
          <p:cNvSpPr>
            <a:spLocks noChangeArrowheads="1"/>
          </p:cNvSpPr>
          <p:nvPr/>
        </p:nvSpPr>
        <p:spPr bwMode="auto">
          <a:xfrm>
            <a:off x="14351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M/75</a:t>
            </a:r>
          </a:p>
        </p:txBody>
      </p:sp>
      <p:sp>
        <p:nvSpPr>
          <p:cNvPr id="90144" name="Oval 31"/>
          <p:cNvSpPr>
            <a:spLocks noChangeArrowheads="1"/>
          </p:cNvSpPr>
          <p:nvPr/>
        </p:nvSpPr>
        <p:spPr bwMode="auto">
          <a:xfrm>
            <a:off x="5283200" y="5232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Y/47</a:t>
            </a:r>
          </a:p>
        </p:txBody>
      </p:sp>
      <p:sp>
        <p:nvSpPr>
          <p:cNvPr id="90145" name="Oval 32"/>
          <p:cNvSpPr>
            <a:spLocks noChangeArrowheads="1"/>
          </p:cNvSpPr>
          <p:nvPr/>
        </p:nvSpPr>
        <p:spPr bwMode="auto">
          <a:xfrm>
            <a:off x="5816600" y="5232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Z/50</a:t>
            </a:r>
          </a:p>
        </p:txBody>
      </p:sp>
      <p:sp>
        <p:nvSpPr>
          <p:cNvPr id="90146" name="Oval 33"/>
          <p:cNvSpPr>
            <a:spLocks noChangeArrowheads="1"/>
          </p:cNvSpPr>
          <p:nvPr/>
        </p:nvSpPr>
        <p:spPr bwMode="auto">
          <a:xfrm>
            <a:off x="1206500" y="5232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O/78</a:t>
            </a:r>
          </a:p>
        </p:txBody>
      </p:sp>
      <p:sp>
        <p:nvSpPr>
          <p:cNvPr id="90147" name="Oval 34"/>
          <p:cNvSpPr>
            <a:spLocks noChangeArrowheads="1"/>
          </p:cNvSpPr>
          <p:nvPr/>
        </p:nvSpPr>
        <p:spPr bwMode="auto">
          <a:xfrm>
            <a:off x="1739900" y="5232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P/79</a:t>
            </a:r>
          </a:p>
        </p:txBody>
      </p:sp>
      <p:cxnSp>
        <p:nvCxnSpPr>
          <p:cNvPr id="90148" name="AutoShape 35"/>
          <p:cNvCxnSpPr>
            <a:cxnSpLocks noChangeShapeType="1"/>
            <a:stCxn id="90120" idx="4"/>
            <a:endCxn id="90143" idx="0"/>
          </p:cNvCxnSpPr>
          <p:nvPr/>
        </p:nvCxnSpPr>
        <p:spPr bwMode="auto">
          <a:xfrm flipH="1">
            <a:off x="1625600" y="4195763"/>
            <a:ext cx="6858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49" name="AutoShape 36"/>
          <p:cNvCxnSpPr>
            <a:cxnSpLocks noChangeShapeType="1"/>
            <a:stCxn id="90143" idx="4"/>
            <a:endCxn id="90146" idx="0"/>
          </p:cNvCxnSpPr>
          <p:nvPr/>
        </p:nvCxnSpPr>
        <p:spPr bwMode="auto">
          <a:xfrm flipH="1">
            <a:off x="1397000" y="4851400"/>
            <a:ext cx="2286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50" name="AutoShape 37"/>
          <p:cNvCxnSpPr>
            <a:cxnSpLocks noChangeShapeType="1"/>
            <a:stCxn id="90143" idx="4"/>
            <a:endCxn id="90147" idx="0"/>
          </p:cNvCxnSpPr>
          <p:nvPr/>
        </p:nvCxnSpPr>
        <p:spPr bwMode="auto">
          <a:xfrm>
            <a:off x="1625600" y="4851400"/>
            <a:ext cx="3048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51" name="AutoShape 38"/>
          <p:cNvCxnSpPr>
            <a:cxnSpLocks noChangeShapeType="1"/>
            <a:stCxn id="90128" idx="4"/>
            <a:endCxn id="90144" idx="0"/>
          </p:cNvCxnSpPr>
          <p:nvPr/>
        </p:nvCxnSpPr>
        <p:spPr bwMode="auto">
          <a:xfrm flipH="1">
            <a:off x="5473700" y="4851400"/>
            <a:ext cx="3048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52" name="AutoShape 39"/>
          <p:cNvCxnSpPr>
            <a:cxnSpLocks noChangeShapeType="1"/>
            <a:stCxn id="90128" idx="4"/>
            <a:endCxn id="90145" idx="0"/>
          </p:cNvCxnSpPr>
          <p:nvPr/>
        </p:nvCxnSpPr>
        <p:spPr bwMode="auto">
          <a:xfrm>
            <a:off x="5778500" y="4851400"/>
            <a:ext cx="2286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153" name="Oval 40"/>
          <p:cNvSpPr>
            <a:spLocks noChangeArrowheads="1"/>
          </p:cNvSpPr>
          <p:nvPr/>
        </p:nvSpPr>
        <p:spPr bwMode="auto">
          <a:xfrm>
            <a:off x="7912100" y="3098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D/90</a:t>
            </a:r>
          </a:p>
        </p:txBody>
      </p:sp>
      <p:sp>
        <p:nvSpPr>
          <p:cNvPr id="90154" name="Oval 41"/>
          <p:cNvSpPr>
            <a:spLocks noChangeArrowheads="1"/>
          </p:cNvSpPr>
          <p:nvPr/>
        </p:nvSpPr>
        <p:spPr bwMode="auto">
          <a:xfrm>
            <a:off x="7454900" y="38147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M/75</a:t>
            </a:r>
          </a:p>
        </p:txBody>
      </p:sp>
      <p:sp>
        <p:nvSpPr>
          <p:cNvPr id="90155" name="Oval 42"/>
          <p:cNvSpPr>
            <a:spLocks noChangeArrowheads="1"/>
          </p:cNvSpPr>
          <p:nvPr/>
        </p:nvSpPr>
        <p:spPr bwMode="auto">
          <a:xfrm>
            <a:off x="8445500" y="3814763"/>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I/87</a:t>
            </a:r>
          </a:p>
        </p:txBody>
      </p:sp>
      <p:sp>
        <p:nvSpPr>
          <p:cNvPr id="90156" name="Oval 43"/>
          <p:cNvSpPr>
            <a:spLocks noChangeArrowheads="1"/>
          </p:cNvSpPr>
          <p:nvPr/>
        </p:nvSpPr>
        <p:spPr bwMode="auto">
          <a:xfrm>
            <a:off x="76835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P/79</a:t>
            </a:r>
          </a:p>
        </p:txBody>
      </p:sp>
      <p:sp>
        <p:nvSpPr>
          <p:cNvPr id="90157" name="Oval 44"/>
          <p:cNvSpPr>
            <a:spLocks noChangeArrowheads="1"/>
          </p:cNvSpPr>
          <p:nvPr/>
        </p:nvSpPr>
        <p:spPr bwMode="auto">
          <a:xfrm>
            <a:off x="71501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O/78</a:t>
            </a:r>
          </a:p>
        </p:txBody>
      </p:sp>
      <p:sp>
        <p:nvSpPr>
          <p:cNvPr id="90158" name="Oval 45"/>
          <p:cNvSpPr>
            <a:spLocks noChangeArrowheads="1"/>
          </p:cNvSpPr>
          <p:nvPr/>
        </p:nvSpPr>
        <p:spPr bwMode="auto">
          <a:xfrm>
            <a:off x="81407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U/81</a:t>
            </a:r>
          </a:p>
        </p:txBody>
      </p:sp>
      <p:sp>
        <p:nvSpPr>
          <p:cNvPr id="90159" name="Oval 46"/>
          <p:cNvSpPr>
            <a:spLocks noChangeArrowheads="1"/>
          </p:cNvSpPr>
          <p:nvPr/>
        </p:nvSpPr>
        <p:spPr bwMode="auto">
          <a:xfrm>
            <a:off x="8712200" y="447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V/83</a:t>
            </a:r>
          </a:p>
        </p:txBody>
      </p:sp>
      <p:cxnSp>
        <p:nvCxnSpPr>
          <p:cNvPr id="90160" name="AutoShape 47"/>
          <p:cNvCxnSpPr>
            <a:cxnSpLocks noChangeShapeType="1"/>
            <a:stCxn id="90116" idx="4"/>
            <a:endCxn id="90153" idx="0"/>
          </p:cNvCxnSpPr>
          <p:nvPr/>
        </p:nvCxnSpPr>
        <p:spPr bwMode="auto">
          <a:xfrm>
            <a:off x="4749800" y="2794000"/>
            <a:ext cx="335280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61" name="AutoShape 48"/>
          <p:cNvCxnSpPr>
            <a:cxnSpLocks noChangeShapeType="1"/>
            <a:stCxn id="90153" idx="4"/>
            <a:endCxn id="90154" idx="0"/>
          </p:cNvCxnSpPr>
          <p:nvPr/>
        </p:nvCxnSpPr>
        <p:spPr bwMode="auto">
          <a:xfrm flipH="1">
            <a:off x="7645400" y="3479800"/>
            <a:ext cx="457200" cy="3349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62" name="AutoShape 49"/>
          <p:cNvCxnSpPr>
            <a:cxnSpLocks noChangeShapeType="1"/>
            <a:stCxn id="90153" idx="4"/>
            <a:endCxn id="90155" idx="0"/>
          </p:cNvCxnSpPr>
          <p:nvPr/>
        </p:nvCxnSpPr>
        <p:spPr bwMode="auto">
          <a:xfrm>
            <a:off x="8102600" y="3479800"/>
            <a:ext cx="533400" cy="3349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63" name="AutoShape 50"/>
          <p:cNvCxnSpPr>
            <a:cxnSpLocks noChangeShapeType="1"/>
            <a:stCxn id="90154" idx="4"/>
            <a:endCxn id="90157" idx="0"/>
          </p:cNvCxnSpPr>
          <p:nvPr/>
        </p:nvCxnSpPr>
        <p:spPr bwMode="auto">
          <a:xfrm flipH="1">
            <a:off x="7340600" y="4195763"/>
            <a:ext cx="3048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64" name="AutoShape 51"/>
          <p:cNvCxnSpPr>
            <a:cxnSpLocks noChangeShapeType="1"/>
            <a:stCxn id="90155" idx="4"/>
            <a:endCxn id="90158" idx="0"/>
          </p:cNvCxnSpPr>
          <p:nvPr/>
        </p:nvCxnSpPr>
        <p:spPr bwMode="auto">
          <a:xfrm flipH="1">
            <a:off x="8331200" y="4195763"/>
            <a:ext cx="3048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65" name="AutoShape 52"/>
          <p:cNvCxnSpPr>
            <a:cxnSpLocks noChangeShapeType="1"/>
            <a:stCxn id="90155" idx="4"/>
            <a:endCxn id="90159" idx="0"/>
          </p:cNvCxnSpPr>
          <p:nvPr/>
        </p:nvCxnSpPr>
        <p:spPr bwMode="auto">
          <a:xfrm>
            <a:off x="8636000" y="4195763"/>
            <a:ext cx="2667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66" name="AutoShape 53"/>
          <p:cNvCxnSpPr>
            <a:cxnSpLocks noChangeShapeType="1"/>
            <a:stCxn id="90154" idx="4"/>
            <a:endCxn id="90156" idx="0"/>
          </p:cNvCxnSpPr>
          <p:nvPr/>
        </p:nvCxnSpPr>
        <p:spPr bwMode="auto">
          <a:xfrm>
            <a:off x="7645400" y="4195763"/>
            <a:ext cx="228600" cy="274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167" name="Oval 54"/>
          <p:cNvSpPr>
            <a:spLocks noChangeArrowheads="1"/>
          </p:cNvSpPr>
          <p:nvPr/>
        </p:nvSpPr>
        <p:spPr bwMode="auto">
          <a:xfrm>
            <a:off x="3492500" y="5232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T/60</a:t>
            </a:r>
          </a:p>
        </p:txBody>
      </p:sp>
      <p:cxnSp>
        <p:nvCxnSpPr>
          <p:cNvPr id="90168" name="AutoShape 55"/>
          <p:cNvCxnSpPr>
            <a:cxnSpLocks noChangeShapeType="1"/>
            <a:stCxn id="90125" idx="4"/>
            <a:endCxn id="90167" idx="0"/>
          </p:cNvCxnSpPr>
          <p:nvPr/>
        </p:nvCxnSpPr>
        <p:spPr bwMode="auto">
          <a:xfrm>
            <a:off x="3149600" y="4851400"/>
            <a:ext cx="5334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169" name="Oval 56"/>
          <p:cNvSpPr>
            <a:spLocks noChangeArrowheads="1"/>
          </p:cNvSpPr>
          <p:nvPr/>
        </p:nvSpPr>
        <p:spPr bwMode="auto">
          <a:xfrm>
            <a:off x="5588000" y="5842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R/20</a:t>
            </a:r>
          </a:p>
        </p:txBody>
      </p:sp>
      <p:cxnSp>
        <p:nvCxnSpPr>
          <p:cNvPr id="90170" name="AutoShape 57"/>
          <p:cNvCxnSpPr>
            <a:cxnSpLocks noChangeShapeType="1"/>
            <a:stCxn id="90144" idx="4"/>
            <a:endCxn id="90169" idx="0"/>
          </p:cNvCxnSpPr>
          <p:nvPr/>
        </p:nvCxnSpPr>
        <p:spPr bwMode="auto">
          <a:xfrm>
            <a:off x="5473700" y="5613400"/>
            <a:ext cx="304800" cy="228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71" name="AutoShape 58"/>
          <p:cNvCxnSpPr>
            <a:cxnSpLocks noChangeShapeType="1"/>
            <a:stCxn id="90144" idx="4"/>
            <a:endCxn id="90187" idx="0"/>
          </p:cNvCxnSpPr>
          <p:nvPr/>
        </p:nvCxnSpPr>
        <p:spPr bwMode="auto">
          <a:xfrm flipH="1">
            <a:off x="5245100" y="5613400"/>
            <a:ext cx="228600" cy="228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0172" name="Group 59"/>
          <p:cNvGrpSpPr>
            <a:grpSpLocks/>
          </p:cNvGrpSpPr>
          <p:nvPr/>
        </p:nvGrpSpPr>
        <p:grpSpPr bwMode="auto">
          <a:xfrm>
            <a:off x="5054600" y="5842000"/>
            <a:ext cx="381000" cy="381000"/>
            <a:chOff x="3888" y="4080"/>
            <a:chExt cx="240" cy="240"/>
          </a:xfrm>
        </p:grpSpPr>
        <p:sp>
          <p:nvSpPr>
            <p:cNvPr id="90187" name="Oval 60"/>
            <p:cNvSpPr>
              <a:spLocks noChangeArrowheads="1"/>
            </p:cNvSpPr>
            <p:nvPr/>
          </p:nvSpPr>
          <p:spPr bwMode="auto">
            <a:xfrm>
              <a:off x="3888" y="408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Q/0</a:t>
              </a:r>
            </a:p>
          </p:txBody>
        </p:sp>
        <p:sp>
          <p:nvSpPr>
            <p:cNvPr id="90188" name="Rectangle 61"/>
            <p:cNvSpPr>
              <a:spLocks noChangeArrowheads="1"/>
            </p:cNvSpPr>
            <p:nvPr/>
          </p:nvSpPr>
          <p:spPr bwMode="auto">
            <a:xfrm>
              <a:off x="3888" y="4080"/>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0173" name="Oval 62"/>
          <p:cNvSpPr>
            <a:spLocks noChangeArrowheads="1"/>
          </p:cNvSpPr>
          <p:nvPr/>
        </p:nvSpPr>
        <p:spPr bwMode="auto">
          <a:xfrm>
            <a:off x="3187700" y="5842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W/52</a:t>
            </a:r>
          </a:p>
        </p:txBody>
      </p:sp>
      <p:sp>
        <p:nvSpPr>
          <p:cNvPr id="90174" name="Oval 63"/>
          <p:cNvSpPr>
            <a:spLocks noChangeArrowheads="1"/>
          </p:cNvSpPr>
          <p:nvPr/>
        </p:nvSpPr>
        <p:spPr bwMode="auto">
          <a:xfrm>
            <a:off x="3797300" y="5842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X/58</a:t>
            </a:r>
          </a:p>
        </p:txBody>
      </p:sp>
      <p:cxnSp>
        <p:nvCxnSpPr>
          <p:cNvPr id="90175" name="AutoShape 64"/>
          <p:cNvCxnSpPr>
            <a:cxnSpLocks noChangeShapeType="1"/>
            <a:stCxn id="90167" idx="4"/>
            <a:endCxn id="90173" idx="0"/>
          </p:cNvCxnSpPr>
          <p:nvPr/>
        </p:nvCxnSpPr>
        <p:spPr bwMode="auto">
          <a:xfrm flipH="1">
            <a:off x="3378200" y="5613400"/>
            <a:ext cx="304800" cy="228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76" name="AutoShape 65"/>
          <p:cNvCxnSpPr>
            <a:cxnSpLocks noChangeShapeType="1"/>
            <a:stCxn id="90167" idx="4"/>
            <a:endCxn id="90174" idx="0"/>
          </p:cNvCxnSpPr>
          <p:nvPr/>
        </p:nvCxnSpPr>
        <p:spPr bwMode="auto">
          <a:xfrm>
            <a:off x="3683000" y="5613400"/>
            <a:ext cx="304800" cy="228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177" name="Oval 66"/>
          <p:cNvSpPr>
            <a:spLocks noChangeArrowheads="1"/>
          </p:cNvSpPr>
          <p:nvPr/>
        </p:nvSpPr>
        <p:spPr bwMode="auto">
          <a:xfrm>
            <a:off x="2959100" y="64325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Y/47</a:t>
            </a:r>
          </a:p>
        </p:txBody>
      </p:sp>
      <p:sp>
        <p:nvSpPr>
          <p:cNvPr id="90178" name="Oval 67"/>
          <p:cNvSpPr>
            <a:spLocks noChangeArrowheads="1"/>
          </p:cNvSpPr>
          <p:nvPr/>
        </p:nvSpPr>
        <p:spPr bwMode="auto">
          <a:xfrm>
            <a:off x="3549650" y="64325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Z/50</a:t>
            </a:r>
          </a:p>
        </p:txBody>
      </p:sp>
      <p:cxnSp>
        <p:nvCxnSpPr>
          <p:cNvPr id="90179" name="AutoShape 68"/>
          <p:cNvCxnSpPr>
            <a:cxnSpLocks noChangeShapeType="1"/>
            <a:stCxn id="90173" idx="4"/>
            <a:endCxn id="90177" idx="0"/>
          </p:cNvCxnSpPr>
          <p:nvPr/>
        </p:nvCxnSpPr>
        <p:spPr bwMode="auto">
          <a:xfrm flipH="1">
            <a:off x="3149600" y="6223000"/>
            <a:ext cx="228600" cy="2095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180" name="AutoShape 69"/>
          <p:cNvCxnSpPr>
            <a:cxnSpLocks noChangeShapeType="1"/>
            <a:stCxn id="90173" idx="4"/>
            <a:endCxn id="90178" idx="0"/>
          </p:cNvCxnSpPr>
          <p:nvPr/>
        </p:nvCxnSpPr>
        <p:spPr bwMode="auto">
          <a:xfrm>
            <a:off x="3378200" y="6223000"/>
            <a:ext cx="361950" cy="2095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181" name="Oval 70"/>
          <p:cNvSpPr>
            <a:spLocks noChangeArrowheads="1"/>
          </p:cNvSpPr>
          <p:nvPr/>
        </p:nvSpPr>
        <p:spPr bwMode="auto">
          <a:xfrm>
            <a:off x="2501900" y="5232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S/70</a:t>
            </a:r>
          </a:p>
        </p:txBody>
      </p:sp>
      <p:cxnSp>
        <p:nvCxnSpPr>
          <p:cNvPr id="90182" name="AutoShape 71"/>
          <p:cNvCxnSpPr>
            <a:cxnSpLocks noChangeShapeType="1"/>
            <a:stCxn id="90125" idx="4"/>
            <a:endCxn id="90181" idx="0"/>
          </p:cNvCxnSpPr>
          <p:nvPr/>
        </p:nvCxnSpPr>
        <p:spPr bwMode="auto">
          <a:xfrm flipH="1">
            <a:off x="2692400" y="4851400"/>
            <a:ext cx="457200"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183" name="Text Box 72"/>
          <p:cNvSpPr txBox="1">
            <a:spLocks noChangeArrowheads="1"/>
          </p:cNvSpPr>
          <p:nvPr/>
        </p:nvSpPr>
        <p:spPr bwMode="auto">
          <a:xfrm>
            <a:off x="2730500" y="2794000"/>
            <a:ext cx="228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FF0000"/>
                </a:solidFill>
                <a:cs typeface="Arial" charset="0"/>
              </a:rPr>
              <a:t>10</a:t>
            </a:r>
          </a:p>
        </p:txBody>
      </p:sp>
      <p:sp>
        <p:nvSpPr>
          <p:cNvPr id="90184" name="Rectangle 73"/>
          <p:cNvSpPr>
            <a:spLocks noChangeArrowheads="1"/>
          </p:cNvSpPr>
          <p:nvPr/>
        </p:nvSpPr>
        <p:spPr bwMode="auto">
          <a:xfrm>
            <a:off x="603250" y="18637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r>
              <a:rPr lang="fa-IR" sz="3600" b="1">
                <a:solidFill>
                  <a:schemeClr val="accent2"/>
                </a:solidFill>
                <a:cs typeface="Lotus" pitchFamily="2" charset="-78"/>
              </a:rPr>
              <a:t> و اجتناب از گره های تکراری</a:t>
            </a:r>
            <a:endParaRPr lang="en-US" sz="3600" b="1">
              <a:solidFill>
                <a:schemeClr val="accent2"/>
              </a:solidFill>
              <a:cs typeface="Lotus" pitchFamily="2" charset="-78"/>
            </a:endParaRPr>
          </a:p>
        </p:txBody>
      </p:sp>
      <p:sp>
        <p:nvSpPr>
          <p:cNvPr id="90185" name="Text Box 74"/>
          <p:cNvSpPr txBox="1">
            <a:spLocks noChangeArrowheads="1"/>
          </p:cNvSpPr>
          <p:nvPr/>
        </p:nvSpPr>
        <p:spPr bwMode="auto">
          <a:xfrm>
            <a:off x="6227763" y="5445125"/>
            <a:ext cx="27003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3600" b="1">
              <a:solidFill>
                <a:schemeClr val="accent2"/>
              </a:solidFill>
              <a:cs typeface="Lotus" pitchFamily="2" charset="-78"/>
            </a:endParaRPr>
          </a:p>
        </p:txBody>
      </p:sp>
      <p:sp>
        <p:nvSpPr>
          <p:cNvPr id="90186" name="Text Box 75"/>
          <p:cNvSpPr txBox="1">
            <a:spLocks noChangeArrowheads="1"/>
          </p:cNvSpPr>
          <p:nvPr/>
        </p:nvSpPr>
        <p:spPr bwMode="auto">
          <a:xfrm>
            <a:off x="6443663" y="5876925"/>
            <a:ext cx="230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2000" b="1">
                <a:solidFill>
                  <a:srgbClr val="CC3300"/>
                </a:solidFill>
                <a:cs typeface="Lotus" pitchFamily="2" charset="-78"/>
              </a:rPr>
              <a:t>هزينه هر مرحله 10 ميباشد</a:t>
            </a:r>
            <a:endParaRPr lang="en-US" sz="20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lide Number Placeholder 5"/>
          <p:cNvSpPr>
            <a:spLocks noGrp="1"/>
          </p:cNvSpPr>
          <p:nvPr>
            <p:ph type="sldNum" sz="quarter" idx="12"/>
          </p:nvPr>
        </p:nvSpPr>
        <p:spPr/>
        <p:txBody>
          <a:bodyPr/>
          <a:lstStyle/>
          <a:p>
            <a:pPr>
              <a:defRPr/>
            </a:pPr>
            <a:fld id="{9403AC6F-9A1E-413C-8856-3893EE539386}" type="slidenum">
              <a:rPr lang="fa-IR"/>
              <a:pPr>
                <a:defRPr/>
              </a:pPr>
              <a:t>88</a:t>
            </a:fld>
            <a:endParaRPr lang="en-US"/>
          </a:p>
        </p:txBody>
      </p:sp>
      <p:sp>
        <p:nvSpPr>
          <p:cNvPr id="9113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91140" name="Rectangle 3"/>
          <p:cNvSpPr>
            <a:spLocks noChangeArrowheads="1"/>
          </p:cNvSpPr>
          <p:nvPr/>
        </p:nvSpPr>
        <p:spPr bwMode="auto">
          <a:xfrm>
            <a:off x="603250" y="18637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r>
              <a:rPr lang="fa-IR" sz="3600" b="1">
                <a:solidFill>
                  <a:schemeClr val="accent2"/>
                </a:solidFill>
                <a:cs typeface="Lotus" pitchFamily="2" charset="-78"/>
              </a:rPr>
              <a:t> و اجتناب از گره های تکراری</a:t>
            </a:r>
            <a:endParaRPr lang="en-US" sz="3600" b="1">
              <a:solidFill>
                <a:schemeClr val="accent2"/>
              </a:solidFill>
              <a:cs typeface="Lotus" pitchFamily="2" charset="-78"/>
            </a:endParaRPr>
          </a:p>
        </p:txBody>
      </p:sp>
      <p:sp>
        <p:nvSpPr>
          <p:cNvPr id="91141" name="Oval 4"/>
          <p:cNvSpPr>
            <a:spLocks noChangeArrowheads="1"/>
          </p:cNvSpPr>
          <p:nvPr/>
        </p:nvSpPr>
        <p:spPr bwMode="auto">
          <a:xfrm>
            <a:off x="4572000" y="239395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A/100</a:t>
            </a:r>
          </a:p>
        </p:txBody>
      </p:sp>
      <p:grpSp>
        <p:nvGrpSpPr>
          <p:cNvPr id="201733" name="Group 5"/>
          <p:cNvGrpSpPr>
            <a:grpSpLocks/>
          </p:cNvGrpSpPr>
          <p:nvPr/>
        </p:nvGrpSpPr>
        <p:grpSpPr bwMode="auto">
          <a:xfrm>
            <a:off x="990600" y="2774950"/>
            <a:ext cx="7315200" cy="685800"/>
            <a:chOff x="624" y="1728"/>
            <a:chExt cx="4608" cy="432"/>
          </a:xfrm>
        </p:grpSpPr>
        <p:sp>
          <p:nvSpPr>
            <p:cNvPr id="91254" name="Oval 6"/>
            <p:cNvSpPr>
              <a:spLocks noChangeArrowheads="1"/>
            </p:cNvSpPr>
            <p:nvPr/>
          </p:nvSpPr>
          <p:spPr bwMode="auto">
            <a:xfrm>
              <a:off x="624" y="192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B/80</a:t>
              </a:r>
            </a:p>
          </p:txBody>
        </p:sp>
        <p:sp>
          <p:nvSpPr>
            <p:cNvPr id="91255" name="Oval 7"/>
            <p:cNvSpPr>
              <a:spLocks noChangeArrowheads="1"/>
            </p:cNvSpPr>
            <p:nvPr/>
          </p:nvSpPr>
          <p:spPr bwMode="auto">
            <a:xfrm>
              <a:off x="3216" y="192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C/95</a:t>
              </a:r>
            </a:p>
          </p:txBody>
        </p:sp>
        <p:cxnSp>
          <p:nvCxnSpPr>
            <p:cNvPr id="91256" name="AutoShape 8"/>
            <p:cNvCxnSpPr>
              <a:cxnSpLocks noChangeShapeType="1"/>
              <a:stCxn id="91141" idx="4"/>
              <a:endCxn id="91254" idx="0"/>
            </p:cNvCxnSpPr>
            <p:nvPr/>
          </p:nvCxnSpPr>
          <p:spPr bwMode="auto">
            <a:xfrm flipH="1">
              <a:off x="744" y="1728"/>
              <a:ext cx="2256" cy="19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257" name="AutoShape 9"/>
            <p:cNvCxnSpPr>
              <a:cxnSpLocks noChangeShapeType="1"/>
              <a:stCxn id="91141" idx="4"/>
              <a:endCxn id="91255" idx="0"/>
            </p:cNvCxnSpPr>
            <p:nvPr/>
          </p:nvCxnSpPr>
          <p:spPr bwMode="auto">
            <a:xfrm>
              <a:off x="3000" y="1728"/>
              <a:ext cx="336" cy="19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58" name="Oval 10"/>
            <p:cNvSpPr>
              <a:spLocks noChangeArrowheads="1"/>
            </p:cNvSpPr>
            <p:nvPr/>
          </p:nvSpPr>
          <p:spPr bwMode="auto">
            <a:xfrm>
              <a:off x="4992" y="192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D/90</a:t>
              </a:r>
            </a:p>
          </p:txBody>
        </p:sp>
        <p:cxnSp>
          <p:nvCxnSpPr>
            <p:cNvPr id="91259" name="AutoShape 11"/>
            <p:cNvCxnSpPr>
              <a:cxnSpLocks noChangeShapeType="1"/>
              <a:stCxn id="91141" idx="4"/>
              <a:endCxn id="91258" idx="0"/>
            </p:cNvCxnSpPr>
            <p:nvPr/>
          </p:nvCxnSpPr>
          <p:spPr bwMode="auto">
            <a:xfrm>
              <a:off x="3000" y="1728"/>
              <a:ext cx="2112" cy="19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60" name="Text Box 12"/>
            <p:cNvSpPr txBox="1">
              <a:spLocks noChangeArrowheads="1"/>
            </p:cNvSpPr>
            <p:nvPr/>
          </p:nvSpPr>
          <p:spPr bwMode="auto">
            <a:xfrm>
              <a:off x="888" y="2004"/>
              <a:ext cx="96"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90</a:t>
              </a:r>
            </a:p>
          </p:txBody>
        </p:sp>
        <p:sp>
          <p:nvSpPr>
            <p:cNvPr id="91261" name="Text Box 13"/>
            <p:cNvSpPr txBox="1">
              <a:spLocks noChangeArrowheads="1"/>
            </p:cNvSpPr>
            <p:nvPr/>
          </p:nvSpPr>
          <p:spPr bwMode="auto">
            <a:xfrm>
              <a:off x="3084" y="1986"/>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105</a:t>
              </a:r>
            </a:p>
          </p:txBody>
        </p:sp>
        <p:sp>
          <p:nvSpPr>
            <p:cNvPr id="91262" name="Text Box 14"/>
            <p:cNvSpPr txBox="1">
              <a:spLocks noChangeArrowheads="1"/>
            </p:cNvSpPr>
            <p:nvPr/>
          </p:nvSpPr>
          <p:spPr bwMode="auto">
            <a:xfrm>
              <a:off x="4848" y="1998"/>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100</a:t>
              </a:r>
            </a:p>
          </p:txBody>
        </p:sp>
      </p:grpSp>
      <p:grpSp>
        <p:nvGrpSpPr>
          <p:cNvPr id="201743" name="Group 15"/>
          <p:cNvGrpSpPr>
            <a:grpSpLocks/>
          </p:cNvGrpSpPr>
          <p:nvPr/>
        </p:nvGrpSpPr>
        <p:grpSpPr bwMode="auto">
          <a:xfrm>
            <a:off x="76200" y="3460750"/>
            <a:ext cx="2686050" cy="715963"/>
            <a:chOff x="48" y="2160"/>
            <a:chExt cx="1692" cy="451"/>
          </a:xfrm>
        </p:grpSpPr>
        <p:sp>
          <p:nvSpPr>
            <p:cNvPr id="91248" name="Oval 16"/>
            <p:cNvSpPr>
              <a:spLocks noChangeArrowheads="1"/>
            </p:cNvSpPr>
            <p:nvPr/>
          </p:nvSpPr>
          <p:spPr bwMode="auto">
            <a:xfrm>
              <a:off x="192" y="2371"/>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E/86</a:t>
              </a:r>
            </a:p>
          </p:txBody>
        </p:sp>
        <p:sp>
          <p:nvSpPr>
            <p:cNvPr id="91249" name="Oval 17"/>
            <p:cNvSpPr>
              <a:spLocks noChangeArrowheads="1"/>
            </p:cNvSpPr>
            <p:nvPr/>
          </p:nvSpPr>
          <p:spPr bwMode="auto">
            <a:xfrm>
              <a:off x="1344" y="2371"/>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F/78</a:t>
              </a:r>
            </a:p>
          </p:txBody>
        </p:sp>
        <p:cxnSp>
          <p:nvCxnSpPr>
            <p:cNvPr id="91250" name="AutoShape 18"/>
            <p:cNvCxnSpPr>
              <a:cxnSpLocks noChangeShapeType="1"/>
              <a:stCxn id="91254" idx="4"/>
              <a:endCxn id="91248" idx="0"/>
            </p:cNvCxnSpPr>
            <p:nvPr/>
          </p:nvCxnSpPr>
          <p:spPr bwMode="auto">
            <a:xfrm flipH="1">
              <a:off x="312" y="2160"/>
              <a:ext cx="432" cy="21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251" name="AutoShape 19"/>
            <p:cNvCxnSpPr>
              <a:cxnSpLocks noChangeShapeType="1"/>
              <a:stCxn id="91254" idx="4"/>
              <a:endCxn id="91249" idx="0"/>
            </p:cNvCxnSpPr>
            <p:nvPr/>
          </p:nvCxnSpPr>
          <p:spPr bwMode="auto">
            <a:xfrm>
              <a:off x="744" y="2160"/>
              <a:ext cx="720" cy="21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52" name="Text Box 20"/>
            <p:cNvSpPr txBox="1">
              <a:spLocks noChangeArrowheads="1"/>
            </p:cNvSpPr>
            <p:nvPr/>
          </p:nvSpPr>
          <p:spPr bwMode="auto">
            <a:xfrm>
              <a:off x="48" y="2448"/>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106</a:t>
              </a:r>
            </a:p>
          </p:txBody>
        </p:sp>
        <p:sp>
          <p:nvSpPr>
            <p:cNvPr id="91253" name="Text Box 21"/>
            <p:cNvSpPr txBox="1">
              <a:spLocks noChangeArrowheads="1"/>
            </p:cNvSpPr>
            <p:nvPr/>
          </p:nvSpPr>
          <p:spPr bwMode="auto">
            <a:xfrm>
              <a:off x="1596" y="2442"/>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98</a:t>
              </a:r>
            </a:p>
          </p:txBody>
        </p:sp>
      </p:grpSp>
      <p:grpSp>
        <p:nvGrpSpPr>
          <p:cNvPr id="201750" name="Group 22"/>
          <p:cNvGrpSpPr>
            <a:grpSpLocks/>
          </p:cNvGrpSpPr>
          <p:nvPr/>
        </p:nvGrpSpPr>
        <p:grpSpPr bwMode="auto">
          <a:xfrm>
            <a:off x="7324725" y="3460750"/>
            <a:ext cx="1752600" cy="715963"/>
            <a:chOff x="4614" y="2160"/>
            <a:chExt cx="1104" cy="451"/>
          </a:xfrm>
        </p:grpSpPr>
        <p:sp>
          <p:nvSpPr>
            <p:cNvPr id="91242" name="Oval 23"/>
            <p:cNvSpPr>
              <a:spLocks noChangeArrowheads="1"/>
            </p:cNvSpPr>
            <p:nvPr/>
          </p:nvSpPr>
          <p:spPr bwMode="auto">
            <a:xfrm>
              <a:off x="4704" y="2371"/>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M/75</a:t>
              </a:r>
            </a:p>
          </p:txBody>
        </p:sp>
        <p:sp>
          <p:nvSpPr>
            <p:cNvPr id="91243" name="Oval 24"/>
            <p:cNvSpPr>
              <a:spLocks noChangeArrowheads="1"/>
            </p:cNvSpPr>
            <p:nvPr/>
          </p:nvSpPr>
          <p:spPr bwMode="auto">
            <a:xfrm>
              <a:off x="5328" y="2371"/>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I/87</a:t>
              </a:r>
            </a:p>
          </p:txBody>
        </p:sp>
        <p:cxnSp>
          <p:nvCxnSpPr>
            <p:cNvPr id="91244" name="AutoShape 25"/>
            <p:cNvCxnSpPr>
              <a:cxnSpLocks noChangeShapeType="1"/>
              <a:stCxn id="91258" idx="4"/>
              <a:endCxn id="91242" idx="0"/>
            </p:cNvCxnSpPr>
            <p:nvPr/>
          </p:nvCxnSpPr>
          <p:spPr bwMode="auto">
            <a:xfrm flipH="1">
              <a:off x="4824" y="2160"/>
              <a:ext cx="288" cy="21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245" name="AutoShape 26"/>
            <p:cNvCxnSpPr>
              <a:cxnSpLocks noChangeShapeType="1"/>
              <a:stCxn id="91258" idx="4"/>
              <a:endCxn id="91243" idx="0"/>
            </p:cNvCxnSpPr>
            <p:nvPr/>
          </p:nvCxnSpPr>
          <p:spPr bwMode="auto">
            <a:xfrm>
              <a:off x="5112" y="2160"/>
              <a:ext cx="336" cy="21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46" name="Text Box 27"/>
            <p:cNvSpPr txBox="1">
              <a:spLocks noChangeArrowheads="1"/>
            </p:cNvSpPr>
            <p:nvPr/>
          </p:nvSpPr>
          <p:spPr bwMode="auto">
            <a:xfrm>
              <a:off x="4614" y="2442"/>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95</a:t>
              </a:r>
            </a:p>
          </p:txBody>
        </p:sp>
        <p:sp>
          <p:nvSpPr>
            <p:cNvPr id="91247" name="Text Box 28"/>
            <p:cNvSpPr txBox="1">
              <a:spLocks noChangeArrowheads="1"/>
            </p:cNvSpPr>
            <p:nvPr/>
          </p:nvSpPr>
          <p:spPr bwMode="auto">
            <a:xfrm>
              <a:off x="5574" y="2436"/>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107</a:t>
              </a:r>
            </a:p>
          </p:txBody>
        </p:sp>
      </p:grpSp>
      <p:grpSp>
        <p:nvGrpSpPr>
          <p:cNvPr id="201757" name="Group 29"/>
          <p:cNvGrpSpPr>
            <a:grpSpLocks/>
          </p:cNvGrpSpPr>
          <p:nvPr/>
        </p:nvGrpSpPr>
        <p:grpSpPr bwMode="auto">
          <a:xfrm>
            <a:off x="7162800" y="4176713"/>
            <a:ext cx="914400" cy="817562"/>
            <a:chOff x="4512" y="2611"/>
            <a:chExt cx="576" cy="515"/>
          </a:xfrm>
        </p:grpSpPr>
        <p:sp>
          <p:nvSpPr>
            <p:cNvPr id="91236" name="Oval 30"/>
            <p:cNvSpPr>
              <a:spLocks noChangeArrowheads="1"/>
            </p:cNvSpPr>
            <p:nvPr/>
          </p:nvSpPr>
          <p:spPr bwMode="auto">
            <a:xfrm>
              <a:off x="4848" y="278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P/79</a:t>
              </a:r>
            </a:p>
          </p:txBody>
        </p:sp>
        <p:sp>
          <p:nvSpPr>
            <p:cNvPr id="91237" name="Oval 31"/>
            <p:cNvSpPr>
              <a:spLocks noChangeArrowheads="1"/>
            </p:cNvSpPr>
            <p:nvPr/>
          </p:nvSpPr>
          <p:spPr bwMode="auto">
            <a:xfrm>
              <a:off x="4512" y="278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O/78</a:t>
              </a:r>
            </a:p>
          </p:txBody>
        </p:sp>
        <p:cxnSp>
          <p:nvCxnSpPr>
            <p:cNvPr id="91238" name="AutoShape 32"/>
            <p:cNvCxnSpPr>
              <a:cxnSpLocks noChangeShapeType="1"/>
              <a:stCxn id="91242" idx="4"/>
              <a:endCxn id="91237" idx="0"/>
            </p:cNvCxnSpPr>
            <p:nvPr/>
          </p:nvCxnSpPr>
          <p:spPr bwMode="auto">
            <a:xfrm flipH="1">
              <a:off x="4632" y="2611"/>
              <a:ext cx="192" cy="1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239" name="AutoShape 33"/>
            <p:cNvCxnSpPr>
              <a:cxnSpLocks noChangeShapeType="1"/>
              <a:stCxn id="91242" idx="4"/>
              <a:endCxn id="91236" idx="0"/>
            </p:cNvCxnSpPr>
            <p:nvPr/>
          </p:nvCxnSpPr>
          <p:spPr bwMode="auto">
            <a:xfrm>
              <a:off x="4824" y="2611"/>
              <a:ext cx="144" cy="1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40" name="Text Box 34"/>
            <p:cNvSpPr txBox="1">
              <a:spLocks noChangeArrowheads="1"/>
            </p:cNvSpPr>
            <p:nvPr/>
          </p:nvSpPr>
          <p:spPr bwMode="auto">
            <a:xfrm>
              <a:off x="4560" y="3024"/>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108</a:t>
              </a:r>
            </a:p>
          </p:txBody>
        </p:sp>
        <p:sp>
          <p:nvSpPr>
            <p:cNvPr id="91241" name="Text Box 35"/>
            <p:cNvSpPr txBox="1">
              <a:spLocks noChangeArrowheads="1"/>
            </p:cNvSpPr>
            <p:nvPr/>
          </p:nvSpPr>
          <p:spPr bwMode="auto">
            <a:xfrm>
              <a:off x="4902" y="3030"/>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109</a:t>
              </a:r>
            </a:p>
          </p:txBody>
        </p:sp>
      </p:grpSp>
      <p:grpSp>
        <p:nvGrpSpPr>
          <p:cNvPr id="201764" name="Group 36"/>
          <p:cNvGrpSpPr>
            <a:grpSpLocks/>
          </p:cNvGrpSpPr>
          <p:nvPr/>
        </p:nvGrpSpPr>
        <p:grpSpPr bwMode="auto">
          <a:xfrm>
            <a:off x="4419600" y="3460750"/>
            <a:ext cx="2219325" cy="715963"/>
            <a:chOff x="2784" y="2160"/>
            <a:chExt cx="1398" cy="451"/>
          </a:xfrm>
        </p:grpSpPr>
        <p:sp>
          <p:nvSpPr>
            <p:cNvPr id="91230" name="Oval 37"/>
            <p:cNvSpPr>
              <a:spLocks noChangeArrowheads="1"/>
            </p:cNvSpPr>
            <p:nvPr/>
          </p:nvSpPr>
          <p:spPr bwMode="auto">
            <a:xfrm>
              <a:off x="2784" y="2371"/>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G/90</a:t>
              </a:r>
            </a:p>
          </p:txBody>
        </p:sp>
        <p:sp>
          <p:nvSpPr>
            <p:cNvPr id="91231" name="Oval 38"/>
            <p:cNvSpPr>
              <a:spLocks noChangeArrowheads="1"/>
            </p:cNvSpPr>
            <p:nvPr/>
          </p:nvSpPr>
          <p:spPr bwMode="auto">
            <a:xfrm>
              <a:off x="3792" y="2371"/>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T/60</a:t>
              </a:r>
            </a:p>
          </p:txBody>
        </p:sp>
        <p:cxnSp>
          <p:nvCxnSpPr>
            <p:cNvPr id="91232" name="AutoShape 39"/>
            <p:cNvCxnSpPr>
              <a:cxnSpLocks noChangeShapeType="1"/>
              <a:stCxn id="91255" idx="4"/>
              <a:endCxn id="91230" idx="0"/>
            </p:cNvCxnSpPr>
            <p:nvPr/>
          </p:nvCxnSpPr>
          <p:spPr bwMode="auto">
            <a:xfrm flipH="1">
              <a:off x="2904" y="2160"/>
              <a:ext cx="432" cy="21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233" name="AutoShape 40"/>
            <p:cNvCxnSpPr>
              <a:cxnSpLocks noChangeShapeType="1"/>
              <a:stCxn id="91255" idx="4"/>
              <a:endCxn id="91231" idx="0"/>
            </p:cNvCxnSpPr>
            <p:nvPr/>
          </p:nvCxnSpPr>
          <p:spPr bwMode="auto">
            <a:xfrm>
              <a:off x="3336" y="2160"/>
              <a:ext cx="576" cy="21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34" name="Text Box 41"/>
            <p:cNvSpPr txBox="1">
              <a:spLocks noChangeArrowheads="1"/>
            </p:cNvSpPr>
            <p:nvPr/>
          </p:nvSpPr>
          <p:spPr bwMode="auto">
            <a:xfrm>
              <a:off x="4038" y="2448"/>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80</a:t>
              </a:r>
            </a:p>
          </p:txBody>
        </p:sp>
        <p:sp>
          <p:nvSpPr>
            <p:cNvPr id="91235" name="Text Box 42"/>
            <p:cNvSpPr txBox="1">
              <a:spLocks noChangeArrowheads="1"/>
            </p:cNvSpPr>
            <p:nvPr/>
          </p:nvSpPr>
          <p:spPr bwMode="auto">
            <a:xfrm>
              <a:off x="3066" y="2454"/>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110</a:t>
              </a:r>
            </a:p>
          </p:txBody>
        </p:sp>
      </p:grpSp>
      <p:grpSp>
        <p:nvGrpSpPr>
          <p:cNvPr id="201771" name="Group 43"/>
          <p:cNvGrpSpPr>
            <a:grpSpLocks/>
          </p:cNvGrpSpPr>
          <p:nvPr/>
        </p:nvGrpSpPr>
        <p:grpSpPr bwMode="auto">
          <a:xfrm>
            <a:off x="5133975" y="4176713"/>
            <a:ext cx="1647825" cy="1417637"/>
            <a:chOff x="3234" y="2611"/>
            <a:chExt cx="1038" cy="893"/>
          </a:xfrm>
        </p:grpSpPr>
        <p:sp>
          <p:nvSpPr>
            <p:cNvPr id="91218" name="Oval 44"/>
            <p:cNvSpPr>
              <a:spLocks noChangeArrowheads="1"/>
            </p:cNvSpPr>
            <p:nvPr/>
          </p:nvSpPr>
          <p:spPr bwMode="auto">
            <a:xfrm>
              <a:off x="3528" y="278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W/52</a:t>
              </a:r>
            </a:p>
          </p:txBody>
        </p:sp>
        <p:sp>
          <p:nvSpPr>
            <p:cNvPr id="91219" name="Oval 45"/>
            <p:cNvSpPr>
              <a:spLocks noChangeArrowheads="1"/>
            </p:cNvSpPr>
            <p:nvPr/>
          </p:nvSpPr>
          <p:spPr bwMode="auto">
            <a:xfrm>
              <a:off x="4032" y="278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X/58</a:t>
              </a:r>
            </a:p>
          </p:txBody>
        </p:sp>
        <p:cxnSp>
          <p:nvCxnSpPr>
            <p:cNvPr id="91220" name="AutoShape 46"/>
            <p:cNvCxnSpPr>
              <a:cxnSpLocks noChangeShapeType="1"/>
              <a:stCxn id="91231" idx="4"/>
              <a:endCxn id="91218" idx="0"/>
            </p:cNvCxnSpPr>
            <p:nvPr/>
          </p:nvCxnSpPr>
          <p:spPr bwMode="auto">
            <a:xfrm flipH="1">
              <a:off x="3648" y="2611"/>
              <a:ext cx="264" cy="1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221" name="AutoShape 47"/>
            <p:cNvCxnSpPr>
              <a:cxnSpLocks noChangeShapeType="1"/>
              <a:stCxn id="91231" idx="4"/>
              <a:endCxn id="91219" idx="0"/>
            </p:cNvCxnSpPr>
            <p:nvPr/>
          </p:nvCxnSpPr>
          <p:spPr bwMode="auto">
            <a:xfrm>
              <a:off x="3912" y="2611"/>
              <a:ext cx="240" cy="1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22" name="Oval 48"/>
            <p:cNvSpPr>
              <a:spLocks noChangeArrowheads="1"/>
            </p:cNvSpPr>
            <p:nvPr/>
          </p:nvSpPr>
          <p:spPr bwMode="auto">
            <a:xfrm>
              <a:off x="3336" y="32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Y/47</a:t>
              </a:r>
            </a:p>
          </p:txBody>
        </p:sp>
        <p:sp>
          <p:nvSpPr>
            <p:cNvPr id="91223" name="Oval 49"/>
            <p:cNvSpPr>
              <a:spLocks noChangeArrowheads="1"/>
            </p:cNvSpPr>
            <p:nvPr/>
          </p:nvSpPr>
          <p:spPr bwMode="auto">
            <a:xfrm>
              <a:off x="3672" y="32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Z/50</a:t>
              </a:r>
            </a:p>
          </p:txBody>
        </p:sp>
        <p:cxnSp>
          <p:nvCxnSpPr>
            <p:cNvPr id="91224" name="AutoShape 50"/>
            <p:cNvCxnSpPr>
              <a:cxnSpLocks noChangeShapeType="1"/>
              <a:stCxn id="91218" idx="4"/>
              <a:endCxn id="91222" idx="0"/>
            </p:cNvCxnSpPr>
            <p:nvPr/>
          </p:nvCxnSpPr>
          <p:spPr bwMode="auto">
            <a:xfrm flipH="1">
              <a:off x="3456" y="3024"/>
              <a:ext cx="192"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225" name="AutoShape 51"/>
            <p:cNvCxnSpPr>
              <a:cxnSpLocks noChangeShapeType="1"/>
              <a:stCxn id="91218" idx="4"/>
              <a:endCxn id="91223" idx="0"/>
            </p:cNvCxnSpPr>
            <p:nvPr/>
          </p:nvCxnSpPr>
          <p:spPr bwMode="auto">
            <a:xfrm>
              <a:off x="3648" y="3024"/>
              <a:ext cx="144"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26" name="Text Box 52"/>
            <p:cNvSpPr txBox="1">
              <a:spLocks noChangeArrowheads="1"/>
            </p:cNvSpPr>
            <p:nvPr/>
          </p:nvSpPr>
          <p:spPr bwMode="auto">
            <a:xfrm>
              <a:off x="3936" y="2856"/>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88</a:t>
              </a:r>
            </a:p>
          </p:txBody>
        </p:sp>
        <p:sp>
          <p:nvSpPr>
            <p:cNvPr id="91227" name="Text Box 53"/>
            <p:cNvSpPr txBox="1">
              <a:spLocks noChangeArrowheads="1"/>
            </p:cNvSpPr>
            <p:nvPr/>
          </p:nvSpPr>
          <p:spPr bwMode="auto">
            <a:xfrm>
              <a:off x="3432" y="2862"/>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82</a:t>
              </a:r>
            </a:p>
          </p:txBody>
        </p:sp>
        <p:sp>
          <p:nvSpPr>
            <p:cNvPr id="91228" name="Text Box 54"/>
            <p:cNvSpPr txBox="1">
              <a:spLocks noChangeArrowheads="1"/>
            </p:cNvSpPr>
            <p:nvPr/>
          </p:nvSpPr>
          <p:spPr bwMode="auto">
            <a:xfrm>
              <a:off x="3942" y="3342"/>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90</a:t>
              </a:r>
            </a:p>
          </p:txBody>
        </p:sp>
        <p:sp>
          <p:nvSpPr>
            <p:cNvPr id="91229" name="Text Box 55"/>
            <p:cNvSpPr txBox="1">
              <a:spLocks noChangeArrowheads="1"/>
            </p:cNvSpPr>
            <p:nvPr/>
          </p:nvSpPr>
          <p:spPr bwMode="auto">
            <a:xfrm>
              <a:off x="3234" y="3330"/>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87</a:t>
              </a:r>
            </a:p>
          </p:txBody>
        </p:sp>
      </p:grpSp>
      <p:grpSp>
        <p:nvGrpSpPr>
          <p:cNvPr id="201784" name="Group 56"/>
          <p:cNvGrpSpPr>
            <a:grpSpLocks/>
          </p:cNvGrpSpPr>
          <p:nvPr/>
        </p:nvGrpSpPr>
        <p:grpSpPr bwMode="auto">
          <a:xfrm>
            <a:off x="5067300" y="5594350"/>
            <a:ext cx="914400" cy="790575"/>
            <a:chOff x="3192" y="3504"/>
            <a:chExt cx="576" cy="498"/>
          </a:xfrm>
        </p:grpSpPr>
        <p:sp>
          <p:nvSpPr>
            <p:cNvPr id="91210" name="Oval 57"/>
            <p:cNvSpPr>
              <a:spLocks noChangeArrowheads="1"/>
            </p:cNvSpPr>
            <p:nvPr/>
          </p:nvSpPr>
          <p:spPr bwMode="auto">
            <a:xfrm>
              <a:off x="3528" y="364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R/20</a:t>
              </a:r>
            </a:p>
          </p:txBody>
        </p:sp>
        <p:cxnSp>
          <p:nvCxnSpPr>
            <p:cNvPr id="91211" name="AutoShape 58"/>
            <p:cNvCxnSpPr>
              <a:cxnSpLocks noChangeShapeType="1"/>
              <a:stCxn id="91222" idx="4"/>
              <a:endCxn id="91210" idx="0"/>
            </p:cNvCxnSpPr>
            <p:nvPr/>
          </p:nvCxnSpPr>
          <p:spPr bwMode="auto">
            <a:xfrm>
              <a:off x="3456" y="3504"/>
              <a:ext cx="192" cy="1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212" name="AutoShape 59"/>
            <p:cNvCxnSpPr>
              <a:cxnSpLocks noChangeShapeType="1"/>
              <a:stCxn id="91222" idx="4"/>
              <a:endCxn id="91216" idx="0"/>
            </p:cNvCxnSpPr>
            <p:nvPr/>
          </p:nvCxnSpPr>
          <p:spPr bwMode="auto">
            <a:xfrm flipH="1">
              <a:off x="3312" y="3504"/>
              <a:ext cx="144" cy="1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1213" name="Group 60"/>
            <p:cNvGrpSpPr>
              <a:grpSpLocks/>
            </p:cNvGrpSpPr>
            <p:nvPr/>
          </p:nvGrpSpPr>
          <p:grpSpPr bwMode="auto">
            <a:xfrm>
              <a:off x="3192" y="3648"/>
              <a:ext cx="240" cy="240"/>
              <a:chOff x="3888" y="4080"/>
              <a:chExt cx="240" cy="240"/>
            </a:xfrm>
          </p:grpSpPr>
          <p:sp>
            <p:nvSpPr>
              <p:cNvPr id="91216" name="Oval 61"/>
              <p:cNvSpPr>
                <a:spLocks noChangeArrowheads="1"/>
              </p:cNvSpPr>
              <p:nvPr/>
            </p:nvSpPr>
            <p:spPr bwMode="auto">
              <a:xfrm>
                <a:off x="3888" y="408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Q/0</a:t>
                </a:r>
              </a:p>
            </p:txBody>
          </p:sp>
          <p:sp>
            <p:nvSpPr>
              <p:cNvPr id="91217" name="Rectangle 62"/>
              <p:cNvSpPr>
                <a:spLocks noChangeArrowheads="1"/>
              </p:cNvSpPr>
              <p:nvPr/>
            </p:nvSpPr>
            <p:spPr bwMode="auto">
              <a:xfrm>
                <a:off x="3888" y="4080"/>
                <a:ext cx="240" cy="2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1214" name="Text Box 63"/>
            <p:cNvSpPr txBox="1">
              <a:spLocks noChangeArrowheads="1"/>
            </p:cNvSpPr>
            <p:nvPr/>
          </p:nvSpPr>
          <p:spPr bwMode="auto">
            <a:xfrm>
              <a:off x="3624" y="3906"/>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70</a:t>
              </a:r>
            </a:p>
          </p:txBody>
        </p:sp>
        <p:sp>
          <p:nvSpPr>
            <p:cNvPr id="91215" name="Text Box 64"/>
            <p:cNvSpPr txBox="1">
              <a:spLocks noChangeArrowheads="1"/>
            </p:cNvSpPr>
            <p:nvPr/>
          </p:nvSpPr>
          <p:spPr bwMode="auto">
            <a:xfrm>
              <a:off x="3282" y="3906"/>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50</a:t>
              </a:r>
            </a:p>
          </p:txBody>
        </p:sp>
      </p:grpSp>
      <p:grpSp>
        <p:nvGrpSpPr>
          <p:cNvPr id="201793" name="Group 65"/>
          <p:cNvGrpSpPr>
            <a:grpSpLocks/>
          </p:cNvGrpSpPr>
          <p:nvPr/>
        </p:nvGrpSpPr>
        <p:grpSpPr bwMode="auto">
          <a:xfrm>
            <a:off x="1447800" y="4176713"/>
            <a:ext cx="2152650" cy="655637"/>
            <a:chOff x="912" y="2611"/>
            <a:chExt cx="1356" cy="413"/>
          </a:xfrm>
        </p:grpSpPr>
        <p:sp>
          <p:nvSpPr>
            <p:cNvPr id="91204" name="Oval 66"/>
            <p:cNvSpPr>
              <a:spLocks noChangeArrowheads="1"/>
            </p:cNvSpPr>
            <p:nvPr/>
          </p:nvSpPr>
          <p:spPr bwMode="auto">
            <a:xfrm>
              <a:off x="1872" y="278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N/72</a:t>
              </a:r>
            </a:p>
          </p:txBody>
        </p:sp>
        <p:cxnSp>
          <p:nvCxnSpPr>
            <p:cNvPr id="91205" name="AutoShape 67"/>
            <p:cNvCxnSpPr>
              <a:cxnSpLocks noChangeShapeType="1"/>
              <a:stCxn id="91249" idx="4"/>
              <a:endCxn id="91204" idx="0"/>
            </p:cNvCxnSpPr>
            <p:nvPr/>
          </p:nvCxnSpPr>
          <p:spPr bwMode="auto">
            <a:xfrm>
              <a:off x="1464" y="2611"/>
              <a:ext cx="528" cy="1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06" name="Oval 68"/>
            <p:cNvSpPr>
              <a:spLocks noChangeArrowheads="1"/>
            </p:cNvSpPr>
            <p:nvPr/>
          </p:nvSpPr>
          <p:spPr bwMode="auto">
            <a:xfrm>
              <a:off x="912" y="278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M/75</a:t>
              </a:r>
            </a:p>
          </p:txBody>
        </p:sp>
        <p:cxnSp>
          <p:nvCxnSpPr>
            <p:cNvPr id="91207" name="AutoShape 69"/>
            <p:cNvCxnSpPr>
              <a:cxnSpLocks noChangeShapeType="1"/>
              <a:stCxn id="91249" idx="4"/>
              <a:endCxn id="91206" idx="0"/>
            </p:cNvCxnSpPr>
            <p:nvPr/>
          </p:nvCxnSpPr>
          <p:spPr bwMode="auto">
            <a:xfrm flipH="1">
              <a:off x="1032" y="2611"/>
              <a:ext cx="432" cy="1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08" name="Text Box 70"/>
            <p:cNvSpPr txBox="1">
              <a:spLocks noChangeArrowheads="1"/>
            </p:cNvSpPr>
            <p:nvPr/>
          </p:nvSpPr>
          <p:spPr bwMode="auto">
            <a:xfrm>
              <a:off x="1164" y="2862"/>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105</a:t>
              </a:r>
            </a:p>
          </p:txBody>
        </p:sp>
        <p:sp>
          <p:nvSpPr>
            <p:cNvPr id="91209" name="Text Box 71"/>
            <p:cNvSpPr txBox="1">
              <a:spLocks noChangeArrowheads="1"/>
            </p:cNvSpPr>
            <p:nvPr/>
          </p:nvSpPr>
          <p:spPr bwMode="auto">
            <a:xfrm>
              <a:off x="2124" y="2856"/>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102</a:t>
              </a:r>
            </a:p>
          </p:txBody>
        </p:sp>
      </p:grpSp>
      <p:grpSp>
        <p:nvGrpSpPr>
          <p:cNvPr id="201800" name="Group 72"/>
          <p:cNvGrpSpPr>
            <a:grpSpLocks/>
          </p:cNvGrpSpPr>
          <p:nvPr/>
        </p:nvGrpSpPr>
        <p:grpSpPr bwMode="auto">
          <a:xfrm>
            <a:off x="2514600" y="4832350"/>
            <a:ext cx="1619250" cy="762000"/>
            <a:chOff x="1584" y="3024"/>
            <a:chExt cx="1020" cy="480"/>
          </a:xfrm>
        </p:grpSpPr>
        <p:sp>
          <p:nvSpPr>
            <p:cNvPr id="91198" name="Oval 73"/>
            <p:cNvSpPr>
              <a:spLocks noChangeArrowheads="1"/>
            </p:cNvSpPr>
            <p:nvPr/>
          </p:nvSpPr>
          <p:spPr bwMode="auto">
            <a:xfrm>
              <a:off x="2208" y="32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T/60</a:t>
              </a:r>
            </a:p>
          </p:txBody>
        </p:sp>
        <p:cxnSp>
          <p:nvCxnSpPr>
            <p:cNvPr id="91199" name="AutoShape 74"/>
            <p:cNvCxnSpPr>
              <a:cxnSpLocks noChangeShapeType="1"/>
              <a:stCxn id="91204" idx="4"/>
              <a:endCxn id="91198" idx="0"/>
            </p:cNvCxnSpPr>
            <p:nvPr/>
          </p:nvCxnSpPr>
          <p:spPr bwMode="auto">
            <a:xfrm>
              <a:off x="1992" y="3024"/>
              <a:ext cx="336"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00" name="Oval 75"/>
            <p:cNvSpPr>
              <a:spLocks noChangeArrowheads="1"/>
            </p:cNvSpPr>
            <p:nvPr/>
          </p:nvSpPr>
          <p:spPr bwMode="auto">
            <a:xfrm>
              <a:off x="1584" y="3264"/>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S/70</a:t>
              </a:r>
            </a:p>
          </p:txBody>
        </p:sp>
        <p:cxnSp>
          <p:nvCxnSpPr>
            <p:cNvPr id="91201" name="AutoShape 76"/>
            <p:cNvCxnSpPr>
              <a:cxnSpLocks noChangeShapeType="1"/>
              <a:stCxn id="91204" idx="4"/>
              <a:endCxn id="91200" idx="0"/>
            </p:cNvCxnSpPr>
            <p:nvPr/>
          </p:nvCxnSpPr>
          <p:spPr bwMode="auto">
            <a:xfrm flipH="1">
              <a:off x="1704" y="3024"/>
              <a:ext cx="288" cy="24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202" name="Text Box 77"/>
            <p:cNvSpPr txBox="1">
              <a:spLocks noChangeArrowheads="1"/>
            </p:cNvSpPr>
            <p:nvPr/>
          </p:nvSpPr>
          <p:spPr bwMode="auto">
            <a:xfrm>
              <a:off x="2460" y="3336"/>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100</a:t>
              </a:r>
            </a:p>
          </p:txBody>
        </p:sp>
        <p:sp>
          <p:nvSpPr>
            <p:cNvPr id="91203" name="Text Box 78"/>
            <p:cNvSpPr txBox="1">
              <a:spLocks noChangeArrowheads="1"/>
            </p:cNvSpPr>
            <p:nvPr/>
          </p:nvSpPr>
          <p:spPr bwMode="auto">
            <a:xfrm>
              <a:off x="1836" y="3342"/>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110</a:t>
              </a:r>
            </a:p>
          </p:txBody>
        </p:sp>
      </p:grpSp>
      <p:grpSp>
        <p:nvGrpSpPr>
          <p:cNvPr id="201807" name="Group 79"/>
          <p:cNvGrpSpPr>
            <a:grpSpLocks/>
          </p:cNvGrpSpPr>
          <p:nvPr/>
        </p:nvGrpSpPr>
        <p:grpSpPr bwMode="auto">
          <a:xfrm>
            <a:off x="2971800" y="5594350"/>
            <a:ext cx="1476375" cy="609600"/>
            <a:chOff x="1872" y="3504"/>
            <a:chExt cx="930" cy="384"/>
          </a:xfrm>
        </p:grpSpPr>
        <p:sp>
          <p:nvSpPr>
            <p:cNvPr id="91192" name="Oval 80"/>
            <p:cNvSpPr>
              <a:spLocks noChangeArrowheads="1"/>
            </p:cNvSpPr>
            <p:nvPr/>
          </p:nvSpPr>
          <p:spPr bwMode="auto">
            <a:xfrm>
              <a:off x="2016" y="364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W/52</a:t>
              </a:r>
            </a:p>
          </p:txBody>
        </p:sp>
        <p:sp>
          <p:nvSpPr>
            <p:cNvPr id="91193" name="Oval 81"/>
            <p:cNvSpPr>
              <a:spLocks noChangeArrowheads="1"/>
            </p:cNvSpPr>
            <p:nvPr/>
          </p:nvSpPr>
          <p:spPr bwMode="auto">
            <a:xfrm>
              <a:off x="2400" y="3648"/>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X/58</a:t>
              </a:r>
            </a:p>
          </p:txBody>
        </p:sp>
        <p:cxnSp>
          <p:nvCxnSpPr>
            <p:cNvPr id="91194" name="AutoShape 82"/>
            <p:cNvCxnSpPr>
              <a:cxnSpLocks noChangeShapeType="1"/>
              <a:stCxn id="91198" idx="4"/>
              <a:endCxn id="91192" idx="0"/>
            </p:cNvCxnSpPr>
            <p:nvPr/>
          </p:nvCxnSpPr>
          <p:spPr bwMode="auto">
            <a:xfrm flipH="1">
              <a:off x="2136" y="3504"/>
              <a:ext cx="192" cy="1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195" name="AutoShape 83"/>
            <p:cNvCxnSpPr>
              <a:cxnSpLocks noChangeShapeType="1"/>
              <a:stCxn id="91198" idx="4"/>
              <a:endCxn id="91193" idx="0"/>
            </p:cNvCxnSpPr>
            <p:nvPr/>
          </p:nvCxnSpPr>
          <p:spPr bwMode="auto">
            <a:xfrm>
              <a:off x="2328" y="3504"/>
              <a:ext cx="192" cy="1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196" name="Text Box 84"/>
            <p:cNvSpPr txBox="1">
              <a:spLocks noChangeArrowheads="1"/>
            </p:cNvSpPr>
            <p:nvPr/>
          </p:nvSpPr>
          <p:spPr bwMode="auto">
            <a:xfrm>
              <a:off x="1872" y="3726"/>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102</a:t>
              </a:r>
            </a:p>
          </p:txBody>
        </p:sp>
        <p:sp>
          <p:nvSpPr>
            <p:cNvPr id="91197" name="Text Box 85"/>
            <p:cNvSpPr txBox="1">
              <a:spLocks noChangeArrowheads="1"/>
            </p:cNvSpPr>
            <p:nvPr/>
          </p:nvSpPr>
          <p:spPr bwMode="auto">
            <a:xfrm>
              <a:off x="2658" y="3720"/>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108</a:t>
              </a:r>
            </a:p>
          </p:txBody>
        </p:sp>
      </p:grpSp>
      <p:grpSp>
        <p:nvGrpSpPr>
          <p:cNvPr id="201814" name="Group 86"/>
          <p:cNvGrpSpPr>
            <a:grpSpLocks/>
          </p:cNvGrpSpPr>
          <p:nvPr/>
        </p:nvGrpSpPr>
        <p:grpSpPr bwMode="auto">
          <a:xfrm>
            <a:off x="2743200" y="6203950"/>
            <a:ext cx="1447800" cy="590550"/>
            <a:chOff x="1728" y="3888"/>
            <a:chExt cx="912" cy="372"/>
          </a:xfrm>
        </p:grpSpPr>
        <p:sp>
          <p:nvSpPr>
            <p:cNvPr id="91186" name="Oval 87"/>
            <p:cNvSpPr>
              <a:spLocks noChangeArrowheads="1"/>
            </p:cNvSpPr>
            <p:nvPr/>
          </p:nvSpPr>
          <p:spPr bwMode="auto">
            <a:xfrm>
              <a:off x="1872" y="402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Y/47</a:t>
              </a:r>
            </a:p>
          </p:txBody>
        </p:sp>
        <p:sp>
          <p:nvSpPr>
            <p:cNvPr id="91187" name="Oval 88"/>
            <p:cNvSpPr>
              <a:spLocks noChangeArrowheads="1"/>
            </p:cNvSpPr>
            <p:nvPr/>
          </p:nvSpPr>
          <p:spPr bwMode="auto">
            <a:xfrm>
              <a:off x="2244" y="4020"/>
              <a:ext cx="240"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000" b="1">
                  <a:cs typeface="Arial" charset="0"/>
                </a:rPr>
                <a:t>Z/50</a:t>
              </a:r>
            </a:p>
          </p:txBody>
        </p:sp>
        <p:cxnSp>
          <p:nvCxnSpPr>
            <p:cNvPr id="91188" name="AutoShape 89"/>
            <p:cNvCxnSpPr>
              <a:cxnSpLocks noChangeShapeType="1"/>
              <a:stCxn id="91192" idx="4"/>
              <a:endCxn id="91186" idx="0"/>
            </p:cNvCxnSpPr>
            <p:nvPr/>
          </p:nvCxnSpPr>
          <p:spPr bwMode="auto">
            <a:xfrm flipH="1">
              <a:off x="1992" y="3888"/>
              <a:ext cx="144" cy="13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189" name="AutoShape 90"/>
            <p:cNvCxnSpPr>
              <a:cxnSpLocks noChangeShapeType="1"/>
              <a:stCxn id="91192" idx="4"/>
              <a:endCxn id="91187" idx="0"/>
            </p:cNvCxnSpPr>
            <p:nvPr/>
          </p:nvCxnSpPr>
          <p:spPr bwMode="auto">
            <a:xfrm>
              <a:off x="2136" y="3888"/>
              <a:ext cx="228" cy="13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190" name="Text Box 91"/>
            <p:cNvSpPr txBox="1">
              <a:spLocks noChangeArrowheads="1"/>
            </p:cNvSpPr>
            <p:nvPr/>
          </p:nvSpPr>
          <p:spPr bwMode="auto">
            <a:xfrm>
              <a:off x="1728" y="4092"/>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107</a:t>
              </a:r>
            </a:p>
          </p:txBody>
        </p:sp>
        <p:sp>
          <p:nvSpPr>
            <p:cNvPr id="91191" name="Text Box 92"/>
            <p:cNvSpPr txBox="1">
              <a:spLocks noChangeArrowheads="1"/>
            </p:cNvSpPr>
            <p:nvPr/>
          </p:nvSpPr>
          <p:spPr bwMode="auto">
            <a:xfrm>
              <a:off x="2496" y="4104"/>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000" b="1">
                  <a:solidFill>
                    <a:srgbClr val="2B5DD9"/>
                  </a:solidFill>
                  <a:cs typeface="Arial" charset="0"/>
                </a:rPr>
                <a:t>110</a:t>
              </a:r>
            </a:p>
          </p:txBody>
        </p:sp>
      </p:grpSp>
      <p:sp>
        <p:nvSpPr>
          <p:cNvPr id="201821" name="AutoShape 93"/>
          <p:cNvSpPr>
            <a:spLocks noChangeArrowheads="1"/>
          </p:cNvSpPr>
          <p:nvPr/>
        </p:nvSpPr>
        <p:spPr bwMode="auto">
          <a:xfrm rot="-1094347">
            <a:off x="4343400" y="6203950"/>
            <a:ext cx="1219200" cy="533400"/>
          </a:xfrm>
          <a:prstGeom prst="curvedUpArrow">
            <a:avLst>
              <a:gd name="adj1" fmla="val 45714"/>
              <a:gd name="adj2" fmla="val 91429"/>
              <a:gd name="adj3" fmla="val 3333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822" name="Text Box 94"/>
          <p:cNvSpPr txBox="1">
            <a:spLocks noChangeArrowheads="1"/>
          </p:cNvSpPr>
          <p:nvPr/>
        </p:nvSpPr>
        <p:spPr bwMode="auto">
          <a:xfrm>
            <a:off x="1219200" y="3841750"/>
            <a:ext cx="90487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8800">
                <a:cs typeface="Arial" charset="0"/>
                <a:sym typeface="Wingdings 2" pitchFamily="18" charset="2"/>
              </a:rPr>
              <a:t></a:t>
            </a:r>
          </a:p>
        </p:txBody>
      </p:sp>
      <p:sp>
        <p:nvSpPr>
          <p:cNvPr id="201823" name="Text Box 95"/>
          <p:cNvSpPr txBox="1">
            <a:spLocks noChangeArrowheads="1"/>
          </p:cNvSpPr>
          <p:nvPr/>
        </p:nvSpPr>
        <p:spPr bwMode="auto">
          <a:xfrm>
            <a:off x="2133600" y="3795713"/>
            <a:ext cx="2452688" cy="43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7700" i="1">
                <a:cs typeface="Arial" charset="0"/>
                <a:sym typeface="Wingdings 2" pitchFamily="18" charset="2"/>
              </a:rPr>
              <a:t></a:t>
            </a:r>
          </a:p>
        </p:txBody>
      </p:sp>
      <p:grpSp>
        <p:nvGrpSpPr>
          <p:cNvPr id="201824" name="Group 96"/>
          <p:cNvGrpSpPr>
            <a:grpSpLocks/>
          </p:cNvGrpSpPr>
          <p:nvPr/>
        </p:nvGrpSpPr>
        <p:grpSpPr bwMode="auto">
          <a:xfrm>
            <a:off x="685800" y="3017838"/>
            <a:ext cx="395288" cy="442912"/>
            <a:chOff x="48" y="1248"/>
            <a:chExt cx="249" cy="279"/>
          </a:xfrm>
        </p:grpSpPr>
        <p:sp>
          <p:nvSpPr>
            <p:cNvPr id="91184" name="Text Box 97"/>
            <p:cNvSpPr txBox="1">
              <a:spLocks noChangeArrowheads="1"/>
            </p:cNvSpPr>
            <p:nvPr/>
          </p:nvSpPr>
          <p:spPr bwMode="auto">
            <a:xfrm>
              <a:off x="48" y="1277"/>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b="1">
                  <a:cs typeface="Arial" charset="0"/>
                  <a:sym typeface="Wingdings" pitchFamily="2" charset="2"/>
                </a:rPr>
                <a:t></a:t>
              </a:r>
            </a:p>
          </p:txBody>
        </p:sp>
        <p:sp>
          <p:nvSpPr>
            <p:cNvPr id="91185" name="Text Box 98"/>
            <p:cNvSpPr txBox="1">
              <a:spLocks noChangeArrowheads="1"/>
            </p:cNvSpPr>
            <p:nvPr/>
          </p:nvSpPr>
          <p:spPr bwMode="auto">
            <a:xfrm>
              <a:off x="71" y="124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b="1">
                  <a:solidFill>
                    <a:srgbClr val="5F5F5F"/>
                  </a:solidFill>
                  <a:cs typeface="Arial" charset="0"/>
                </a:rPr>
                <a:t>1</a:t>
              </a:r>
            </a:p>
          </p:txBody>
        </p:sp>
      </p:grpSp>
      <p:grpSp>
        <p:nvGrpSpPr>
          <p:cNvPr id="201827" name="Group 99"/>
          <p:cNvGrpSpPr>
            <a:grpSpLocks/>
          </p:cNvGrpSpPr>
          <p:nvPr/>
        </p:nvGrpSpPr>
        <p:grpSpPr bwMode="auto">
          <a:xfrm>
            <a:off x="2424113" y="3556000"/>
            <a:ext cx="395287" cy="442913"/>
            <a:chOff x="48" y="1248"/>
            <a:chExt cx="249" cy="279"/>
          </a:xfrm>
        </p:grpSpPr>
        <p:sp>
          <p:nvSpPr>
            <p:cNvPr id="91182" name="Text Box 100"/>
            <p:cNvSpPr txBox="1">
              <a:spLocks noChangeArrowheads="1"/>
            </p:cNvSpPr>
            <p:nvPr/>
          </p:nvSpPr>
          <p:spPr bwMode="auto">
            <a:xfrm>
              <a:off x="48" y="1277"/>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b="1">
                  <a:cs typeface="Arial" charset="0"/>
                  <a:sym typeface="Wingdings" pitchFamily="2" charset="2"/>
                </a:rPr>
                <a:t></a:t>
              </a:r>
            </a:p>
          </p:txBody>
        </p:sp>
        <p:sp>
          <p:nvSpPr>
            <p:cNvPr id="91183" name="Text Box 101"/>
            <p:cNvSpPr txBox="1">
              <a:spLocks noChangeArrowheads="1"/>
            </p:cNvSpPr>
            <p:nvPr/>
          </p:nvSpPr>
          <p:spPr bwMode="auto">
            <a:xfrm>
              <a:off x="71" y="124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b="1">
                  <a:solidFill>
                    <a:srgbClr val="5F5F5F"/>
                  </a:solidFill>
                  <a:cs typeface="Arial" charset="0"/>
                </a:rPr>
                <a:t>2</a:t>
              </a:r>
            </a:p>
          </p:txBody>
        </p:sp>
      </p:grpSp>
      <p:grpSp>
        <p:nvGrpSpPr>
          <p:cNvPr id="201830" name="Group 102"/>
          <p:cNvGrpSpPr>
            <a:grpSpLocks/>
          </p:cNvGrpSpPr>
          <p:nvPr/>
        </p:nvGrpSpPr>
        <p:grpSpPr bwMode="auto">
          <a:xfrm>
            <a:off x="8205788" y="2989263"/>
            <a:ext cx="395287" cy="442912"/>
            <a:chOff x="48" y="1248"/>
            <a:chExt cx="249" cy="279"/>
          </a:xfrm>
        </p:grpSpPr>
        <p:sp>
          <p:nvSpPr>
            <p:cNvPr id="91180" name="Text Box 103"/>
            <p:cNvSpPr txBox="1">
              <a:spLocks noChangeArrowheads="1"/>
            </p:cNvSpPr>
            <p:nvPr/>
          </p:nvSpPr>
          <p:spPr bwMode="auto">
            <a:xfrm>
              <a:off x="48" y="1277"/>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b="1">
                  <a:cs typeface="Arial" charset="0"/>
                  <a:sym typeface="Wingdings" pitchFamily="2" charset="2"/>
                </a:rPr>
                <a:t></a:t>
              </a:r>
            </a:p>
          </p:txBody>
        </p:sp>
        <p:sp>
          <p:nvSpPr>
            <p:cNvPr id="91181" name="Text Box 104"/>
            <p:cNvSpPr txBox="1">
              <a:spLocks noChangeArrowheads="1"/>
            </p:cNvSpPr>
            <p:nvPr/>
          </p:nvSpPr>
          <p:spPr bwMode="auto">
            <a:xfrm>
              <a:off x="71" y="124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b="1">
                  <a:solidFill>
                    <a:srgbClr val="5F5F5F"/>
                  </a:solidFill>
                  <a:cs typeface="Arial" charset="0"/>
                </a:rPr>
                <a:t>3</a:t>
              </a:r>
            </a:p>
          </p:txBody>
        </p:sp>
      </p:grpSp>
      <p:grpSp>
        <p:nvGrpSpPr>
          <p:cNvPr id="201833" name="Group 105"/>
          <p:cNvGrpSpPr>
            <a:grpSpLocks/>
          </p:cNvGrpSpPr>
          <p:nvPr/>
        </p:nvGrpSpPr>
        <p:grpSpPr bwMode="auto">
          <a:xfrm>
            <a:off x="7300913" y="3570288"/>
            <a:ext cx="395287" cy="442912"/>
            <a:chOff x="48" y="1248"/>
            <a:chExt cx="249" cy="279"/>
          </a:xfrm>
        </p:grpSpPr>
        <p:sp>
          <p:nvSpPr>
            <p:cNvPr id="91178" name="Text Box 106"/>
            <p:cNvSpPr txBox="1">
              <a:spLocks noChangeArrowheads="1"/>
            </p:cNvSpPr>
            <p:nvPr/>
          </p:nvSpPr>
          <p:spPr bwMode="auto">
            <a:xfrm>
              <a:off x="48" y="1277"/>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b="1">
                  <a:cs typeface="Arial" charset="0"/>
                  <a:sym typeface="Wingdings" pitchFamily="2" charset="2"/>
                </a:rPr>
                <a:t></a:t>
              </a:r>
            </a:p>
          </p:txBody>
        </p:sp>
        <p:sp>
          <p:nvSpPr>
            <p:cNvPr id="91179" name="Text Box 107"/>
            <p:cNvSpPr txBox="1">
              <a:spLocks noChangeArrowheads="1"/>
            </p:cNvSpPr>
            <p:nvPr/>
          </p:nvSpPr>
          <p:spPr bwMode="auto">
            <a:xfrm>
              <a:off x="71" y="124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b="1">
                  <a:solidFill>
                    <a:srgbClr val="5F5F5F"/>
                  </a:solidFill>
                  <a:cs typeface="Arial" charset="0"/>
                </a:rPr>
                <a:t>4</a:t>
              </a:r>
            </a:p>
          </p:txBody>
        </p:sp>
      </p:grpSp>
      <p:grpSp>
        <p:nvGrpSpPr>
          <p:cNvPr id="201836" name="Group 108"/>
          <p:cNvGrpSpPr>
            <a:grpSpLocks/>
          </p:cNvGrpSpPr>
          <p:nvPr/>
        </p:nvGrpSpPr>
        <p:grpSpPr bwMode="auto">
          <a:xfrm>
            <a:off x="3228975" y="4260850"/>
            <a:ext cx="395288" cy="442913"/>
            <a:chOff x="48" y="1248"/>
            <a:chExt cx="249" cy="279"/>
          </a:xfrm>
        </p:grpSpPr>
        <p:sp>
          <p:nvSpPr>
            <p:cNvPr id="91176" name="Text Box 109"/>
            <p:cNvSpPr txBox="1">
              <a:spLocks noChangeArrowheads="1"/>
            </p:cNvSpPr>
            <p:nvPr/>
          </p:nvSpPr>
          <p:spPr bwMode="auto">
            <a:xfrm>
              <a:off x="48" y="1277"/>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b="1">
                  <a:cs typeface="Arial" charset="0"/>
                  <a:sym typeface="Wingdings" pitchFamily="2" charset="2"/>
                </a:rPr>
                <a:t></a:t>
              </a:r>
            </a:p>
          </p:txBody>
        </p:sp>
        <p:sp>
          <p:nvSpPr>
            <p:cNvPr id="91177" name="Text Box 110"/>
            <p:cNvSpPr txBox="1">
              <a:spLocks noChangeArrowheads="1"/>
            </p:cNvSpPr>
            <p:nvPr/>
          </p:nvSpPr>
          <p:spPr bwMode="auto">
            <a:xfrm>
              <a:off x="71" y="124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b="1">
                  <a:solidFill>
                    <a:srgbClr val="5F5F5F"/>
                  </a:solidFill>
                  <a:cs typeface="Arial" charset="0"/>
                </a:rPr>
                <a:t>5</a:t>
              </a:r>
            </a:p>
          </p:txBody>
        </p:sp>
      </p:grpSp>
      <p:grpSp>
        <p:nvGrpSpPr>
          <p:cNvPr id="201839" name="Group 111"/>
          <p:cNvGrpSpPr>
            <a:grpSpLocks/>
          </p:cNvGrpSpPr>
          <p:nvPr/>
        </p:nvGrpSpPr>
        <p:grpSpPr bwMode="auto">
          <a:xfrm>
            <a:off x="3738563" y="4999038"/>
            <a:ext cx="395287" cy="442912"/>
            <a:chOff x="48" y="1248"/>
            <a:chExt cx="249" cy="279"/>
          </a:xfrm>
        </p:grpSpPr>
        <p:sp>
          <p:nvSpPr>
            <p:cNvPr id="91174" name="Text Box 112"/>
            <p:cNvSpPr txBox="1">
              <a:spLocks noChangeArrowheads="1"/>
            </p:cNvSpPr>
            <p:nvPr/>
          </p:nvSpPr>
          <p:spPr bwMode="auto">
            <a:xfrm>
              <a:off x="48" y="1277"/>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b="1">
                  <a:cs typeface="Arial" charset="0"/>
                  <a:sym typeface="Wingdings" pitchFamily="2" charset="2"/>
                </a:rPr>
                <a:t></a:t>
              </a:r>
            </a:p>
          </p:txBody>
        </p:sp>
        <p:sp>
          <p:nvSpPr>
            <p:cNvPr id="91175" name="Text Box 113"/>
            <p:cNvSpPr txBox="1">
              <a:spLocks noChangeArrowheads="1"/>
            </p:cNvSpPr>
            <p:nvPr/>
          </p:nvSpPr>
          <p:spPr bwMode="auto">
            <a:xfrm>
              <a:off x="71" y="124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b="1">
                  <a:solidFill>
                    <a:srgbClr val="5F5F5F"/>
                  </a:solidFill>
                  <a:cs typeface="Arial" charset="0"/>
                </a:rPr>
                <a:t>6</a:t>
              </a:r>
            </a:p>
          </p:txBody>
        </p:sp>
      </p:grpSp>
      <p:grpSp>
        <p:nvGrpSpPr>
          <p:cNvPr id="201842" name="Group 114"/>
          <p:cNvGrpSpPr>
            <a:grpSpLocks/>
          </p:cNvGrpSpPr>
          <p:nvPr/>
        </p:nvGrpSpPr>
        <p:grpSpPr bwMode="auto">
          <a:xfrm>
            <a:off x="3000375" y="5637213"/>
            <a:ext cx="395288" cy="442912"/>
            <a:chOff x="48" y="1248"/>
            <a:chExt cx="249" cy="279"/>
          </a:xfrm>
        </p:grpSpPr>
        <p:sp>
          <p:nvSpPr>
            <p:cNvPr id="91172" name="Text Box 115"/>
            <p:cNvSpPr txBox="1">
              <a:spLocks noChangeArrowheads="1"/>
            </p:cNvSpPr>
            <p:nvPr/>
          </p:nvSpPr>
          <p:spPr bwMode="auto">
            <a:xfrm>
              <a:off x="48" y="1277"/>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b="1">
                  <a:cs typeface="Arial" charset="0"/>
                  <a:sym typeface="Wingdings" pitchFamily="2" charset="2"/>
                </a:rPr>
                <a:t></a:t>
              </a:r>
            </a:p>
          </p:txBody>
        </p:sp>
        <p:sp>
          <p:nvSpPr>
            <p:cNvPr id="91173" name="Text Box 116"/>
            <p:cNvSpPr txBox="1">
              <a:spLocks noChangeArrowheads="1"/>
            </p:cNvSpPr>
            <p:nvPr/>
          </p:nvSpPr>
          <p:spPr bwMode="auto">
            <a:xfrm>
              <a:off x="71" y="124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b="1">
                  <a:solidFill>
                    <a:srgbClr val="5F5F5F"/>
                  </a:solidFill>
                  <a:cs typeface="Arial" charset="0"/>
                </a:rPr>
                <a:t>7</a:t>
              </a:r>
            </a:p>
          </p:txBody>
        </p:sp>
      </p:grpSp>
      <p:grpSp>
        <p:nvGrpSpPr>
          <p:cNvPr id="201845" name="Group 117"/>
          <p:cNvGrpSpPr>
            <a:grpSpLocks/>
          </p:cNvGrpSpPr>
          <p:nvPr/>
        </p:nvGrpSpPr>
        <p:grpSpPr bwMode="auto">
          <a:xfrm>
            <a:off x="5376863" y="2955925"/>
            <a:ext cx="395287" cy="442913"/>
            <a:chOff x="48" y="1248"/>
            <a:chExt cx="249" cy="279"/>
          </a:xfrm>
        </p:grpSpPr>
        <p:sp>
          <p:nvSpPr>
            <p:cNvPr id="91170" name="Text Box 118"/>
            <p:cNvSpPr txBox="1">
              <a:spLocks noChangeArrowheads="1"/>
            </p:cNvSpPr>
            <p:nvPr/>
          </p:nvSpPr>
          <p:spPr bwMode="auto">
            <a:xfrm>
              <a:off x="48" y="1277"/>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b="1">
                  <a:cs typeface="Arial" charset="0"/>
                  <a:sym typeface="Wingdings" pitchFamily="2" charset="2"/>
                </a:rPr>
                <a:t></a:t>
              </a:r>
            </a:p>
          </p:txBody>
        </p:sp>
        <p:sp>
          <p:nvSpPr>
            <p:cNvPr id="91171" name="Text Box 119"/>
            <p:cNvSpPr txBox="1">
              <a:spLocks noChangeArrowheads="1"/>
            </p:cNvSpPr>
            <p:nvPr/>
          </p:nvSpPr>
          <p:spPr bwMode="auto">
            <a:xfrm>
              <a:off x="71" y="124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b="1">
                  <a:solidFill>
                    <a:srgbClr val="5F5F5F"/>
                  </a:solidFill>
                  <a:cs typeface="Arial" charset="0"/>
                </a:rPr>
                <a:t>8</a:t>
              </a:r>
            </a:p>
          </p:txBody>
        </p:sp>
      </p:grpSp>
      <p:grpSp>
        <p:nvGrpSpPr>
          <p:cNvPr id="201848" name="Group 120"/>
          <p:cNvGrpSpPr>
            <a:grpSpLocks/>
          </p:cNvGrpSpPr>
          <p:nvPr/>
        </p:nvGrpSpPr>
        <p:grpSpPr bwMode="auto">
          <a:xfrm>
            <a:off x="5105400" y="5027613"/>
            <a:ext cx="395288" cy="442912"/>
            <a:chOff x="48" y="1248"/>
            <a:chExt cx="249" cy="279"/>
          </a:xfrm>
        </p:grpSpPr>
        <p:sp>
          <p:nvSpPr>
            <p:cNvPr id="91168" name="Text Box 121"/>
            <p:cNvSpPr txBox="1">
              <a:spLocks noChangeArrowheads="1"/>
            </p:cNvSpPr>
            <p:nvPr/>
          </p:nvSpPr>
          <p:spPr bwMode="auto">
            <a:xfrm>
              <a:off x="48" y="1277"/>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b="1">
                  <a:cs typeface="Arial" charset="0"/>
                  <a:sym typeface="Wingdings" pitchFamily="2" charset="2"/>
                </a:rPr>
                <a:t></a:t>
              </a:r>
            </a:p>
          </p:txBody>
        </p:sp>
        <p:sp>
          <p:nvSpPr>
            <p:cNvPr id="91169" name="Text Box 122"/>
            <p:cNvSpPr txBox="1">
              <a:spLocks noChangeArrowheads="1"/>
            </p:cNvSpPr>
            <p:nvPr/>
          </p:nvSpPr>
          <p:spPr bwMode="auto">
            <a:xfrm>
              <a:off x="71" y="124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b="1">
                  <a:solidFill>
                    <a:srgbClr val="5F5F5F"/>
                  </a:solidFill>
                  <a:cs typeface="Arial" charset="0"/>
                </a:rPr>
                <a:t>9</a:t>
              </a:r>
            </a:p>
          </p:txBody>
        </p:sp>
      </p:grpSp>
      <p:grpSp>
        <p:nvGrpSpPr>
          <p:cNvPr id="201851" name="Group 123"/>
          <p:cNvGrpSpPr>
            <a:grpSpLocks/>
          </p:cNvGrpSpPr>
          <p:nvPr/>
        </p:nvGrpSpPr>
        <p:grpSpPr bwMode="auto">
          <a:xfrm>
            <a:off x="4710113" y="5808663"/>
            <a:ext cx="423862" cy="485775"/>
            <a:chOff x="2967" y="3639"/>
            <a:chExt cx="267" cy="306"/>
          </a:xfrm>
        </p:grpSpPr>
        <p:sp>
          <p:nvSpPr>
            <p:cNvPr id="91166" name="Text Box 124"/>
            <p:cNvSpPr txBox="1">
              <a:spLocks noChangeArrowheads="1"/>
            </p:cNvSpPr>
            <p:nvPr/>
          </p:nvSpPr>
          <p:spPr bwMode="auto">
            <a:xfrm>
              <a:off x="2985" y="3695"/>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2000" b="1">
                  <a:cs typeface="Arial" charset="0"/>
                  <a:sym typeface="Wingdings" pitchFamily="2" charset="2"/>
                </a:rPr>
                <a:t></a:t>
              </a:r>
            </a:p>
          </p:txBody>
        </p:sp>
        <p:sp>
          <p:nvSpPr>
            <p:cNvPr id="91167" name="Text Box 125"/>
            <p:cNvSpPr txBox="1">
              <a:spLocks noChangeArrowheads="1"/>
            </p:cNvSpPr>
            <p:nvPr/>
          </p:nvSpPr>
          <p:spPr bwMode="auto">
            <a:xfrm>
              <a:off x="2967" y="3639"/>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b="1">
                  <a:solidFill>
                    <a:srgbClr val="5F5F5F"/>
                  </a:solidFill>
                  <a:cs typeface="Arial"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1733"/>
                                        </p:tgtEl>
                                        <p:attrNameLst>
                                          <p:attrName>style.visibility</p:attrName>
                                        </p:attrNameLst>
                                      </p:cBhvr>
                                      <p:to>
                                        <p:strVal val="visible"/>
                                      </p:to>
                                    </p:set>
                                    <p:animEffect transition="in" filter="fade">
                                      <p:cBhvr>
                                        <p:cTn id="7" dur="2000"/>
                                        <p:tgtEl>
                                          <p:spTgt spid="201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1824"/>
                                        </p:tgtEl>
                                        <p:attrNameLst>
                                          <p:attrName>style.visibility</p:attrName>
                                        </p:attrNameLst>
                                      </p:cBhvr>
                                      <p:to>
                                        <p:strVal val="visible"/>
                                      </p:to>
                                    </p:set>
                                    <p:animEffect transition="in" filter="fade">
                                      <p:cBhvr>
                                        <p:cTn id="12" dur="2000"/>
                                        <p:tgtEl>
                                          <p:spTgt spid="2018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1743"/>
                                        </p:tgtEl>
                                        <p:attrNameLst>
                                          <p:attrName>style.visibility</p:attrName>
                                        </p:attrNameLst>
                                      </p:cBhvr>
                                      <p:to>
                                        <p:strVal val="visible"/>
                                      </p:to>
                                    </p:set>
                                    <p:animEffect transition="in" filter="fade">
                                      <p:cBhvr>
                                        <p:cTn id="17" dur="2000"/>
                                        <p:tgtEl>
                                          <p:spTgt spid="2017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1827"/>
                                        </p:tgtEl>
                                        <p:attrNameLst>
                                          <p:attrName>style.visibility</p:attrName>
                                        </p:attrNameLst>
                                      </p:cBhvr>
                                      <p:to>
                                        <p:strVal val="visible"/>
                                      </p:to>
                                    </p:set>
                                    <p:animEffect transition="in" filter="fade">
                                      <p:cBhvr>
                                        <p:cTn id="22" dur="2000"/>
                                        <p:tgtEl>
                                          <p:spTgt spid="2018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1793"/>
                                        </p:tgtEl>
                                        <p:attrNameLst>
                                          <p:attrName>style.visibility</p:attrName>
                                        </p:attrNameLst>
                                      </p:cBhvr>
                                      <p:to>
                                        <p:strVal val="visible"/>
                                      </p:to>
                                    </p:set>
                                    <p:animEffect transition="in" filter="fade">
                                      <p:cBhvr>
                                        <p:cTn id="27" dur="2000"/>
                                        <p:tgtEl>
                                          <p:spTgt spid="2017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1830"/>
                                        </p:tgtEl>
                                        <p:attrNameLst>
                                          <p:attrName>style.visibility</p:attrName>
                                        </p:attrNameLst>
                                      </p:cBhvr>
                                      <p:to>
                                        <p:strVal val="visible"/>
                                      </p:to>
                                    </p:set>
                                    <p:animEffect transition="in" filter="fade">
                                      <p:cBhvr>
                                        <p:cTn id="32" dur="2000"/>
                                        <p:tgtEl>
                                          <p:spTgt spid="2018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1750"/>
                                        </p:tgtEl>
                                        <p:attrNameLst>
                                          <p:attrName>style.visibility</p:attrName>
                                        </p:attrNameLst>
                                      </p:cBhvr>
                                      <p:to>
                                        <p:strVal val="visible"/>
                                      </p:to>
                                    </p:set>
                                    <p:animEffect transition="in" filter="fade">
                                      <p:cBhvr>
                                        <p:cTn id="37" dur="2000"/>
                                        <p:tgtEl>
                                          <p:spTgt spid="2017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1822"/>
                                        </p:tgtEl>
                                        <p:attrNameLst>
                                          <p:attrName>style.visibility</p:attrName>
                                        </p:attrNameLst>
                                      </p:cBhvr>
                                      <p:to>
                                        <p:strVal val="visible"/>
                                      </p:to>
                                    </p:set>
                                    <p:animEffect transition="in" filter="fade">
                                      <p:cBhvr>
                                        <p:cTn id="42" dur="2000"/>
                                        <p:tgtEl>
                                          <p:spTgt spid="2018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01833"/>
                                        </p:tgtEl>
                                        <p:attrNameLst>
                                          <p:attrName>style.visibility</p:attrName>
                                        </p:attrNameLst>
                                      </p:cBhvr>
                                      <p:to>
                                        <p:strVal val="visible"/>
                                      </p:to>
                                    </p:set>
                                    <p:animEffect transition="in" filter="fade">
                                      <p:cBhvr>
                                        <p:cTn id="47" dur="2000"/>
                                        <p:tgtEl>
                                          <p:spTgt spid="2018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01757"/>
                                        </p:tgtEl>
                                        <p:attrNameLst>
                                          <p:attrName>style.visibility</p:attrName>
                                        </p:attrNameLst>
                                      </p:cBhvr>
                                      <p:to>
                                        <p:strVal val="visible"/>
                                      </p:to>
                                    </p:set>
                                    <p:animEffect transition="in" filter="fade">
                                      <p:cBhvr>
                                        <p:cTn id="52" dur="2000"/>
                                        <p:tgtEl>
                                          <p:spTgt spid="20175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01836"/>
                                        </p:tgtEl>
                                        <p:attrNameLst>
                                          <p:attrName>style.visibility</p:attrName>
                                        </p:attrNameLst>
                                      </p:cBhvr>
                                      <p:to>
                                        <p:strVal val="visible"/>
                                      </p:to>
                                    </p:set>
                                    <p:animEffect transition="in" filter="fade">
                                      <p:cBhvr>
                                        <p:cTn id="57" dur="2000"/>
                                        <p:tgtEl>
                                          <p:spTgt spid="2018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01800"/>
                                        </p:tgtEl>
                                        <p:attrNameLst>
                                          <p:attrName>style.visibility</p:attrName>
                                        </p:attrNameLst>
                                      </p:cBhvr>
                                      <p:to>
                                        <p:strVal val="visible"/>
                                      </p:to>
                                    </p:set>
                                    <p:animEffect transition="in" filter="fade">
                                      <p:cBhvr>
                                        <p:cTn id="62" dur="2000"/>
                                        <p:tgtEl>
                                          <p:spTgt spid="20180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201839"/>
                                        </p:tgtEl>
                                        <p:attrNameLst>
                                          <p:attrName>style.visibility</p:attrName>
                                        </p:attrNameLst>
                                      </p:cBhvr>
                                      <p:to>
                                        <p:strVal val="visible"/>
                                      </p:to>
                                    </p:set>
                                    <p:animEffect transition="in" filter="fade">
                                      <p:cBhvr>
                                        <p:cTn id="67" dur="2000"/>
                                        <p:tgtEl>
                                          <p:spTgt spid="20183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01807"/>
                                        </p:tgtEl>
                                        <p:attrNameLst>
                                          <p:attrName>style.visibility</p:attrName>
                                        </p:attrNameLst>
                                      </p:cBhvr>
                                      <p:to>
                                        <p:strVal val="visible"/>
                                      </p:to>
                                    </p:set>
                                    <p:animEffect transition="in" filter="fade">
                                      <p:cBhvr>
                                        <p:cTn id="72" dur="2000"/>
                                        <p:tgtEl>
                                          <p:spTgt spid="20180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201842"/>
                                        </p:tgtEl>
                                        <p:attrNameLst>
                                          <p:attrName>style.visibility</p:attrName>
                                        </p:attrNameLst>
                                      </p:cBhvr>
                                      <p:to>
                                        <p:strVal val="visible"/>
                                      </p:to>
                                    </p:set>
                                    <p:animEffect transition="in" filter="fade">
                                      <p:cBhvr>
                                        <p:cTn id="77" dur="2000"/>
                                        <p:tgtEl>
                                          <p:spTgt spid="20184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01814"/>
                                        </p:tgtEl>
                                        <p:attrNameLst>
                                          <p:attrName>style.visibility</p:attrName>
                                        </p:attrNameLst>
                                      </p:cBhvr>
                                      <p:to>
                                        <p:strVal val="visible"/>
                                      </p:to>
                                    </p:set>
                                    <p:animEffect transition="in" filter="fade">
                                      <p:cBhvr>
                                        <p:cTn id="82" dur="2000"/>
                                        <p:tgtEl>
                                          <p:spTgt spid="201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201845"/>
                                        </p:tgtEl>
                                        <p:attrNameLst>
                                          <p:attrName>style.visibility</p:attrName>
                                        </p:attrNameLst>
                                      </p:cBhvr>
                                      <p:to>
                                        <p:strVal val="visible"/>
                                      </p:to>
                                    </p:set>
                                    <p:animEffect transition="in" filter="fade">
                                      <p:cBhvr>
                                        <p:cTn id="87" dur="2000"/>
                                        <p:tgtEl>
                                          <p:spTgt spid="20184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201764"/>
                                        </p:tgtEl>
                                        <p:attrNameLst>
                                          <p:attrName>style.visibility</p:attrName>
                                        </p:attrNameLst>
                                      </p:cBhvr>
                                      <p:to>
                                        <p:strVal val="visible"/>
                                      </p:to>
                                    </p:set>
                                    <p:animEffect transition="in" filter="fade">
                                      <p:cBhvr>
                                        <p:cTn id="92" dur="2000"/>
                                        <p:tgtEl>
                                          <p:spTgt spid="20176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01821"/>
                                        </p:tgtEl>
                                        <p:attrNameLst>
                                          <p:attrName>style.visibility</p:attrName>
                                        </p:attrNameLst>
                                      </p:cBhvr>
                                      <p:to>
                                        <p:strVal val="visible"/>
                                      </p:to>
                                    </p:set>
                                    <p:animEffect transition="in" filter="fade">
                                      <p:cBhvr>
                                        <p:cTn id="97" dur="2000"/>
                                        <p:tgtEl>
                                          <p:spTgt spid="20182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201771"/>
                                        </p:tgtEl>
                                        <p:attrNameLst>
                                          <p:attrName>style.visibility</p:attrName>
                                        </p:attrNameLst>
                                      </p:cBhvr>
                                      <p:to>
                                        <p:strVal val="visible"/>
                                      </p:to>
                                    </p:set>
                                    <p:animEffect transition="in" filter="fade">
                                      <p:cBhvr>
                                        <p:cTn id="102" dur="2000"/>
                                        <p:tgtEl>
                                          <p:spTgt spid="20177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xit" presetSubtype="0" fill="hold" grpId="1" nodeType="clickEffect">
                                  <p:stCondLst>
                                    <p:cond delay="0"/>
                                  </p:stCondLst>
                                  <p:childTnLst>
                                    <p:animEffect transition="out" filter="fade">
                                      <p:cBhvr>
                                        <p:cTn id="106" dur="2000"/>
                                        <p:tgtEl>
                                          <p:spTgt spid="201821"/>
                                        </p:tgtEl>
                                      </p:cBhvr>
                                    </p:animEffect>
                                    <p:set>
                                      <p:cBhvr>
                                        <p:cTn id="107" dur="1" fill="hold">
                                          <p:stCondLst>
                                            <p:cond delay="1999"/>
                                          </p:stCondLst>
                                        </p:cTn>
                                        <p:tgtEl>
                                          <p:spTgt spid="201821"/>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01823"/>
                                        </p:tgtEl>
                                        <p:attrNameLst>
                                          <p:attrName>style.visibility</p:attrName>
                                        </p:attrNameLst>
                                      </p:cBhvr>
                                      <p:to>
                                        <p:strVal val="visible"/>
                                      </p:to>
                                    </p:set>
                                    <p:animEffect transition="in" filter="fade">
                                      <p:cBhvr>
                                        <p:cTn id="112" dur="2000"/>
                                        <p:tgtEl>
                                          <p:spTgt spid="20182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201848"/>
                                        </p:tgtEl>
                                        <p:attrNameLst>
                                          <p:attrName>style.visibility</p:attrName>
                                        </p:attrNameLst>
                                      </p:cBhvr>
                                      <p:to>
                                        <p:strVal val="visible"/>
                                      </p:to>
                                    </p:set>
                                    <p:animEffect transition="in" filter="fade">
                                      <p:cBhvr>
                                        <p:cTn id="117" dur="2000"/>
                                        <p:tgtEl>
                                          <p:spTgt spid="20184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nodeType="clickEffect">
                                  <p:stCondLst>
                                    <p:cond delay="0"/>
                                  </p:stCondLst>
                                  <p:childTnLst>
                                    <p:set>
                                      <p:cBhvr>
                                        <p:cTn id="121" dur="1" fill="hold">
                                          <p:stCondLst>
                                            <p:cond delay="0"/>
                                          </p:stCondLst>
                                        </p:cTn>
                                        <p:tgtEl>
                                          <p:spTgt spid="201784"/>
                                        </p:tgtEl>
                                        <p:attrNameLst>
                                          <p:attrName>style.visibility</p:attrName>
                                        </p:attrNameLst>
                                      </p:cBhvr>
                                      <p:to>
                                        <p:strVal val="visible"/>
                                      </p:to>
                                    </p:set>
                                    <p:animEffect transition="in" filter="fade">
                                      <p:cBhvr>
                                        <p:cTn id="122" dur="2000"/>
                                        <p:tgtEl>
                                          <p:spTgt spid="20178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nodeType="clickEffect">
                                  <p:stCondLst>
                                    <p:cond delay="0"/>
                                  </p:stCondLst>
                                  <p:childTnLst>
                                    <p:set>
                                      <p:cBhvr>
                                        <p:cTn id="126" dur="1" fill="hold">
                                          <p:stCondLst>
                                            <p:cond delay="0"/>
                                          </p:stCondLst>
                                        </p:cTn>
                                        <p:tgtEl>
                                          <p:spTgt spid="201851"/>
                                        </p:tgtEl>
                                        <p:attrNameLst>
                                          <p:attrName>style.visibility</p:attrName>
                                        </p:attrNameLst>
                                      </p:cBhvr>
                                      <p:to>
                                        <p:strVal val="visible"/>
                                      </p:to>
                                    </p:set>
                                    <p:animEffect transition="in" filter="fade">
                                      <p:cBhvr>
                                        <p:cTn id="127" dur="2000"/>
                                        <p:tgtEl>
                                          <p:spTgt spid="201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821" grpId="0" animBg="1"/>
      <p:bldP spid="201821" grpId="1" animBg="1"/>
      <p:bldP spid="201822" grpId="0"/>
      <p:bldP spid="20182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pPr>
              <a:defRPr/>
            </a:pPr>
            <a:fld id="{884CF22C-2AC9-4A76-B2C1-109B97357E0A}" type="slidenum">
              <a:rPr lang="fa-IR"/>
              <a:pPr>
                <a:defRPr/>
              </a:pPr>
              <a:t>89</a:t>
            </a:fld>
            <a:endParaRPr lang="en-US"/>
          </a:p>
        </p:txBody>
      </p:sp>
      <p:sp>
        <p:nvSpPr>
          <p:cNvPr id="9216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92164" name="Rectangle 3"/>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مثال ديگر از جستجوی </a:t>
            </a:r>
            <a:r>
              <a:rPr lang="en-US" sz="3600" b="1">
                <a:solidFill>
                  <a:schemeClr val="accent2"/>
                </a:solidFill>
                <a:cs typeface="Lotus" pitchFamily="2" charset="-78"/>
              </a:rPr>
              <a:t>A*</a:t>
            </a:r>
          </a:p>
        </p:txBody>
      </p:sp>
      <p:pic>
        <p:nvPicPr>
          <p:cNvPr id="92165"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42988" y="2433638"/>
            <a:ext cx="6981825" cy="4210050"/>
          </a:xfrm>
          <a:noFill/>
        </p:spPr>
      </p:pic>
      <p:sp>
        <p:nvSpPr>
          <p:cNvPr id="92166" name="Freeform 5"/>
          <p:cNvSpPr>
            <a:spLocks/>
          </p:cNvSpPr>
          <p:nvPr/>
        </p:nvSpPr>
        <p:spPr bwMode="auto">
          <a:xfrm>
            <a:off x="1547813" y="2852738"/>
            <a:ext cx="4103687" cy="2952750"/>
          </a:xfrm>
          <a:custGeom>
            <a:avLst/>
            <a:gdLst>
              <a:gd name="T0" fmla="*/ 0 w 2608"/>
              <a:gd name="T1" fmla="*/ 2147483647 h 1754"/>
              <a:gd name="T2" fmla="*/ 2147483647 w 2608"/>
              <a:gd name="T3" fmla="*/ 2147483647 h 1754"/>
              <a:gd name="T4" fmla="*/ 2147483647 w 2608"/>
              <a:gd name="T5" fmla="*/ 2147483647 h 1754"/>
              <a:gd name="T6" fmla="*/ 2147483647 w 2608"/>
              <a:gd name="T7" fmla="*/ 2147483647 h 1754"/>
              <a:gd name="T8" fmla="*/ 2147483647 w 2608"/>
              <a:gd name="T9" fmla="*/ 2147483647 h 1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8" h="1754">
                <a:moveTo>
                  <a:pt x="0" y="393"/>
                </a:moveTo>
                <a:cubicBezTo>
                  <a:pt x="204" y="196"/>
                  <a:pt x="409" y="0"/>
                  <a:pt x="726" y="30"/>
                </a:cubicBezTo>
                <a:cubicBezTo>
                  <a:pt x="1043" y="60"/>
                  <a:pt x="1610" y="362"/>
                  <a:pt x="1905" y="574"/>
                </a:cubicBezTo>
                <a:cubicBezTo>
                  <a:pt x="2200" y="786"/>
                  <a:pt x="2382" y="1103"/>
                  <a:pt x="2495" y="1300"/>
                </a:cubicBezTo>
                <a:cubicBezTo>
                  <a:pt x="2608" y="1497"/>
                  <a:pt x="2596" y="1625"/>
                  <a:pt x="2585" y="1754"/>
                </a:cubicBezTo>
              </a:path>
            </a:pathLst>
          </a:custGeom>
          <a:noFill/>
          <a:ln w="28575" cap="flat" cmpd="sng">
            <a:solidFill>
              <a:srgbClr val="CC33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2167" name="Oval 6"/>
          <p:cNvSpPr>
            <a:spLocks noChangeArrowheads="1"/>
          </p:cNvSpPr>
          <p:nvPr/>
        </p:nvSpPr>
        <p:spPr bwMode="auto">
          <a:xfrm>
            <a:off x="1393825" y="3467100"/>
            <a:ext cx="247650" cy="246063"/>
          </a:xfrm>
          <a:prstGeom prst="ellipse">
            <a:avLst/>
          </a:prstGeom>
          <a:noFill/>
          <a:ln w="76200" algn="ctr">
            <a:solidFill>
              <a:srgbClr val="00D600"/>
            </a:solidFill>
            <a:round/>
            <a:headEnd/>
            <a:tailEnd/>
          </a:ln>
          <a:effectLst/>
          <a:extLst>
            <a:ext uri="{909E8E84-426E-40DD-AFC4-6F175D3DCCD1}">
              <a14:hiddenFill xmlns:a14="http://schemas.microsoft.com/office/drawing/2010/main">
                <a:solidFill>
                  <a:srgbClr val="00D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2168" name="Oval 7"/>
          <p:cNvSpPr>
            <a:spLocks noChangeArrowheads="1"/>
          </p:cNvSpPr>
          <p:nvPr/>
        </p:nvSpPr>
        <p:spPr bwMode="auto">
          <a:xfrm>
            <a:off x="5461000" y="5635625"/>
            <a:ext cx="247650" cy="246063"/>
          </a:xfrm>
          <a:prstGeom prst="ellipse">
            <a:avLst/>
          </a:prstGeom>
          <a:noFill/>
          <a:ln w="76200" algn="ctr">
            <a:solidFill>
              <a:srgbClr val="00D600"/>
            </a:solidFill>
            <a:round/>
            <a:headEnd/>
            <a:tailEnd/>
          </a:ln>
          <a:effectLst/>
          <a:extLst>
            <a:ext uri="{909E8E84-426E-40DD-AFC4-6F175D3DCCD1}">
              <a14:hiddenFill xmlns:a14="http://schemas.microsoft.com/office/drawing/2010/main">
                <a:solidFill>
                  <a:srgbClr val="00D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2169" name="Rectangle 8"/>
          <p:cNvSpPr>
            <a:spLocks noChangeArrowheads="1"/>
          </p:cNvSpPr>
          <p:nvPr/>
        </p:nvSpPr>
        <p:spPr bwMode="auto">
          <a:xfrm>
            <a:off x="6659563" y="2565400"/>
            <a:ext cx="1900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2000" i="1">
                <a:cs typeface="Lotus" pitchFamily="2" charset="-78"/>
              </a:rPr>
              <a:t>f(n)=g(n) + h(n)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17FF5275-C7EC-495E-BEC4-3EC667057EBF}" type="slidenum">
              <a:rPr lang="fa-IR"/>
              <a:pPr>
                <a:defRPr/>
              </a:pPr>
              <a:t>9</a:t>
            </a:fld>
            <a:endParaRPr lang="en-US"/>
          </a:p>
        </p:txBody>
      </p:sp>
      <p:sp>
        <p:nvSpPr>
          <p:cNvPr id="10243"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eaLnBrk="1" hangingPunct="1"/>
            <a:r>
              <a:rPr lang="fa-IR" sz="4400" b="1">
                <a:latin typeface="Times New Roman" pitchFamily="18" charset="0"/>
                <a:cs typeface="Homa" pitchFamily="2" charset="-78"/>
              </a:rPr>
              <a:t>مقدمه</a:t>
            </a:r>
            <a:endParaRPr lang="en-US" sz="2400" b="1">
              <a:latin typeface="Times New Roman" pitchFamily="18" charset="0"/>
              <a:cs typeface="Homa" pitchFamily="2" charset="-78"/>
            </a:endParaRPr>
          </a:p>
        </p:txBody>
      </p:sp>
      <p:sp>
        <p:nvSpPr>
          <p:cNvPr id="10244" name="Text Box 6"/>
          <p:cNvSpPr txBox="1">
            <a:spLocks noChangeArrowheads="1"/>
          </p:cNvSpPr>
          <p:nvPr/>
        </p:nvSpPr>
        <p:spPr bwMode="auto">
          <a:xfrm>
            <a:off x="323850" y="2133600"/>
            <a:ext cx="7991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r>
              <a:rPr lang="fa-IR" sz="4400" b="1">
                <a:solidFill>
                  <a:srgbClr val="000099"/>
                </a:solidFill>
                <a:cs typeface="Lotus" pitchFamily="2" charset="-78"/>
              </a:rPr>
              <a:t>عاقلانه</a:t>
            </a:r>
            <a:r>
              <a:rPr lang="ar-SA" sz="4400" b="1">
                <a:solidFill>
                  <a:srgbClr val="000099"/>
                </a:solidFill>
                <a:cs typeface="Lotus" pitchFamily="2" charset="-78"/>
              </a:rPr>
              <a:t> عمل کردن</a:t>
            </a:r>
            <a:r>
              <a:rPr lang="ar-SA" sz="4400" b="1">
                <a:solidFill>
                  <a:srgbClr val="000099"/>
                </a:solidFill>
              </a:rPr>
              <a:t>	</a:t>
            </a:r>
            <a:r>
              <a:rPr lang="en-US" sz="4400" b="1">
                <a:solidFill>
                  <a:srgbClr val="000099"/>
                </a:solidFill>
              </a:rPr>
              <a:t>		</a:t>
            </a:r>
            <a:r>
              <a:rPr lang="ar-SA" sz="2000" b="1">
                <a:solidFill>
                  <a:srgbClr val="000099"/>
                </a:solidFill>
                <a:cs typeface="Lotus" pitchFamily="2" charset="-78"/>
              </a:rPr>
              <a:t> </a:t>
            </a:r>
            <a:r>
              <a:rPr lang="en-US" sz="2000" b="1">
                <a:solidFill>
                  <a:srgbClr val="000099"/>
                </a:solidFill>
              </a:rPr>
              <a:t>Act rationally</a:t>
            </a:r>
            <a:endParaRPr lang="en-US"/>
          </a:p>
        </p:txBody>
      </p:sp>
      <p:sp>
        <p:nvSpPr>
          <p:cNvPr id="10245" name="Text Box 7"/>
          <p:cNvSpPr txBox="1">
            <a:spLocks noChangeArrowheads="1"/>
          </p:cNvSpPr>
          <p:nvPr/>
        </p:nvSpPr>
        <p:spPr bwMode="auto">
          <a:xfrm>
            <a:off x="971550" y="3213100"/>
            <a:ext cx="7129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ct val="50000"/>
              </a:spcBef>
            </a:pPr>
            <a:r>
              <a:rPr lang="fa-IR" sz="3600" b="1">
                <a:solidFill>
                  <a:srgbClr val="CC3300"/>
                </a:solidFill>
                <a:cs typeface="Lotus" pitchFamily="2" charset="-78"/>
              </a:rPr>
              <a:t>طور</a:t>
            </a:r>
            <a:r>
              <a:rPr lang="ar-SA" sz="3600" b="1">
                <a:solidFill>
                  <a:srgbClr val="CC3300"/>
                </a:solidFill>
                <a:cs typeface="Lotus" pitchFamily="2" charset="-78"/>
              </a:rPr>
              <a:t>ي</a:t>
            </a:r>
            <a:r>
              <a:rPr lang="fa-IR" sz="3600" b="1">
                <a:solidFill>
                  <a:srgbClr val="CC3300"/>
                </a:solidFill>
                <a:cs typeface="Lotus" pitchFamily="2" charset="-78"/>
              </a:rPr>
              <a:t> عمل کند که بهترين نتيجه را ارائه دهد</a:t>
            </a:r>
            <a:endParaRPr lang="en-US" sz="3600" b="1">
              <a:solidFill>
                <a:srgbClr val="CC3300"/>
              </a:solidFill>
              <a:cs typeface="Lotus" pitchFamily="2" charset="-78"/>
            </a:endParaRPr>
          </a:p>
        </p:txBody>
      </p:sp>
      <p:sp>
        <p:nvSpPr>
          <p:cNvPr id="10246" name="Text Box 8"/>
          <p:cNvSpPr txBox="1">
            <a:spLocks noChangeArrowheads="1"/>
          </p:cNvSpPr>
          <p:nvPr/>
        </p:nvSpPr>
        <p:spPr bwMode="auto">
          <a:xfrm>
            <a:off x="611188" y="4652963"/>
            <a:ext cx="77057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rtl="1">
              <a:spcBef>
                <a:spcPct val="50000"/>
              </a:spcBef>
              <a:buClr>
                <a:srgbClr val="00D600"/>
              </a:buClr>
              <a:buSzPct val="120000"/>
              <a:buFont typeface="Wingdings" pitchFamily="2" charset="2"/>
              <a:buChar char="ü"/>
            </a:pPr>
            <a:r>
              <a:rPr lang="fa-IR" sz="3600" b="1">
                <a:solidFill>
                  <a:srgbClr val="CC3300"/>
                </a:solidFill>
                <a:cs typeface="Lotus" pitchFamily="2" charset="-78"/>
              </a:rPr>
              <a:t>هوش محاسبات</a:t>
            </a:r>
            <a:r>
              <a:rPr lang="ar-SA" sz="3600" b="1">
                <a:solidFill>
                  <a:srgbClr val="CC3300"/>
                </a:solidFill>
                <a:cs typeface="Lotus" pitchFamily="2" charset="-78"/>
              </a:rPr>
              <a:t>ي</a:t>
            </a:r>
            <a:r>
              <a:rPr lang="fa-IR" sz="3600" b="1">
                <a:solidFill>
                  <a:srgbClr val="CC3300"/>
                </a:solidFill>
                <a:cs typeface="Lotus" pitchFamily="2" charset="-78"/>
              </a:rPr>
              <a:t>، مطالعه طراح</a:t>
            </a:r>
            <a:r>
              <a:rPr lang="ar-SA" sz="3600" b="1">
                <a:solidFill>
                  <a:srgbClr val="CC3300"/>
                </a:solidFill>
                <a:cs typeface="Lotus" pitchFamily="2" charset="-78"/>
              </a:rPr>
              <a:t>ي</a:t>
            </a:r>
            <a:r>
              <a:rPr lang="fa-IR" sz="3600" b="1">
                <a:solidFill>
                  <a:srgbClr val="CC3300"/>
                </a:solidFill>
                <a:cs typeface="Lotus" pitchFamily="2" charset="-78"/>
              </a:rPr>
              <a:t> عامل ها</a:t>
            </a:r>
            <a:r>
              <a:rPr lang="ar-SA" sz="3600" b="1">
                <a:solidFill>
                  <a:srgbClr val="CC3300"/>
                </a:solidFill>
                <a:cs typeface="Lotus" pitchFamily="2" charset="-78"/>
              </a:rPr>
              <a:t>ي</a:t>
            </a:r>
            <a:r>
              <a:rPr lang="fa-IR" sz="3600" b="1">
                <a:solidFill>
                  <a:srgbClr val="CC3300"/>
                </a:solidFill>
                <a:cs typeface="Lotus" pitchFamily="2" charset="-78"/>
              </a:rPr>
              <a:t> هوشمند است</a:t>
            </a:r>
            <a:endParaRPr lang="en-US" sz="36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2A5C25D6-4FE6-4E4F-87B9-043E5BF5F220}" type="slidenum">
              <a:rPr lang="fa-IR"/>
              <a:pPr>
                <a:defRPr/>
              </a:pPr>
              <a:t>90</a:t>
            </a:fld>
            <a:endParaRPr lang="en-US"/>
          </a:p>
        </p:txBody>
      </p:sp>
      <p:sp>
        <p:nvSpPr>
          <p:cNvPr id="9318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93188"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3850" y="3068638"/>
            <a:ext cx="8564563" cy="531812"/>
          </a:xfrm>
          <a:noFill/>
        </p:spPr>
      </p:pic>
      <p:sp>
        <p:nvSpPr>
          <p:cNvPr id="93189" name="Rectangle 4"/>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r>
              <a:rPr lang="fa-IR" sz="3600" b="1">
                <a:solidFill>
                  <a:schemeClr val="accent2"/>
                </a:solidFill>
                <a:cs typeface="Lotus" pitchFamily="2" charset="-78"/>
              </a:rPr>
              <a:t> در نقشه رومانی</a:t>
            </a:r>
            <a:endParaRPr lang="en-US" sz="3600" b="1">
              <a:solidFill>
                <a:schemeClr val="accent2"/>
              </a:solidFill>
              <a:cs typeface="Lotus" pitchFamily="2" charset="-78"/>
            </a:endParaRPr>
          </a:p>
        </p:txBody>
      </p:sp>
      <p:sp>
        <p:nvSpPr>
          <p:cNvPr id="93190" name="Rectangle 5"/>
          <p:cNvSpPr>
            <a:spLocks noChangeArrowheads="1"/>
          </p:cNvSpPr>
          <p:nvPr/>
        </p:nvSpPr>
        <p:spPr bwMode="auto">
          <a:xfrm>
            <a:off x="611188" y="5270500"/>
            <a:ext cx="79216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b="1">
                <a:solidFill>
                  <a:schemeClr val="accent2"/>
                </a:solidFill>
                <a:cs typeface="Homa" pitchFamily="2" charset="-78"/>
              </a:rPr>
              <a:t>جستجوی </a:t>
            </a:r>
            <a:r>
              <a:rPr lang="en-US" b="1">
                <a:solidFill>
                  <a:schemeClr val="accent2"/>
                </a:solidFill>
                <a:cs typeface="Homa" pitchFamily="2" charset="-78"/>
              </a:rPr>
              <a:t>Bucharest</a:t>
            </a:r>
            <a:r>
              <a:rPr lang="fa-IR" b="1">
                <a:solidFill>
                  <a:schemeClr val="accent2"/>
                </a:solidFill>
                <a:cs typeface="Homa" pitchFamily="2" charset="-78"/>
              </a:rPr>
              <a:t> با شروع از </a:t>
            </a:r>
            <a:r>
              <a:rPr lang="en-US" b="1">
                <a:solidFill>
                  <a:schemeClr val="accent2"/>
                </a:solidFill>
                <a:cs typeface="Homa" pitchFamily="2" charset="-78"/>
              </a:rPr>
              <a:t>Arad</a:t>
            </a:r>
          </a:p>
          <a:p>
            <a:pPr>
              <a:spcBef>
                <a:spcPct val="50000"/>
              </a:spcBef>
            </a:pPr>
            <a:r>
              <a:rPr lang="en-US" b="1">
                <a:solidFill>
                  <a:srgbClr val="CC3300"/>
                </a:solidFill>
                <a:cs typeface="Homa" pitchFamily="2" charset="-78"/>
              </a:rPr>
              <a:t>f(Arad) = g(Arad)+h(Arad)=0+366=366</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3BB90D26-5874-4AC9-A4D5-30B62F2780B6}" type="slidenum">
              <a:rPr lang="fa-IR"/>
              <a:pPr>
                <a:defRPr/>
              </a:pPr>
              <a:t>91</a:t>
            </a:fld>
            <a:endParaRPr lang="en-US"/>
          </a:p>
        </p:txBody>
      </p:sp>
      <p:sp>
        <p:nvSpPr>
          <p:cNvPr id="9421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94212"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0825" y="2860675"/>
            <a:ext cx="8316913" cy="1431925"/>
          </a:xfrm>
          <a:noFill/>
        </p:spPr>
      </p:pic>
      <p:sp>
        <p:nvSpPr>
          <p:cNvPr id="94213" name="Rectangle 4"/>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r>
              <a:rPr lang="fa-IR" sz="3600" b="1">
                <a:solidFill>
                  <a:schemeClr val="accent2"/>
                </a:solidFill>
                <a:cs typeface="Lotus" pitchFamily="2" charset="-78"/>
              </a:rPr>
              <a:t> در نقشه رومانی</a:t>
            </a:r>
            <a:endParaRPr lang="en-US" sz="3600" b="1">
              <a:solidFill>
                <a:schemeClr val="accent2"/>
              </a:solidFill>
              <a:cs typeface="Lotus" pitchFamily="2" charset="-78"/>
            </a:endParaRPr>
          </a:p>
        </p:txBody>
      </p:sp>
      <p:sp>
        <p:nvSpPr>
          <p:cNvPr id="94214" name="Text Box 5"/>
          <p:cNvSpPr txBox="1">
            <a:spLocks noChangeArrowheads="1"/>
          </p:cNvSpPr>
          <p:nvPr/>
        </p:nvSpPr>
        <p:spPr bwMode="auto">
          <a:xfrm>
            <a:off x="827088" y="4724400"/>
            <a:ext cx="7777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3600" b="1">
              <a:solidFill>
                <a:schemeClr val="accent2"/>
              </a:solidFill>
              <a:cs typeface="Lotus" pitchFamily="2" charset="-78"/>
            </a:endParaRPr>
          </a:p>
        </p:txBody>
      </p:sp>
      <p:sp>
        <p:nvSpPr>
          <p:cNvPr id="94215" name="Text Box 6"/>
          <p:cNvSpPr txBox="1">
            <a:spLocks noChangeArrowheads="1"/>
          </p:cNvSpPr>
          <p:nvPr/>
        </p:nvSpPr>
        <p:spPr bwMode="auto">
          <a:xfrm>
            <a:off x="468313" y="4635500"/>
            <a:ext cx="8135937"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179388">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b="1">
                <a:solidFill>
                  <a:schemeClr val="accent2"/>
                </a:solidFill>
                <a:cs typeface="Homa" pitchFamily="2" charset="-78"/>
              </a:rPr>
              <a:t>ََ</a:t>
            </a:r>
            <a:r>
              <a:rPr lang="en-US" b="1">
                <a:solidFill>
                  <a:schemeClr val="accent2"/>
                </a:solidFill>
                <a:cs typeface="Homa" pitchFamily="2" charset="-78"/>
              </a:rPr>
              <a:t>Arad</a:t>
            </a:r>
            <a:r>
              <a:rPr lang="fa-IR" b="1">
                <a:solidFill>
                  <a:schemeClr val="accent2"/>
                </a:solidFill>
                <a:cs typeface="Homa" pitchFamily="2" charset="-78"/>
              </a:rPr>
              <a:t> را باز کرده و </a:t>
            </a:r>
            <a:r>
              <a:rPr lang="en-US" b="1">
                <a:solidFill>
                  <a:schemeClr val="accent2"/>
                </a:solidFill>
                <a:cs typeface="Homa" pitchFamily="2" charset="-78"/>
              </a:rPr>
              <a:t>f(n)</a:t>
            </a:r>
            <a:r>
              <a:rPr lang="fa-IR" b="1">
                <a:solidFill>
                  <a:schemeClr val="accent2"/>
                </a:solidFill>
                <a:cs typeface="Homa" pitchFamily="2" charset="-78"/>
              </a:rPr>
              <a:t> را برای هر يک از زيربرگها محاسبه ميکنيم:</a:t>
            </a:r>
          </a:p>
          <a:p>
            <a:pPr lvl="1" rtl="1">
              <a:spcBef>
                <a:spcPct val="20000"/>
              </a:spcBef>
            </a:pPr>
            <a:r>
              <a:rPr lang="en-US" sz="1600" b="1">
                <a:solidFill>
                  <a:srgbClr val="CC3300"/>
                </a:solidFill>
                <a:cs typeface="Homa" pitchFamily="2" charset="-78"/>
              </a:rPr>
              <a:t>f(Sibiu)=c(Arad,Sibiu)+h(Sibiu)=140+253=393</a:t>
            </a:r>
          </a:p>
          <a:p>
            <a:pPr lvl="1" rtl="1">
              <a:spcBef>
                <a:spcPct val="20000"/>
              </a:spcBef>
            </a:pPr>
            <a:r>
              <a:rPr lang="en-US" sz="1600" b="1">
                <a:solidFill>
                  <a:srgbClr val="CC3300"/>
                </a:solidFill>
                <a:cs typeface="Homa" pitchFamily="2" charset="-78"/>
              </a:rPr>
              <a:t>f(Timisoara)=c(Arad,Timisoara)+h(Timisoara)=118+329=447</a:t>
            </a:r>
          </a:p>
          <a:p>
            <a:pPr lvl="1" rtl="1">
              <a:spcBef>
                <a:spcPct val="20000"/>
              </a:spcBef>
            </a:pPr>
            <a:r>
              <a:rPr lang="en-US" sz="1600" b="1">
                <a:solidFill>
                  <a:srgbClr val="CC3300"/>
                </a:solidFill>
                <a:cs typeface="Homa" pitchFamily="2" charset="-78"/>
              </a:rPr>
              <a:t>f(Zerind)=c(Arad,Zerind)+h(Zerind)=75+374=449</a:t>
            </a:r>
          </a:p>
          <a:p>
            <a:pPr lvl="1" algn="ctr" rtl="1">
              <a:spcBef>
                <a:spcPct val="50000"/>
              </a:spcBef>
            </a:pPr>
            <a:r>
              <a:rPr lang="fa-IR" b="1">
                <a:solidFill>
                  <a:srgbClr val="996633"/>
                </a:solidFill>
                <a:cs typeface="Homa" pitchFamily="2" charset="-78"/>
              </a:rPr>
              <a:t>بهترين انتخاب شهر </a:t>
            </a:r>
            <a:r>
              <a:rPr lang="en-US" b="1">
                <a:solidFill>
                  <a:srgbClr val="996633"/>
                </a:solidFill>
                <a:cs typeface="Homa" pitchFamily="2" charset="-78"/>
              </a:rPr>
              <a:t>Sibiu</a:t>
            </a:r>
            <a:r>
              <a:rPr lang="fa-IR" b="1">
                <a:solidFill>
                  <a:srgbClr val="996633"/>
                </a:solidFill>
                <a:cs typeface="Homa" pitchFamily="2" charset="-78"/>
              </a:rPr>
              <a:t> است</a:t>
            </a:r>
            <a:endParaRPr lang="en-US" b="1">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E8C0E248-A934-4F5D-9D27-76500A79654A}" type="slidenum">
              <a:rPr lang="fa-IR"/>
              <a:pPr>
                <a:defRPr/>
              </a:pPr>
              <a:t>92</a:t>
            </a:fld>
            <a:endParaRPr lang="en-US"/>
          </a:p>
        </p:txBody>
      </p:sp>
      <p:sp>
        <p:nvSpPr>
          <p:cNvPr id="9523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95236"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4925" y="2574925"/>
            <a:ext cx="8785225" cy="2006600"/>
          </a:xfrm>
          <a:noFill/>
        </p:spPr>
      </p:pic>
      <p:sp>
        <p:nvSpPr>
          <p:cNvPr id="95237" name="Rectangle 4"/>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r>
              <a:rPr lang="fa-IR" sz="3600" b="1">
                <a:solidFill>
                  <a:schemeClr val="accent2"/>
                </a:solidFill>
                <a:cs typeface="Lotus" pitchFamily="2" charset="-78"/>
              </a:rPr>
              <a:t> در نقشه رومانی</a:t>
            </a:r>
            <a:endParaRPr lang="en-US" sz="3600" b="1">
              <a:solidFill>
                <a:schemeClr val="accent2"/>
              </a:solidFill>
              <a:cs typeface="Lotus" pitchFamily="2" charset="-78"/>
            </a:endParaRPr>
          </a:p>
        </p:txBody>
      </p:sp>
      <p:sp>
        <p:nvSpPr>
          <p:cNvPr id="95238" name="Text Box 5"/>
          <p:cNvSpPr txBox="1">
            <a:spLocks noChangeArrowheads="1"/>
          </p:cNvSpPr>
          <p:nvPr/>
        </p:nvSpPr>
        <p:spPr bwMode="auto">
          <a:xfrm>
            <a:off x="903288" y="4695825"/>
            <a:ext cx="8010525"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179388">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b="1">
                <a:solidFill>
                  <a:srgbClr val="CC3300"/>
                </a:solidFill>
                <a:cs typeface="Homa" pitchFamily="2" charset="-78"/>
              </a:rPr>
              <a:t>ََ</a:t>
            </a:r>
            <a:r>
              <a:rPr lang="en-US" b="1">
                <a:solidFill>
                  <a:schemeClr val="accent2"/>
                </a:solidFill>
                <a:cs typeface="Homa" pitchFamily="2" charset="-78"/>
              </a:rPr>
              <a:t>Sibiu</a:t>
            </a:r>
            <a:r>
              <a:rPr lang="fa-IR" b="1">
                <a:solidFill>
                  <a:schemeClr val="accent2"/>
                </a:solidFill>
                <a:cs typeface="Homa" pitchFamily="2" charset="-78"/>
              </a:rPr>
              <a:t> را باز کرده و </a:t>
            </a:r>
            <a:r>
              <a:rPr lang="en-US" b="1">
                <a:solidFill>
                  <a:schemeClr val="accent2"/>
                </a:solidFill>
                <a:cs typeface="Homa" pitchFamily="2" charset="-78"/>
              </a:rPr>
              <a:t>f(n)</a:t>
            </a:r>
            <a:r>
              <a:rPr lang="fa-IR" b="1">
                <a:solidFill>
                  <a:schemeClr val="accent2"/>
                </a:solidFill>
                <a:cs typeface="Homa" pitchFamily="2" charset="-78"/>
              </a:rPr>
              <a:t> را برای هر يک از زيربرگها محاسبه ميکنيم:</a:t>
            </a:r>
            <a:endParaRPr lang="en-US" b="1">
              <a:solidFill>
                <a:schemeClr val="accent2"/>
              </a:solidFill>
              <a:cs typeface="Homa" pitchFamily="2" charset="-78"/>
            </a:endParaRPr>
          </a:p>
          <a:p>
            <a:pPr lvl="1"/>
            <a:r>
              <a:rPr lang="en-US" sz="1600" b="1">
                <a:solidFill>
                  <a:srgbClr val="CC3300"/>
                </a:solidFill>
                <a:cs typeface="Homa" pitchFamily="2" charset="-78"/>
              </a:rPr>
              <a:t>f(Arad)=c(Sibiu,Arad)+h(Arad)=280+366=646</a:t>
            </a:r>
          </a:p>
          <a:p>
            <a:pPr lvl="1"/>
            <a:r>
              <a:rPr lang="en-US" sz="1600" b="1">
                <a:solidFill>
                  <a:srgbClr val="CC3300"/>
                </a:solidFill>
                <a:cs typeface="Homa" pitchFamily="2" charset="-78"/>
              </a:rPr>
              <a:t>f(Fagaras)=c(Sibiu,Fagaras)+h(Fagaras)=239+179=415</a:t>
            </a:r>
          </a:p>
          <a:p>
            <a:pPr lvl="1"/>
            <a:r>
              <a:rPr lang="en-US" sz="1600" b="1">
                <a:solidFill>
                  <a:srgbClr val="CC3300"/>
                </a:solidFill>
                <a:cs typeface="Homa" pitchFamily="2" charset="-78"/>
              </a:rPr>
              <a:t>f(Oradea)=c(Sibiu,Oradea)+h(Oradea)=291+380=671</a:t>
            </a:r>
          </a:p>
          <a:p>
            <a:pPr lvl="1"/>
            <a:r>
              <a:rPr lang="en-US" sz="1600" b="1">
                <a:solidFill>
                  <a:srgbClr val="CC3300"/>
                </a:solidFill>
                <a:cs typeface="Homa" pitchFamily="2" charset="-78"/>
              </a:rPr>
              <a:t>f(Rimnicu Vilcea)=c(Sibiu,Rimnicu Vilcea)+ h(Rimnicu Vilcea)=220+192=413</a:t>
            </a:r>
          </a:p>
          <a:p>
            <a:pPr lvl="1" algn="ctr" rtl="1">
              <a:spcBef>
                <a:spcPct val="50000"/>
              </a:spcBef>
            </a:pPr>
            <a:r>
              <a:rPr lang="fa-IR" b="1">
                <a:solidFill>
                  <a:srgbClr val="996633"/>
                </a:solidFill>
                <a:cs typeface="Homa" pitchFamily="2" charset="-78"/>
              </a:rPr>
              <a:t>بهترين انتخاب شهر </a:t>
            </a:r>
            <a:r>
              <a:rPr lang="en-US" b="1">
                <a:solidFill>
                  <a:srgbClr val="996633"/>
                </a:solidFill>
                <a:cs typeface="Homa" pitchFamily="2" charset="-78"/>
              </a:rPr>
              <a:t>Rimnicu Vilcea</a:t>
            </a:r>
            <a:r>
              <a:rPr lang="fa-IR" b="1">
                <a:solidFill>
                  <a:srgbClr val="996633"/>
                </a:solidFill>
                <a:cs typeface="Homa" pitchFamily="2" charset="-78"/>
              </a:rPr>
              <a:t> است</a:t>
            </a:r>
            <a:endParaRPr lang="en-US" b="1">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F0A85C8A-BF84-4FE5-ABF6-1D764A8651F2}" type="slidenum">
              <a:rPr lang="fa-IR"/>
              <a:pPr>
                <a:defRPr/>
              </a:pPr>
              <a:t>93</a:t>
            </a:fld>
            <a:endParaRPr lang="en-US"/>
          </a:p>
        </p:txBody>
      </p:sp>
      <p:sp>
        <p:nvSpPr>
          <p:cNvPr id="9625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96260"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9750" y="2260600"/>
            <a:ext cx="8208963" cy="2824163"/>
          </a:xfrm>
          <a:noFill/>
        </p:spPr>
      </p:pic>
      <p:sp>
        <p:nvSpPr>
          <p:cNvPr id="96261" name="Rectangle 4"/>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r>
              <a:rPr lang="fa-IR" sz="3600" b="1">
                <a:solidFill>
                  <a:schemeClr val="accent2"/>
                </a:solidFill>
                <a:cs typeface="Lotus" pitchFamily="2" charset="-78"/>
              </a:rPr>
              <a:t> در نقشه رومانی</a:t>
            </a:r>
            <a:endParaRPr lang="en-US" sz="3600" b="1">
              <a:solidFill>
                <a:schemeClr val="accent2"/>
              </a:solidFill>
              <a:cs typeface="Lotus" pitchFamily="2" charset="-78"/>
            </a:endParaRPr>
          </a:p>
        </p:txBody>
      </p:sp>
      <p:sp>
        <p:nvSpPr>
          <p:cNvPr id="96262" name="Text Box 5"/>
          <p:cNvSpPr txBox="1">
            <a:spLocks noChangeArrowheads="1"/>
          </p:cNvSpPr>
          <p:nvPr/>
        </p:nvSpPr>
        <p:spPr bwMode="auto">
          <a:xfrm>
            <a:off x="903288" y="5019675"/>
            <a:ext cx="8010525"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179388">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r>
              <a:rPr lang="fa-IR" b="1">
                <a:solidFill>
                  <a:schemeClr val="accent2"/>
                </a:solidFill>
                <a:cs typeface="Homa" pitchFamily="2" charset="-78"/>
              </a:rPr>
              <a:t>ََ</a:t>
            </a:r>
            <a:r>
              <a:rPr lang="en-US" b="1">
                <a:solidFill>
                  <a:schemeClr val="accent2"/>
                </a:solidFill>
                <a:cs typeface="Homa" pitchFamily="2" charset="-78"/>
              </a:rPr>
              <a:t>Rimnicu Vilcea</a:t>
            </a:r>
            <a:r>
              <a:rPr lang="fa-IR" b="1">
                <a:solidFill>
                  <a:schemeClr val="accent2"/>
                </a:solidFill>
                <a:cs typeface="Homa" pitchFamily="2" charset="-78"/>
              </a:rPr>
              <a:t> را باز کرده و </a:t>
            </a:r>
            <a:r>
              <a:rPr lang="en-US" b="1">
                <a:solidFill>
                  <a:schemeClr val="accent2"/>
                </a:solidFill>
                <a:cs typeface="Homa" pitchFamily="2" charset="-78"/>
              </a:rPr>
              <a:t>f(n)</a:t>
            </a:r>
            <a:r>
              <a:rPr lang="fa-IR" b="1">
                <a:solidFill>
                  <a:schemeClr val="accent2"/>
                </a:solidFill>
                <a:cs typeface="Homa" pitchFamily="2" charset="-78"/>
              </a:rPr>
              <a:t> را برای هر يک از زيربرگها محاسبه ميکنيم:</a:t>
            </a:r>
          </a:p>
          <a:p>
            <a:pPr lvl="1"/>
            <a:r>
              <a:rPr lang="en-US" sz="1600" b="1">
                <a:solidFill>
                  <a:srgbClr val="CC3300"/>
                </a:solidFill>
                <a:cs typeface="Homa" pitchFamily="2" charset="-78"/>
              </a:rPr>
              <a:t>f(Craiova)=c(Rimnicu Vilcea, Craiova)+h(Craiova)=360+160=526</a:t>
            </a:r>
          </a:p>
          <a:p>
            <a:pPr lvl="1"/>
            <a:r>
              <a:rPr lang="en-US" sz="1600" b="1">
                <a:solidFill>
                  <a:srgbClr val="CC3300"/>
                </a:solidFill>
                <a:cs typeface="Homa" pitchFamily="2" charset="-78"/>
              </a:rPr>
              <a:t>f(Pitesti)=c(Rimnicu Vilcea, Pitesti)+h(Pitesti)=317+100=417</a:t>
            </a:r>
          </a:p>
          <a:p>
            <a:pPr lvl="1"/>
            <a:r>
              <a:rPr lang="en-US" sz="1600" b="1">
                <a:solidFill>
                  <a:srgbClr val="CC3300"/>
                </a:solidFill>
                <a:cs typeface="Homa" pitchFamily="2" charset="-78"/>
              </a:rPr>
              <a:t>f(Sibiu)=c(Rimnicu Vilcea,Sibiu)+h(Sibiu)=300+253=553</a:t>
            </a:r>
          </a:p>
          <a:p>
            <a:pPr algn="ctr" rtl="1"/>
            <a:r>
              <a:rPr lang="fa-IR" b="1">
                <a:solidFill>
                  <a:srgbClr val="996633"/>
                </a:solidFill>
                <a:cs typeface="Homa" pitchFamily="2" charset="-78"/>
              </a:rPr>
              <a:t>بهترين انتخاب شهر </a:t>
            </a:r>
            <a:r>
              <a:rPr lang="en-US" b="1">
                <a:solidFill>
                  <a:srgbClr val="996633"/>
                </a:solidFill>
                <a:cs typeface="Homa" pitchFamily="2" charset="-78"/>
              </a:rPr>
              <a:t>Fagaras</a:t>
            </a:r>
            <a:r>
              <a:rPr lang="fa-IR" sz="3600" b="1">
                <a:solidFill>
                  <a:srgbClr val="996633"/>
                </a:solidFill>
                <a:cs typeface="Lotus" pitchFamily="2" charset="-78"/>
              </a:rPr>
              <a:t> </a:t>
            </a:r>
            <a:r>
              <a:rPr lang="fa-IR" b="1">
                <a:solidFill>
                  <a:srgbClr val="996633"/>
                </a:solidFill>
                <a:cs typeface="Homa" pitchFamily="2" charset="-78"/>
              </a:rPr>
              <a:t>است</a:t>
            </a:r>
            <a:endParaRPr lang="en-US" b="1">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A7828CF6-C511-460E-AFCB-D7A414AD2053}" type="slidenum">
              <a:rPr lang="fa-IR"/>
              <a:pPr>
                <a:defRPr/>
              </a:pPr>
              <a:t>94</a:t>
            </a:fld>
            <a:endParaRPr lang="en-US"/>
          </a:p>
        </p:txBody>
      </p:sp>
      <p:sp>
        <p:nvSpPr>
          <p:cNvPr id="9728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97284"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9388" y="2060575"/>
            <a:ext cx="8612187" cy="3033713"/>
          </a:xfrm>
          <a:noFill/>
        </p:spPr>
      </p:pic>
      <p:sp>
        <p:nvSpPr>
          <p:cNvPr id="97285" name="Rectangle 4"/>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r>
              <a:rPr lang="fa-IR" sz="3600" b="1">
                <a:solidFill>
                  <a:schemeClr val="accent2"/>
                </a:solidFill>
                <a:cs typeface="Lotus" pitchFamily="2" charset="-78"/>
              </a:rPr>
              <a:t> در نقشه رومانی</a:t>
            </a:r>
            <a:endParaRPr lang="en-US" sz="3600" b="1">
              <a:solidFill>
                <a:schemeClr val="accent2"/>
              </a:solidFill>
              <a:cs typeface="Lotus" pitchFamily="2" charset="-78"/>
            </a:endParaRPr>
          </a:p>
        </p:txBody>
      </p:sp>
      <p:sp>
        <p:nvSpPr>
          <p:cNvPr id="97286" name="Text Box 5"/>
          <p:cNvSpPr txBox="1">
            <a:spLocks noChangeArrowheads="1"/>
          </p:cNvSpPr>
          <p:nvPr/>
        </p:nvSpPr>
        <p:spPr bwMode="auto">
          <a:xfrm>
            <a:off x="903288" y="5019675"/>
            <a:ext cx="8010525"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179388">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r>
              <a:rPr lang="fa-IR" b="1">
                <a:solidFill>
                  <a:schemeClr val="accent2"/>
                </a:solidFill>
                <a:cs typeface="Homa" pitchFamily="2" charset="-78"/>
              </a:rPr>
              <a:t>ََ </a:t>
            </a:r>
            <a:r>
              <a:rPr lang="en-US" b="1">
                <a:solidFill>
                  <a:schemeClr val="accent2"/>
                </a:solidFill>
                <a:cs typeface="Homa" pitchFamily="2" charset="-78"/>
              </a:rPr>
              <a:t>Fagaras</a:t>
            </a:r>
            <a:r>
              <a:rPr lang="fa-IR" sz="3600" b="1">
                <a:solidFill>
                  <a:schemeClr val="accent2"/>
                </a:solidFill>
                <a:cs typeface="Lotus" pitchFamily="2" charset="-78"/>
              </a:rPr>
              <a:t> </a:t>
            </a:r>
            <a:r>
              <a:rPr lang="fa-IR" b="1">
                <a:solidFill>
                  <a:schemeClr val="accent2"/>
                </a:solidFill>
                <a:cs typeface="Homa" pitchFamily="2" charset="-78"/>
              </a:rPr>
              <a:t>را باز کرده و </a:t>
            </a:r>
            <a:r>
              <a:rPr lang="en-US" b="1">
                <a:solidFill>
                  <a:schemeClr val="accent2"/>
                </a:solidFill>
                <a:cs typeface="Homa" pitchFamily="2" charset="-78"/>
              </a:rPr>
              <a:t>f(n)</a:t>
            </a:r>
            <a:r>
              <a:rPr lang="fa-IR" b="1">
                <a:solidFill>
                  <a:schemeClr val="accent2"/>
                </a:solidFill>
                <a:cs typeface="Homa" pitchFamily="2" charset="-78"/>
              </a:rPr>
              <a:t> را برای هر يک از زيربرگها محاسبه ميکنيم:</a:t>
            </a:r>
          </a:p>
          <a:p>
            <a:pPr lvl="1"/>
            <a:r>
              <a:rPr lang="en-US" sz="1600" b="1">
                <a:solidFill>
                  <a:srgbClr val="CC3300"/>
                </a:solidFill>
                <a:cs typeface="Homa" pitchFamily="2" charset="-78"/>
              </a:rPr>
              <a:t>f(Sibiu)=c(Fagaras, Sibiu)+h(Sibiu)=338+253=591</a:t>
            </a:r>
          </a:p>
          <a:p>
            <a:pPr lvl="1">
              <a:spcBef>
                <a:spcPct val="50000"/>
              </a:spcBef>
            </a:pPr>
            <a:r>
              <a:rPr lang="en-US" sz="1600" b="1">
                <a:solidFill>
                  <a:srgbClr val="CC3300"/>
                </a:solidFill>
                <a:cs typeface="Homa" pitchFamily="2" charset="-78"/>
              </a:rPr>
              <a:t>f(Bucharest)=c(Fagaras,Bucharest)+h(Bucharest)=450+0=450</a:t>
            </a:r>
            <a:endParaRPr lang="fa-IR" sz="1600" b="1">
              <a:solidFill>
                <a:srgbClr val="CC3300"/>
              </a:solidFill>
              <a:cs typeface="Homa" pitchFamily="2" charset="-78"/>
            </a:endParaRPr>
          </a:p>
          <a:p>
            <a:pPr lvl="1" algn="ctr" rtl="1">
              <a:spcBef>
                <a:spcPct val="50000"/>
              </a:spcBef>
            </a:pPr>
            <a:r>
              <a:rPr lang="fa-IR" b="1">
                <a:solidFill>
                  <a:srgbClr val="996633"/>
                </a:solidFill>
                <a:cs typeface="Homa" pitchFamily="2" charset="-78"/>
              </a:rPr>
              <a:t>بهترين انتخاب شهر </a:t>
            </a:r>
            <a:r>
              <a:rPr lang="en-US" b="1">
                <a:solidFill>
                  <a:srgbClr val="996633"/>
                </a:solidFill>
                <a:cs typeface="Homa" pitchFamily="2" charset="-78"/>
              </a:rPr>
              <a:t>Pitesti !!!</a:t>
            </a:r>
            <a:r>
              <a:rPr lang="fa-IR" b="1">
                <a:solidFill>
                  <a:srgbClr val="996633"/>
                </a:solidFill>
                <a:cs typeface="Homa" pitchFamily="2" charset="-78"/>
              </a:rPr>
              <a:t> است</a:t>
            </a:r>
            <a:endParaRPr lang="en-US" b="1">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2D993D0F-8F67-47B6-A2EE-E391DA6B55E7}" type="slidenum">
              <a:rPr lang="fa-IR"/>
              <a:pPr>
                <a:defRPr/>
              </a:pPr>
              <a:t>95</a:t>
            </a:fld>
            <a:endParaRPr lang="en-US"/>
          </a:p>
        </p:txBody>
      </p:sp>
      <p:sp>
        <p:nvSpPr>
          <p:cNvPr id="9830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98308"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11188" y="2133600"/>
            <a:ext cx="7848600" cy="3336925"/>
          </a:xfrm>
          <a:noFill/>
        </p:spPr>
      </p:pic>
      <p:sp>
        <p:nvSpPr>
          <p:cNvPr id="98309" name="Rectangle 4"/>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r>
              <a:rPr lang="fa-IR" sz="3600" b="1">
                <a:solidFill>
                  <a:schemeClr val="accent2"/>
                </a:solidFill>
                <a:cs typeface="Lotus" pitchFamily="2" charset="-78"/>
              </a:rPr>
              <a:t> در نقشه رومانی</a:t>
            </a:r>
            <a:endParaRPr lang="en-US" sz="3600" b="1">
              <a:solidFill>
                <a:schemeClr val="accent2"/>
              </a:solidFill>
              <a:cs typeface="Lotus" pitchFamily="2" charset="-78"/>
            </a:endParaRPr>
          </a:p>
        </p:txBody>
      </p:sp>
      <p:sp>
        <p:nvSpPr>
          <p:cNvPr id="98310" name="Text Box 5"/>
          <p:cNvSpPr txBox="1">
            <a:spLocks noChangeArrowheads="1"/>
          </p:cNvSpPr>
          <p:nvPr/>
        </p:nvSpPr>
        <p:spPr bwMode="auto">
          <a:xfrm>
            <a:off x="903288" y="5264150"/>
            <a:ext cx="8010525"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179388">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r>
              <a:rPr lang="fa-IR" b="1">
                <a:solidFill>
                  <a:schemeClr val="accent2"/>
                </a:solidFill>
                <a:cs typeface="Homa" pitchFamily="2" charset="-78"/>
              </a:rPr>
              <a:t>ََ </a:t>
            </a:r>
            <a:r>
              <a:rPr lang="en-US" b="1">
                <a:solidFill>
                  <a:schemeClr val="accent2"/>
                </a:solidFill>
                <a:cs typeface="Homa" pitchFamily="2" charset="-78"/>
              </a:rPr>
              <a:t>Pitesti</a:t>
            </a:r>
            <a:r>
              <a:rPr lang="fa-IR" sz="3600" b="1">
                <a:solidFill>
                  <a:schemeClr val="accent2"/>
                </a:solidFill>
                <a:cs typeface="Lotus" pitchFamily="2" charset="-78"/>
              </a:rPr>
              <a:t> </a:t>
            </a:r>
            <a:r>
              <a:rPr lang="fa-IR" b="1">
                <a:solidFill>
                  <a:schemeClr val="accent2"/>
                </a:solidFill>
                <a:cs typeface="Homa" pitchFamily="2" charset="-78"/>
              </a:rPr>
              <a:t>را باز کرده و </a:t>
            </a:r>
            <a:r>
              <a:rPr lang="en-US" b="1">
                <a:solidFill>
                  <a:schemeClr val="accent2"/>
                </a:solidFill>
                <a:cs typeface="Homa" pitchFamily="2" charset="-78"/>
              </a:rPr>
              <a:t>f(n)</a:t>
            </a:r>
            <a:r>
              <a:rPr lang="fa-IR" b="1">
                <a:solidFill>
                  <a:schemeClr val="accent2"/>
                </a:solidFill>
                <a:cs typeface="Homa" pitchFamily="2" charset="-78"/>
              </a:rPr>
              <a:t> را برای هر يک از زيربرگها محاسبه ميکنيم:</a:t>
            </a:r>
          </a:p>
          <a:p>
            <a:pPr lvl="1" eaLnBrk="1" hangingPunct="1">
              <a:buClr>
                <a:schemeClr val="accent2"/>
              </a:buClr>
              <a:buSzPct val="80000"/>
              <a:buFont typeface="Wingdings" pitchFamily="2" charset="2"/>
              <a:buNone/>
            </a:pPr>
            <a:r>
              <a:rPr lang="en-US" sz="1600" b="1">
                <a:solidFill>
                  <a:srgbClr val="CC3300"/>
                </a:solidFill>
                <a:cs typeface="Homa" pitchFamily="2" charset="-78"/>
              </a:rPr>
              <a:t>f(Bucharest)=c(Pitesti,Bucharest)+h(Bucharest)=418+0=418</a:t>
            </a:r>
          </a:p>
          <a:p>
            <a:pPr lvl="1"/>
            <a:endParaRPr lang="fa-IR" sz="1600" b="1">
              <a:solidFill>
                <a:srgbClr val="CC3300"/>
              </a:solidFill>
              <a:cs typeface="Homa" pitchFamily="2" charset="-78"/>
            </a:endParaRPr>
          </a:p>
          <a:p>
            <a:pPr lvl="1" algn="ctr" rtl="1"/>
            <a:r>
              <a:rPr lang="fa-IR" b="1">
                <a:solidFill>
                  <a:srgbClr val="996633"/>
                </a:solidFill>
                <a:cs typeface="Homa" pitchFamily="2" charset="-78"/>
              </a:rPr>
              <a:t>بهترين انتخاب شهر </a:t>
            </a:r>
            <a:r>
              <a:rPr lang="en-US" b="1">
                <a:solidFill>
                  <a:srgbClr val="996633"/>
                </a:solidFill>
                <a:cs typeface="Homa" pitchFamily="2" charset="-78"/>
              </a:rPr>
              <a:t>Bucharest !!!</a:t>
            </a:r>
            <a:r>
              <a:rPr lang="fa-IR" b="1">
                <a:solidFill>
                  <a:srgbClr val="996633"/>
                </a:solidFill>
                <a:cs typeface="Homa" pitchFamily="2" charset="-78"/>
              </a:rPr>
              <a:t> است</a:t>
            </a:r>
            <a:endParaRPr lang="en-US" b="1">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163E8A5C-0152-450E-994E-4404B8082C2A}" type="slidenum">
              <a:rPr lang="fa-IR"/>
              <a:pPr>
                <a:defRPr/>
              </a:pPr>
              <a:t>96</a:t>
            </a:fld>
            <a:endParaRPr lang="en-US"/>
          </a:p>
        </p:txBody>
      </p:sp>
      <p:sp>
        <p:nvSpPr>
          <p:cNvPr id="9933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99332" name="Picture 3" descr="f-circle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54088" y="2305050"/>
            <a:ext cx="7010400" cy="4437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3" name="Rectangle 4"/>
          <p:cNvSpPr>
            <a:spLocks noChangeArrowheads="1"/>
          </p:cNvSpPr>
          <p:nvPr/>
        </p:nvSpPr>
        <p:spPr bwMode="auto">
          <a:xfrm>
            <a:off x="603250" y="185102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جستجوی </a:t>
            </a:r>
            <a:r>
              <a:rPr lang="en-US" sz="3600" b="1">
                <a:solidFill>
                  <a:schemeClr val="accent2"/>
                </a:solidFill>
                <a:cs typeface="Lotus" pitchFamily="2" charset="-78"/>
              </a:rPr>
              <a:t>A*</a:t>
            </a:r>
            <a:r>
              <a:rPr lang="fa-IR" sz="3600" b="1">
                <a:solidFill>
                  <a:schemeClr val="accent2"/>
                </a:solidFill>
                <a:cs typeface="Lotus" pitchFamily="2" charset="-78"/>
              </a:rPr>
              <a:t> در نقشه رومانی</a:t>
            </a: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A116DD2-9509-4317-9F5A-ECB1C742EE22}" type="slidenum">
              <a:rPr lang="fa-IR"/>
              <a:pPr>
                <a:defRPr/>
              </a:pPr>
              <a:t>97</a:t>
            </a:fld>
            <a:endParaRPr lang="en-US"/>
          </a:p>
        </p:txBody>
      </p:sp>
      <p:sp>
        <p:nvSpPr>
          <p:cNvPr id="10035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00356" name="Rectangle 3"/>
          <p:cNvSpPr>
            <a:spLocks noChangeArrowheads="1"/>
          </p:cNvSpPr>
          <p:nvPr/>
        </p:nvSpPr>
        <p:spPr bwMode="auto">
          <a:xfrm>
            <a:off x="603250" y="18446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ar-SA" sz="3600" b="1">
                <a:solidFill>
                  <a:schemeClr val="accent2"/>
                </a:solidFill>
                <a:cs typeface="Lotus" pitchFamily="2" charset="-78"/>
              </a:rPr>
              <a:t>جستجوی</a:t>
            </a:r>
            <a:r>
              <a:rPr lang="fa-IR" sz="3600" b="1">
                <a:solidFill>
                  <a:schemeClr val="accent2"/>
                </a:solidFill>
                <a:cs typeface="Lotus" pitchFamily="2" charset="-78"/>
              </a:rPr>
              <a:t> اکتشافی با حافظه محدود</a:t>
            </a:r>
            <a:r>
              <a:rPr lang="ar-SA" sz="3600" b="1">
                <a:solidFill>
                  <a:schemeClr val="accent2"/>
                </a:solidFill>
                <a:cs typeface="Lotus" pitchFamily="2" charset="-78"/>
              </a:rPr>
              <a:t> </a:t>
            </a:r>
            <a:r>
              <a:rPr lang="en-US" sz="3600">
                <a:solidFill>
                  <a:schemeClr val="accent2"/>
                </a:solidFill>
                <a:cs typeface="Lotus" pitchFamily="2" charset="-78"/>
              </a:rPr>
              <a:t>IDA*</a:t>
            </a:r>
            <a:endParaRPr lang="fa-IR" sz="3600">
              <a:solidFill>
                <a:schemeClr val="accent2"/>
              </a:solidFill>
              <a:cs typeface="Lotus" pitchFamily="2" charset="-78"/>
            </a:endParaRPr>
          </a:p>
        </p:txBody>
      </p:sp>
      <p:sp>
        <p:nvSpPr>
          <p:cNvPr id="100357" name="Text Box 4"/>
          <p:cNvSpPr txBox="1">
            <a:spLocks noChangeArrowheads="1"/>
          </p:cNvSpPr>
          <p:nvPr/>
        </p:nvSpPr>
        <p:spPr bwMode="auto">
          <a:xfrm>
            <a:off x="611188" y="2701925"/>
            <a:ext cx="80645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85000"/>
              </a:spcBef>
              <a:buClr>
                <a:srgbClr val="00D600"/>
              </a:buClr>
              <a:buFont typeface="Wingdings" pitchFamily="2" charset="2"/>
              <a:buChar char="Ã"/>
            </a:pPr>
            <a:r>
              <a:rPr lang="fa-IR" sz="2400">
                <a:solidFill>
                  <a:srgbClr val="CC3300"/>
                </a:solidFill>
                <a:cs typeface="Homa" pitchFamily="2" charset="-78"/>
              </a:rPr>
              <a:t>ساده ترين راه برای کاهش حافظه مورد نياز </a:t>
            </a:r>
            <a:r>
              <a:rPr lang="en-US" sz="2400">
                <a:solidFill>
                  <a:srgbClr val="CC3300"/>
                </a:solidFill>
                <a:cs typeface="Homa" pitchFamily="2" charset="-78"/>
              </a:rPr>
              <a:t>A*</a:t>
            </a:r>
            <a:r>
              <a:rPr lang="fa-IR" sz="2400">
                <a:solidFill>
                  <a:srgbClr val="CC3300"/>
                </a:solidFill>
                <a:cs typeface="Homa" pitchFamily="2" charset="-78"/>
              </a:rPr>
              <a:t> استفاده از عميق کننده تکرار در زمينه جست و جوی اکتشافي است.</a:t>
            </a:r>
          </a:p>
          <a:p>
            <a:pPr algn="justLow" rtl="1">
              <a:spcBef>
                <a:spcPct val="85000"/>
              </a:spcBef>
              <a:buClr>
                <a:srgbClr val="00D600"/>
              </a:buClr>
              <a:buFont typeface="Wingdings" pitchFamily="2" charset="2"/>
              <a:buChar char="Ã"/>
            </a:pPr>
            <a:r>
              <a:rPr lang="fa-IR" sz="2400">
                <a:solidFill>
                  <a:srgbClr val="CC3300"/>
                </a:solidFill>
                <a:cs typeface="Homa" pitchFamily="2" charset="-78"/>
              </a:rPr>
              <a:t>الگوريتم عميق کننده تکرار </a:t>
            </a:r>
            <a:r>
              <a:rPr lang="en-US" sz="2400">
                <a:solidFill>
                  <a:srgbClr val="CC3300"/>
                </a:solidFill>
                <a:cs typeface="Homa" pitchFamily="2" charset="-78"/>
              </a:rPr>
              <a:t>A*</a:t>
            </a: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a:t>
            </a:r>
          </a:p>
          <a:p>
            <a:pPr algn="justLow" rtl="1">
              <a:spcBef>
                <a:spcPct val="85000"/>
              </a:spcBef>
              <a:buClr>
                <a:srgbClr val="00D600"/>
              </a:buClr>
              <a:buFont typeface="Wingdings" pitchFamily="2" charset="2"/>
              <a:buChar char="Ã"/>
            </a:pPr>
            <a:r>
              <a:rPr lang="fa-IR" sz="2400">
                <a:solidFill>
                  <a:srgbClr val="CC3300"/>
                </a:solidFill>
                <a:cs typeface="Homa" pitchFamily="2" charset="-78"/>
              </a:rPr>
              <a:t>در جستجوی </a:t>
            </a:r>
            <a:r>
              <a:rPr lang="en-US" sz="2400">
                <a:solidFill>
                  <a:srgbClr val="CC3300"/>
                </a:solidFill>
                <a:cs typeface="Homa" pitchFamily="2" charset="-78"/>
              </a:rPr>
              <a:t>IDA*</a:t>
            </a:r>
            <a:r>
              <a:rPr lang="fa-IR" sz="2400">
                <a:solidFill>
                  <a:srgbClr val="CC3300"/>
                </a:solidFill>
                <a:cs typeface="Homa" pitchFamily="2" charset="-78"/>
              </a:rPr>
              <a:t> مقدار برش مورد استفاده، عمق نيست بلکه هزينه </a:t>
            </a:r>
            <a:r>
              <a:rPr lang="en-US" sz="2400">
                <a:solidFill>
                  <a:srgbClr val="CC3300"/>
                </a:solidFill>
                <a:cs typeface="Homa" pitchFamily="2" charset="-78"/>
              </a:rPr>
              <a:t>f(g+h)</a:t>
            </a:r>
            <a:r>
              <a:rPr lang="fa-IR" sz="2400">
                <a:solidFill>
                  <a:srgbClr val="CC3300"/>
                </a:solidFill>
                <a:cs typeface="Homa" pitchFamily="2" charset="-78"/>
              </a:rPr>
              <a:t> است.</a:t>
            </a:r>
          </a:p>
          <a:p>
            <a:pPr algn="justLow" rtl="1">
              <a:spcBef>
                <a:spcPct val="85000"/>
              </a:spcBef>
              <a:buClr>
                <a:srgbClr val="00D600"/>
              </a:buClr>
              <a:buFont typeface="Wingdings" pitchFamily="2" charset="2"/>
              <a:buChar char="Ã"/>
            </a:pPr>
            <a:r>
              <a:rPr lang="en-US" sz="2400">
                <a:solidFill>
                  <a:srgbClr val="CC3300"/>
                </a:solidFill>
                <a:cs typeface="Homa" pitchFamily="2" charset="-78"/>
              </a:rPr>
              <a:t>IDA*</a:t>
            </a:r>
            <a:r>
              <a:rPr lang="fa-IR" sz="2400">
                <a:solidFill>
                  <a:srgbClr val="CC3300"/>
                </a:solidFill>
                <a:cs typeface="Homa" pitchFamily="2" charset="-78"/>
              </a:rPr>
              <a:t> برای اغلب مسئله های با هزينه های مرحله ای، مناسب است و از سربار ناشي از نگهداری صف مرتبي از گره ها اجتناب ميکند</a:t>
            </a:r>
            <a:endParaRPr lang="en-US" sz="2400">
              <a:solidFill>
                <a:srgbClr val="CC3300"/>
              </a:solidFill>
              <a:cs typeface="Homa" pitchFamily="2" charset="-78"/>
            </a:endParaRPr>
          </a:p>
        </p:txBody>
      </p:sp>
      <p:sp>
        <p:nvSpPr>
          <p:cNvPr id="100358" name="Line 5"/>
          <p:cNvSpPr>
            <a:spLocks noChangeShapeType="1"/>
          </p:cNvSpPr>
          <p:nvPr/>
        </p:nvSpPr>
        <p:spPr bwMode="auto">
          <a:xfrm flipH="1">
            <a:off x="5364163" y="3933825"/>
            <a:ext cx="682625" cy="0"/>
          </a:xfrm>
          <a:prstGeom prst="line">
            <a:avLst/>
          </a:prstGeom>
          <a:noFill/>
          <a:ln w="28575">
            <a:solidFill>
              <a:srgbClr val="CC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FD12E16-5B89-4ADF-9D0D-3C3A6647F292}" type="slidenum">
              <a:rPr lang="fa-IR"/>
              <a:pPr>
                <a:defRPr/>
              </a:pPr>
              <a:t>98</a:t>
            </a:fld>
            <a:endParaRPr lang="en-US"/>
          </a:p>
        </p:txBody>
      </p:sp>
      <p:sp>
        <p:nvSpPr>
          <p:cNvPr id="101379" name="Rectangle 2"/>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بهترين </a:t>
            </a:r>
            <a:r>
              <a:rPr lang="ar-SA" sz="3600" b="1">
                <a:solidFill>
                  <a:schemeClr val="accent2"/>
                </a:solidFill>
                <a:cs typeface="Lotus" pitchFamily="2" charset="-78"/>
              </a:rPr>
              <a:t>جستجوی</a:t>
            </a:r>
            <a:r>
              <a:rPr lang="fa-IR" sz="3600" b="1">
                <a:solidFill>
                  <a:schemeClr val="accent2"/>
                </a:solidFill>
                <a:cs typeface="Lotus" pitchFamily="2" charset="-78"/>
              </a:rPr>
              <a:t> بازگشتي </a:t>
            </a:r>
            <a:r>
              <a:rPr lang="en-US" sz="3600" b="1">
                <a:solidFill>
                  <a:schemeClr val="accent2"/>
                </a:solidFill>
                <a:cs typeface="Lotus" pitchFamily="2" charset="-78"/>
              </a:rPr>
              <a:t>RBFS</a:t>
            </a:r>
            <a:endParaRPr lang="fa-IR" sz="3600" b="1">
              <a:solidFill>
                <a:schemeClr val="accent2"/>
              </a:solidFill>
              <a:cs typeface="Lotus" pitchFamily="2" charset="-78"/>
            </a:endParaRPr>
          </a:p>
        </p:txBody>
      </p:sp>
      <p:sp>
        <p:nvSpPr>
          <p:cNvPr id="101380"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01381" name="Text Box 4"/>
          <p:cNvSpPr txBox="1">
            <a:spLocks noChangeArrowheads="1"/>
          </p:cNvSpPr>
          <p:nvPr/>
        </p:nvSpPr>
        <p:spPr bwMode="auto">
          <a:xfrm>
            <a:off x="539750" y="2565400"/>
            <a:ext cx="8064500"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50000"/>
              </a:spcBef>
              <a:buClr>
                <a:srgbClr val="00D600"/>
              </a:buClr>
              <a:buFont typeface="Wingdings" pitchFamily="2" charset="2"/>
              <a:buChar char="Ã"/>
            </a:pPr>
            <a:r>
              <a:rPr lang="fa-IR" sz="2400">
                <a:solidFill>
                  <a:srgbClr val="CC3300"/>
                </a:solidFill>
                <a:cs typeface="Homa" pitchFamily="2" charset="-78"/>
              </a:rPr>
              <a:t>ساختار آن شبيه جست و جوی عمقي بازگشتي است، اما به جای اينکه دائما به طرف پايين مسير حرکت کند، مقدار </a:t>
            </a:r>
            <a:r>
              <a:rPr lang="en-US" sz="2400">
                <a:solidFill>
                  <a:srgbClr val="CC3300"/>
                </a:solidFill>
                <a:cs typeface="Homa" pitchFamily="2" charset="-78"/>
              </a:rPr>
              <a:t>f</a:t>
            </a:r>
            <a:r>
              <a:rPr lang="fa-IR" sz="2400">
                <a:solidFill>
                  <a:srgbClr val="CC3300"/>
                </a:solidFill>
                <a:cs typeface="Homa" pitchFamily="2" charset="-78"/>
              </a:rPr>
              <a:t> مربوط به بهترين مسير از هر جد گره فعلی را نگهداری ميکند، اگر گره فعلی از اين حد تجاوز کند، بازگشتی به عقب برميگردد تا مسير ديگري را انتخاب کند.</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اين جستجو اگر تابع اکتشافی قابل قبولی داشته باشد، بهينه است.</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پيچيدگي فضايي آن </a:t>
            </a:r>
            <a:r>
              <a:rPr lang="en-US" sz="2800">
                <a:solidFill>
                  <a:srgbClr val="CC3300"/>
                </a:solidFill>
                <a:cs typeface="Homa" pitchFamily="2" charset="-78"/>
              </a:rPr>
              <a:t>O(bd)</a:t>
            </a:r>
            <a:r>
              <a:rPr lang="fa-IR" sz="2400">
                <a:solidFill>
                  <a:srgbClr val="CC3300"/>
                </a:solidFill>
                <a:cs typeface="Homa" pitchFamily="2" charset="-78"/>
              </a:rPr>
              <a:t> است</a:t>
            </a:r>
          </a:p>
          <a:p>
            <a:pPr algn="justLow" rtl="1">
              <a:spcBef>
                <a:spcPct val="50000"/>
              </a:spcBef>
              <a:buClr>
                <a:srgbClr val="00D600"/>
              </a:buClr>
              <a:buFont typeface="Wingdings" pitchFamily="2" charset="2"/>
              <a:buChar char="Ã"/>
            </a:pPr>
            <a:r>
              <a:rPr lang="fa-IR" sz="2400">
                <a:solidFill>
                  <a:srgbClr val="CC3300"/>
                </a:solidFill>
                <a:cs typeface="Homa" pitchFamily="2" charset="-78"/>
              </a:rPr>
              <a:t>تعيين پيچيدگی زمانی آن به دقت تابع اکتشافی و ميزان تغيير بهترين مسير در اثر بسط گره ها بستگی دارد.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03E34C1-F027-4C42-9C5C-3D2338C87611}" type="slidenum">
              <a:rPr lang="fa-IR"/>
              <a:pPr>
                <a:defRPr/>
              </a:pPr>
              <a:t>99</a:t>
            </a:fld>
            <a:endParaRPr lang="en-US"/>
          </a:p>
        </p:txBody>
      </p:sp>
      <p:sp>
        <p:nvSpPr>
          <p:cNvPr id="10240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02404" name="Rectangle 3"/>
          <p:cNvSpPr>
            <a:spLocks noChangeArrowheads="1"/>
          </p:cNvSpPr>
          <p:nvPr/>
        </p:nvSpPr>
        <p:spPr bwMode="auto">
          <a:xfrm>
            <a:off x="603250" y="1895475"/>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a:solidFill>
                  <a:schemeClr val="accent2"/>
                </a:solidFill>
                <a:cs typeface="Lotus" pitchFamily="2" charset="-78"/>
              </a:rPr>
              <a:t>بهترين </a:t>
            </a:r>
            <a:r>
              <a:rPr lang="ar-SA" sz="3600" b="1">
                <a:solidFill>
                  <a:schemeClr val="accent2"/>
                </a:solidFill>
                <a:cs typeface="Lotus" pitchFamily="2" charset="-78"/>
              </a:rPr>
              <a:t>جستجوی</a:t>
            </a:r>
            <a:r>
              <a:rPr lang="fa-IR" sz="3600" b="1">
                <a:solidFill>
                  <a:schemeClr val="accent2"/>
                </a:solidFill>
                <a:cs typeface="Lotus" pitchFamily="2" charset="-78"/>
              </a:rPr>
              <a:t> بازگشتي </a:t>
            </a:r>
            <a:r>
              <a:rPr lang="en-US" sz="3600" b="1">
                <a:solidFill>
                  <a:schemeClr val="accent2"/>
                </a:solidFill>
                <a:cs typeface="Lotus" pitchFamily="2" charset="-78"/>
              </a:rPr>
              <a:t>RBFS</a:t>
            </a:r>
            <a:endParaRPr lang="fa-IR" sz="3600" b="1">
              <a:solidFill>
                <a:schemeClr val="accent2"/>
              </a:solidFill>
              <a:cs typeface="Lotus" pitchFamily="2" charset="-78"/>
            </a:endParaRPr>
          </a:p>
        </p:txBody>
      </p:sp>
      <p:sp>
        <p:nvSpPr>
          <p:cNvPr id="102405" name="Text Box 4"/>
          <p:cNvSpPr txBox="1">
            <a:spLocks noChangeArrowheads="1"/>
          </p:cNvSpPr>
          <p:nvPr/>
        </p:nvSpPr>
        <p:spPr bwMode="auto">
          <a:xfrm>
            <a:off x="539750" y="2636838"/>
            <a:ext cx="80645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justLow" rtl="1">
              <a:spcBef>
                <a:spcPct val="100000"/>
              </a:spcBef>
              <a:buClr>
                <a:srgbClr val="00D600"/>
              </a:buClr>
              <a:buFont typeface="Wingdings" pitchFamily="2" charset="2"/>
              <a:buChar char="Ã"/>
            </a:pPr>
            <a:r>
              <a:rPr lang="en-US" sz="2400">
                <a:solidFill>
                  <a:srgbClr val="CC3300"/>
                </a:solidFill>
                <a:cs typeface="Homa" pitchFamily="2" charset="-78"/>
              </a:rPr>
              <a:t>RBFS</a:t>
            </a:r>
            <a:r>
              <a:rPr lang="fa-IR" sz="2400">
                <a:solidFill>
                  <a:srgbClr val="CC3300"/>
                </a:solidFill>
                <a:cs typeface="Homa" pitchFamily="2" charset="-78"/>
              </a:rPr>
              <a:t> تا حدی از </a:t>
            </a:r>
            <a:r>
              <a:rPr lang="en-US" sz="2400">
                <a:solidFill>
                  <a:srgbClr val="CC3300"/>
                </a:solidFill>
                <a:cs typeface="Homa" pitchFamily="2" charset="-78"/>
              </a:rPr>
              <a:t>IDA*</a:t>
            </a:r>
            <a:r>
              <a:rPr lang="fa-IR" sz="2400">
                <a:solidFill>
                  <a:srgbClr val="CC3300"/>
                </a:solidFill>
                <a:cs typeface="Homa" pitchFamily="2" charset="-78"/>
              </a:rPr>
              <a:t> کارآمدتر است، اما گره های زيادی توليد ميکند.</a:t>
            </a:r>
          </a:p>
          <a:p>
            <a:pPr algn="justLow" rtl="1">
              <a:spcBef>
                <a:spcPct val="100000"/>
              </a:spcBef>
              <a:buClr>
                <a:srgbClr val="00D600"/>
              </a:buClr>
              <a:buFont typeface="Wingdings" pitchFamily="2" charset="2"/>
              <a:buChar char="Ã"/>
            </a:pP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و </a:t>
            </a:r>
            <a:r>
              <a:rPr lang="en-US" sz="2400">
                <a:solidFill>
                  <a:srgbClr val="CC3300"/>
                </a:solidFill>
                <a:cs typeface="Homa" pitchFamily="2" charset="-78"/>
              </a:rPr>
              <a:t>RBFS</a:t>
            </a:r>
            <a:r>
              <a:rPr lang="fa-IR" sz="2400">
                <a:solidFill>
                  <a:srgbClr val="CC3300"/>
                </a:solidFill>
                <a:cs typeface="Homa" pitchFamily="2" charset="-78"/>
              </a:rPr>
              <a:t> در معرض افزايش تواني پيچيدگي قرار دارند که در جست و جوی گرافها مرسوم است، زيرا نميتوانند حالتهای تکراری را در غير از مسير فعلي بررسي کنند. لذا، ممکن است يک حالت را چندين بار بررسي کنند.</a:t>
            </a:r>
          </a:p>
          <a:p>
            <a:pPr algn="justLow" rtl="1">
              <a:spcBef>
                <a:spcPct val="100000"/>
              </a:spcBef>
              <a:buClr>
                <a:srgbClr val="00D600"/>
              </a:buClr>
              <a:buFont typeface="Wingdings" pitchFamily="2" charset="2"/>
              <a:buChar char="Ã"/>
            </a:pP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و </a:t>
            </a:r>
            <a:r>
              <a:rPr lang="en-US" sz="2400">
                <a:solidFill>
                  <a:srgbClr val="CC3300"/>
                </a:solidFill>
                <a:cs typeface="Homa" pitchFamily="2" charset="-78"/>
              </a:rPr>
              <a:t>RBFS</a:t>
            </a:r>
            <a:r>
              <a:rPr lang="fa-IR" sz="2400">
                <a:solidFill>
                  <a:srgbClr val="CC3300"/>
                </a:solidFill>
                <a:cs typeface="Homa" pitchFamily="2" charset="-78"/>
              </a:rPr>
              <a:t> از فضای اندکي استفاده ميکنند که به آنها آسيب ميرساند. </a:t>
            </a:r>
            <a:r>
              <a:rPr lang="en-US" sz="2400">
                <a:solidFill>
                  <a:srgbClr val="CC3300"/>
                </a:solidFill>
                <a:cs typeface="Homa" pitchFamily="2" charset="-78"/>
              </a:rPr>
              <a:t>IDA*</a:t>
            </a:r>
            <a:r>
              <a:rPr lang="fa-IR" sz="2400">
                <a:solidFill>
                  <a:srgbClr val="CC3300"/>
                </a:solidFill>
                <a:cs typeface="Homa" pitchFamily="2" charset="-78"/>
              </a:rPr>
              <a:t> بين هر تکرار فقط يک عدد را نگهداری ميکند که فعلي هزينه </a:t>
            </a:r>
            <a:r>
              <a:rPr lang="en-US" sz="2400">
                <a:solidFill>
                  <a:srgbClr val="CC3300"/>
                </a:solidFill>
                <a:cs typeface="Homa" pitchFamily="2" charset="-78"/>
              </a:rPr>
              <a:t>f</a:t>
            </a:r>
            <a:r>
              <a:rPr lang="fa-IR" sz="2400">
                <a:solidFill>
                  <a:srgbClr val="CC3300"/>
                </a:solidFill>
                <a:cs typeface="Homa" pitchFamily="2" charset="-78"/>
              </a:rPr>
              <a:t> است. </a:t>
            </a:r>
            <a:r>
              <a:rPr lang="en-US" sz="2400">
                <a:solidFill>
                  <a:srgbClr val="CC3300"/>
                </a:solidFill>
                <a:cs typeface="Homa" pitchFamily="2" charset="-78"/>
              </a:rPr>
              <a:t>RBFS</a:t>
            </a:r>
            <a:r>
              <a:rPr lang="fa-IR" sz="2400">
                <a:solidFill>
                  <a:srgbClr val="CC3300"/>
                </a:solidFill>
                <a:cs typeface="Homa" pitchFamily="2" charset="-78"/>
              </a:rPr>
              <a:t> اطلاعات بيشتری در حافظه نگهداری ميکند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sl-1">
  <a:themeElements>
    <a:clrScheme name="fasl-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arsi">
      <a:majorFont>
        <a:latin typeface="Arial"/>
        <a:ea typeface=""/>
        <a:cs typeface="B Nazanin"/>
      </a:majorFont>
      <a:minorFont>
        <a:latin typeface="Arial"/>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fasl-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asl-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asl-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asl-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asl-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asl-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asl-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fasl-1</Template>
  <TotalTime>4407</TotalTime>
  <Words>15145</Words>
  <Application>Microsoft Office PowerPoint</Application>
  <PresentationFormat>On-screen Show (4:3)</PresentationFormat>
  <Paragraphs>3530</Paragraphs>
  <Slides>316</Slides>
  <Notes>2</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316</vt:i4>
      </vt:variant>
    </vt:vector>
  </HeadingPairs>
  <TitlesOfParts>
    <vt:vector size="335" baseType="lpstr">
      <vt:lpstr>Akram</vt:lpstr>
      <vt:lpstr>Arial</vt:lpstr>
      <vt:lpstr>B Homa</vt:lpstr>
      <vt:lpstr>B Lotus</vt:lpstr>
      <vt:lpstr>B Nazanin</vt:lpstr>
      <vt:lpstr>Cambria Math</vt:lpstr>
      <vt:lpstr>Courier</vt:lpstr>
      <vt:lpstr>Homa</vt:lpstr>
      <vt:lpstr>Lotus</vt:lpstr>
      <vt:lpstr>Symbol</vt:lpstr>
      <vt:lpstr>Tahoma</vt:lpstr>
      <vt:lpstr>Times</vt:lpstr>
      <vt:lpstr>Times New Roman</vt:lpstr>
      <vt:lpstr>Wingdings</vt:lpstr>
      <vt:lpstr>Wingdings 2</vt:lpstr>
      <vt:lpstr>Zar</vt:lpstr>
      <vt:lpstr>fasl-1</vt:lpstr>
      <vt:lpstr>Image</vt:lpstr>
      <vt:lpstr>Equation</vt:lpstr>
      <vt:lpstr>هوش مصنوعی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عامل‌هاي حل مسئله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جستجو برای راه حلها</vt:lpstr>
      <vt:lpstr>PowerPoint Presentation</vt:lpstr>
      <vt:lpstr>PowerPoint Presentation</vt:lpstr>
      <vt:lpstr>PowerPoint Presentation</vt:lpstr>
      <vt:lpstr>جستجوي سطحي(عرضی):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9</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lpstr>فصل 9: استنتاج در منطق رتبه اول</vt:lpstr>
    </vt:vector>
  </TitlesOfParts>
  <Company>Your Organization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هوش مصنوعی</dc:title>
  <dc:subject>فصل اول- مقدمه</dc:subject>
  <dc:creator>Your User Name</dc:creator>
  <cp:lastModifiedBy>Habib</cp:lastModifiedBy>
  <cp:revision>127</cp:revision>
  <dcterms:created xsi:type="dcterms:W3CDTF">2006-10-17T18:06:34Z</dcterms:created>
  <dcterms:modified xsi:type="dcterms:W3CDTF">2013-05-13T05:51:51Z</dcterms:modified>
</cp:coreProperties>
</file>